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0" r:id="rId3"/>
    <p:sldId id="347" r:id="rId4"/>
    <p:sldId id="334" r:id="rId5"/>
    <p:sldId id="348" r:id="rId6"/>
    <p:sldId id="349" r:id="rId7"/>
    <p:sldId id="333" r:id="rId8"/>
    <p:sldId id="35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CC0"/>
    <a:srgbClr val="C6AC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174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64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2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78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6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13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95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43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47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6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F25D-623E-4BD8-BD52-48A9CAF64B6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A125-14F0-474A-A6D4-D9BCAC59A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72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fi-FI" sz="4400" dirty="0">
                <a:solidFill>
                  <a:srgbClr val="002060"/>
                </a:solidFill>
              </a:rPr>
              <a:t>HYVINKÄÄN SEURAKUNNAN TERVEHDYS JA ESITTELY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>
            <a:normAutofit fontScale="47500" lnSpcReduction="20000"/>
          </a:bodyPr>
          <a:lstStyle/>
          <a:p>
            <a:pPr algn="l"/>
            <a:endParaRPr lang="fi-FI" sz="2000" dirty="0"/>
          </a:p>
          <a:p>
            <a:pPr algn="l"/>
            <a:r>
              <a:rPr lang="fi-FI" sz="2900" dirty="0">
                <a:solidFill>
                  <a:srgbClr val="002060"/>
                </a:solidFill>
              </a:rPr>
              <a:t>SHK ry koulutuspäivät Hyvinkäällä 28.-29.3.2023</a:t>
            </a:r>
          </a:p>
          <a:p>
            <a:pPr algn="l"/>
            <a:r>
              <a:rPr lang="fi-FI" sz="2900" dirty="0">
                <a:solidFill>
                  <a:srgbClr val="002060"/>
                </a:solidFill>
              </a:rPr>
              <a:t>Talousjohtaja Miia Murole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790467"/>
            <a:ext cx="6153150" cy="22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A5408E-8A4C-2A9D-9016-47EC3396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TERVETULOA HYVINKÄÄLLE!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D8AAAF-2ABA-AB24-F3B3-66930B83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405067"/>
            <a:ext cx="6101015" cy="3729034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Asukasluku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noin</a:t>
            </a:r>
            <a:r>
              <a:rPr lang="en-US" sz="2400" dirty="0">
                <a:solidFill>
                  <a:srgbClr val="002060"/>
                </a:solidFill>
              </a:rPr>
              <a:t> 47 000</a:t>
            </a:r>
          </a:p>
          <a:p>
            <a:r>
              <a:rPr lang="fi-FI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Hyvinkään kirkko &amp; seurakuntakeskus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Hyvinkään ainoa kohde, joka on hyväksytty DOCOMOMO-järjestön suomalaisen modernin arkkitehtuurin merkkiteosvalikoimaan 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Kokonaisuus on luokiteltu valtakunnallisesti merkittäväksi rakennetuksi kulttuuriympäristöksi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Suunnittelija Aarno Ruusuvuori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Valmistumisvuosi 1961</a:t>
            </a:r>
          </a:p>
        </p:txBody>
      </p:sp>
      <p:pic>
        <p:nvPicPr>
          <p:cNvPr id="5" name="Sisällön paikkamerkki 4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184889CD-6A8F-10B3-33CA-8572AD3F3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9EC34F7-8458-D8BE-DB1C-C1B09AF0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0" y="5952744"/>
            <a:ext cx="1726313" cy="641202"/>
          </a:xfrm>
          <a:prstGeom prst="rect">
            <a:avLst/>
          </a:prstGeom>
        </p:spPr>
      </p:pic>
      <p:pic>
        <p:nvPicPr>
          <p:cNvPr id="1026" name="Picture 2" descr="Hyvinkään kaupunki">
            <a:extLst>
              <a:ext uri="{FF2B5EF4-FFF2-40B4-BE49-F238E27FC236}">
                <a16:creationId xmlns:a16="http://schemas.microsoft.com/office/drawing/2014/main" id="{AC0410B6-0CEB-D220-5A2F-B10FC0FF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13" y="5656298"/>
            <a:ext cx="955605" cy="9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0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A5408E-8A4C-2A9D-9016-47EC3396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HYVINKÄÄN SEURAKUNTA</a:t>
            </a:r>
            <a:endParaRPr lang="fi-FI" sz="4000" dirty="0">
              <a:solidFill>
                <a:srgbClr val="00206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D8AAAF-2ABA-AB24-F3B3-66930B83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Ikää</a:t>
            </a:r>
            <a:r>
              <a:rPr lang="en-US" sz="2000" dirty="0">
                <a:solidFill>
                  <a:srgbClr val="002060"/>
                </a:solidFill>
              </a:rPr>
              <a:t> 105 </a:t>
            </a:r>
            <a:r>
              <a:rPr lang="en-US" sz="2000" dirty="0" err="1">
                <a:solidFill>
                  <a:srgbClr val="002060"/>
                </a:solidFill>
              </a:rPr>
              <a:t>vuotta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Jäsenmäärä</a:t>
            </a:r>
            <a:r>
              <a:rPr lang="en-US" sz="2000" dirty="0">
                <a:solidFill>
                  <a:srgbClr val="002060"/>
                </a:solidFill>
              </a:rPr>
              <a:t> 29 713 (31.12.2022)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Henkilöstön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määrä</a:t>
            </a:r>
            <a:r>
              <a:rPr lang="en-US" sz="2000" dirty="0">
                <a:solidFill>
                  <a:srgbClr val="002060"/>
                </a:solidFill>
              </a:rPr>
              <a:t> 115 (31.12.2022)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Kirkollisverotulot</a:t>
            </a:r>
            <a:r>
              <a:rPr lang="en-US" sz="2000" dirty="0">
                <a:solidFill>
                  <a:srgbClr val="002060"/>
                </a:solidFill>
              </a:rPr>
              <a:t> 7,4 M€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Kirkollisveroprosentti</a:t>
            </a:r>
            <a:r>
              <a:rPr lang="en-US" sz="2000" dirty="0">
                <a:solidFill>
                  <a:srgbClr val="002060"/>
                </a:solidFill>
              </a:rPr>
              <a:t> 1,25%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Ympäristödiplomi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Kuva 3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81BC4757-FACE-14CD-E8CC-4F08716B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r="15793" b="1"/>
          <a:stretch/>
        </p:blipFill>
        <p:spPr>
          <a:xfrm rot="5400000">
            <a:off x="5172192" y="-161806"/>
            <a:ext cx="6858000" cy="7181613"/>
          </a:xfrm>
          <a:prstGeom prst="rect">
            <a:avLst/>
          </a:prstGeom>
          <a:effectLst/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9EC34F7-8458-D8BE-DB1C-C1B09AF0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0" y="5952744"/>
            <a:ext cx="1726313" cy="6412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2C7084A-7C0A-D539-D7C7-B0713DF5EC1B}"/>
              </a:ext>
            </a:extLst>
          </p:cNvPr>
          <p:cNvSpPr txBox="1"/>
          <p:nvPr/>
        </p:nvSpPr>
        <p:spPr>
          <a:xfrm>
            <a:off x="380999" y="264054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>
                <a:solidFill>
                  <a:srgbClr val="002060"/>
                </a:solidFill>
              </a:rPr>
              <a:t>Hyvällä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sanomalla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hyvinkääläisten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hyväksi</a:t>
            </a:r>
            <a:r>
              <a:rPr lang="en-US" sz="1800" b="1" i="1" dirty="0">
                <a:solidFill>
                  <a:srgbClr val="002060"/>
                </a:solidFill>
              </a:rPr>
              <a:t>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984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8F16B6-5871-02A5-43EC-0940F6B2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SYNTYVYYS JA KUOLLEISUUS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C:\Users\za117045\AppData\Local\Microsoft\Windows\INetCache\Content.MSO\57919807.tmp">
            <a:extLst>
              <a:ext uri="{FF2B5EF4-FFF2-40B4-BE49-F238E27FC236}">
                <a16:creationId xmlns:a16="http://schemas.microsoft.com/office/drawing/2014/main" id="{AEEF5F87-5897-44EF-9B4F-9C306B3D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13575"/>
          <a:stretch/>
        </p:blipFill>
        <p:spPr>
          <a:xfrm>
            <a:off x="5352632" y="640080"/>
            <a:ext cx="5817944" cy="555040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90E400-8EAB-C983-3536-805F79784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0" y="5952744"/>
            <a:ext cx="1726313" cy="6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92C8CA-51CB-4511-AEBA-C04E0B721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2ACC87A-34A0-ACEA-DE6D-707957780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r="-2" b="24867"/>
          <a:stretch/>
        </p:blipFill>
        <p:spPr bwMode="auto">
          <a:xfrm>
            <a:off x="196730" y="165419"/>
            <a:ext cx="5806505" cy="31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BDF3494-E1E1-42AC-D023-CFFE9AA2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r="24433" b="-3"/>
          <a:stretch/>
        </p:blipFill>
        <p:spPr bwMode="auto">
          <a:xfrm>
            <a:off x="6188766" y="165419"/>
            <a:ext cx="2822342" cy="31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75989E31-36CB-DF40-42DF-B6BBF4D6E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12146" b="2"/>
          <a:stretch/>
        </p:blipFill>
        <p:spPr>
          <a:xfrm rot="5400000">
            <a:off x="9016436" y="330816"/>
            <a:ext cx="3181935" cy="2851140"/>
          </a:xfrm>
          <a:prstGeom prst="rect">
            <a:avLst/>
          </a:prstGeom>
        </p:spPr>
      </p:pic>
      <p:pic>
        <p:nvPicPr>
          <p:cNvPr id="2050" name="Picture 2" descr="Rauhanummen siunauskappeli - Hyvinkään seurakunta">
            <a:extLst>
              <a:ext uri="{FF2B5EF4-FFF2-40B4-BE49-F238E27FC236}">
                <a16:creationId xmlns:a16="http://schemas.microsoft.com/office/drawing/2014/main" id="{A63FC85B-81AD-B1F7-F16B-73B50C91A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2" b="39873"/>
          <a:stretch/>
        </p:blipFill>
        <p:spPr bwMode="auto">
          <a:xfrm>
            <a:off x="191087" y="3515901"/>
            <a:ext cx="5806505" cy="27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447A2A5-F7EE-CA3C-B703-CE8CF9F57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19359"/>
          <a:stretch/>
        </p:blipFill>
        <p:spPr bwMode="auto">
          <a:xfrm>
            <a:off x="6194411" y="3510646"/>
            <a:ext cx="2822342" cy="27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 descr="Kuva, joka sisältää kohteen puu, piha-, taivas, talo&#10;&#10;Kuvaus luotu automaattisesti">
            <a:extLst>
              <a:ext uri="{FF2B5EF4-FFF2-40B4-BE49-F238E27FC236}">
                <a16:creationId xmlns:a16="http://schemas.microsoft.com/office/drawing/2014/main" id="{C7FB3412-E19C-C6A8-700D-529D0B1EDD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24623"/>
          <a:stretch/>
        </p:blipFill>
        <p:spPr>
          <a:xfrm>
            <a:off x="9187479" y="3510646"/>
            <a:ext cx="2851140" cy="2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uva 9" descr="Kuva, joka sisältää kohteen puu, ruoho, piha-, taivas&#10;&#10;Kuvaus luotu automaattisesti">
            <a:extLst>
              <a:ext uri="{FF2B5EF4-FFF2-40B4-BE49-F238E27FC236}">
                <a16:creationId xmlns:a16="http://schemas.microsoft.com/office/drawing/2014/main" id="{68AE1C00-E7EC-34F4-5989-BFB2307FC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2" b="1"/>
          <a:stretch/>
        </p:blipFill>
        <p:spPr>
          <a:xfrm>
            <a:off x="228600" y="639763"/>
            <a:ext cx="2427288" cy="1949450"/>
          </a:xfrm>
          <a:prstGeom prst="rect">
            <a:avLst/>
          </a:prstGeom>
        </p:spPr>
      </p:pic>
      <p:pic>
        <p:nvPicPr>
          <p:cNvPr id="5" name="Kuva 4" descr="Kuva, joka sisältää kohteen piha-, rakennus, puu, taivas&#10;&#10;Kuvaus luotu automaattisesti">
            <a:extLst>
              <a:ext uri="{FF2B5EF4-FFF2-40B4-BE49-F238E27FC236}">
                <a16:creationId xmlns:a16="http://schemas.microsoft.com/office/drawing/2014/main" id="{849C53B4-F36F-2393-0045-6F1CE6A3A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3" y="639763"/>
            <a:ext cx="3146425" cy="1949450"/>
          </a:xfrm>
          <a:prstGeom prst="rect">
            <a:avLst/>
          </a:prstGeom>
        </p:spPr>
      </p:pic>
      <p:pic>
        <p:nvPicPr>
          <p:cNvPr id="6" name="Picture 2" descr="Kuva, joka sisältää kohteen puu, piha-, taivas, talo&#10;&#10;Kuvaus luotu automaattisesti">
            <a:extLst>
              <a:ext uri="{FF2B5EF4-FFF2-40B4-BE49-F238E27FC236}">
                <a16:creationId xmlns:a16="http://schemas.microsoft.com/office/drawing/2014/main" id="{7E5E1EF5-7CD7-C319-96CD-399A7356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2650" y="639763"/>
            <a:ext cx="3346450" cy="1949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uva, joka sisältää kohteen piha-, puu, taivas, tie&#10;&#10;Kuvaus luotu automaattisesti">
            <a:extLst>
              <a:ext uri="{FF2B5EF4-FFF2-40B4-BE49-F238E27FC236}">
                <a16:creationId xmlns:a16="http://schemas.microsoft.com/office/drawing/2014/main" id="{7E5BE5C2-6242-83B7-6B44-83292DFC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8475" y="639763"/>
            <a:ext cx="2498725" cy="1949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 descr="Kuva, joka sisältää kohteen rakennus, piha-, taivas, talo&#10;&#10;Kuvaus luotu automaattisesti">
            <a:extLst>
              <a:ext uri="{FF2B5EF4-FFF2-40B4-BE49-F238E27FC236}">
                <a16:creationId xmlns:a16="http://schemas.microsoft.com/office/drawing/2014/main" id="{33453B28-005F-288B-16A7-4A28EC76F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8588"/>
            <a:ext cx="3262313" cy="2101850"/>
          </a:xfrm>
          <a:prstGeom prst="rect">
            <a:avLst/>
          </a:prstGeom>
        </p:spPr>
      </p:pic>
      <p:pic>
        <p:nvPicPr>
          <p:cNvPr id="3" name="Kuva 2" descr="Kuva, joka sisältää kohteen puu, piha-, rakennus, talo&#10;&#10;Kuvaus luotu automaattisesti">
            <a:extLst>
              <a:ext uri="{FF2B5EF4-FFF2-40B4-BE49-F238E27FC236}">
                <a16:creationId xmlns:a16="http://schemas.microsoft.com/office/drawing/2014/main" id="{20020C84-AABB-4BED-30EC-A0C1791A5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2668588"/>
            <a:ext cx="4903788" cy="2101850"/>
          </a:xfrm>
          <a:prstGeom prst="rect">
            <a:avLst/>
          </a:prstGeom>
        </p:spPr>
      </p:pic>
      <p:pic>
        <p:nvPicPr>
          <p:cNvPr id="11" name="Kuva 10" descr="Kuva, joka sisältää kohteen piha-, ruoho, talo, puu">
            <a:extLst>
              <a:ext uri="{FF2B5EF4-FFF2-40B4-BE49-F238E27FC236}">
                <a16:creationId xmlns:a16="http://schemas.microsoft.com/office/drawing/2014/main" id="{8D81EADD-AA21-151C-B310-C5C1B9E55B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r="22731" b="-2"/>
          <a:stretch/>
        </p:blipFill>
        <p:spPr>
          <a:xfrm>
            <a:off x="8551863" y="2668588"/>
            <a:ext cx="1541463" cy="2101850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7BA770A-94EB-1C2C-EADC-B55AE07C02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-7"/>
          <a:stretch/>
        </p:blipFill>
        <p:spPr>
          <a:xfrm rot="5400000">
            <a:off x="9979819" y="2863056"/>
            <a:ext cx="2101850" cy="17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3B60CB-D16D-7966-9DDB-0DAC6E69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HYVINKÄÄN SEURAKUNNAN KIINTEISTÖSTRATEGIA 2030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EF68DDE-97E1-1E06-B950-01A069B06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80352"/>
            <a:ext cx="7214616" cy="48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5C0E1-5AD0-E3E7-AB18-AD3FEFC8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64C9D0-2099-9A52-FA43-11A265DF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800" dirty="0">
                <a:solidFill>
                  <a:srgbClr val="002060"/>
                </a:solidFill>
              </a:rPr>
              <a:t>INNOSTAVIA KOULUTUSPÄIVIÄ </a:t>
            </a:r>
          </a:p>
          <a:p>
            <a:pPr marL="0" indent="0" algn="ctr">
              <a:buNone/>
            </a:pPr>
            <a:r>
              <a:rPr lang="fi-FI" sz="4800" dirty="0">
                <a:solidFill>
                  <a:srgbClr val="002060"/>
                </a:solidFill>
              </a:rPr>
              <a:t>TEILLE KAIKILLE!</a:t>
            </a:r>
          </a:p>
        </p:txBody>
      </p:sp>
    </p:spTree>
    <p:extLst>
      <p:ext uri="{BB962C8B-B14F-4D97-AF65-F5344CB8AC3E}">
        <p14:creationId xmlns:p14="http://schemas.microsoft.com/office/powerpoint/2010/main" val="371677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10433</TotalTime>
  <Words>93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HYVINKÄÄN SEURAKUNNAN TERVEHDYS JA ESITTELY</vt:lpstr>
      <vt:lpstr>TERVETULOA HYVINKÄÄLLE! </vt:lpstr>
      <vt:lpstr>HYVINKÄÄN SEURAKUNTA</vt:lpstr>
      <vt:lpstr>SYNTYVYYS JA KUOLLEISUUS</vt:lpstr>
      <vt:lpstr>PowerPoint-esitys</vt:lpstr>
      <vt:lpstr>PowerPoint-esitys</vt:lpstr>
      <vt:lpstr>HYVINKÄÄN SEURAKUNNAN KIINTEISTÖSTRATEGIA 2030</vt:lpstr>
      <vt:lpstr>PowerPoint-esitys</vt:lpstr>
    </vt:vector>
  </TitlesOfParts>
  <Company>Tampereen IT 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ESIHENKILÖKOKOUS</dc:title>
  <dc:creator>Murole Miia</dc:creator>
  <cp:lastModifiedBy>Matti Halme</cp:lastModifiedBy>
  <cp:revision>142</cp:revision>
  <dcterms:created xsi:type="dcterms:W3CDTF">2022-10-27T07:52:11Z</dcterms:created>
  <dcterms:modified xsi:type="dcterms:W3CDTF">2023-04-26T07:26:06Z</dcterms:modified>
</cp:coreProperties>
</file>