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4" d="100"/>
          <a:sy n="94" d="100"/>
        </p:scale>
        <p:origin x="1158" y="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045"/>
              </a:lnSpc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394B3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1754" y="5728792"/>
            <a:ext cx="971219" cy="971218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21754" y="157988"/>
            <a:ext cx="1344541" cy="430981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045"/>
              </a:lnSpc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3/25/2026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045"/>
              </a:lnSpc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3/25/2026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045"/>
              </a:lnSpc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3/25/2026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045"/>
              </a:lnSpc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394B3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84988" y="6234544"/>
            <a:ext cx="456600" cy="45772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38949" y="1349451"/>
            <a:ext cx="11114100" cy="33451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600" y="1577340"/>
            <a:ext cx="109728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939348" y="6426667"/>
            <a:ext cx="217170" cy="152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045"/>
              </a:lnSpc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1.jpg"/><Relationship Id="rId4" Type="http://schemas.openxmlformats.org/officeDocument/2006/relationships/image" Target="../media/image40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7" Type="http://schemas.openxmlformats.org/officeDocument/2006/relationships/image" Target="../media/image49.jp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8.jpg"/><Relationship Id="rId5" Type="http://schemas.openxmlformats.org/officeDocument/2006/relationships/image" Target="../media/image47.jpg"/><Relationship Id="rId4" Type="http://schemas.openxmlformats.org/officeDocument/2006/relationships/image" Target="../media/image46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394B3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1754" y="5728792"/>
            <a:ext cx="971219" cy="971218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21754" y="157988"/>
            <a:ext cx="1344541" cy="430981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1054008" y="6194078"/>
            <a:ext cx="8953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95"/>
              </a:spcBef>
            </a:pPr>
            <a:r>
              <a:rPr lang="fi" sz="1000" b="0" i="0" u="none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1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60184" y="1057059"/>
            <a:ext cx="3842385" cy="3345179"/>
          </a:xfrm>
          <a:prstGeom prst="rect">
            <a:avLst/>
          </a:prstGeom>
          <a:ln w="9525">
            <a:solidFill>
              <a:srgbClr val="1A5531"/>
            </a:solidFill>
          </a:ln>
        </p:spPr>
        <p:txBody>
          <a:bodyPr vert="horz" wrap="square" lIns="0" tIns="121920" rIns="0" bIns="0" rtlCol="0">
            <a:spAutoFit/>
          </a:bodyPr>
          <a:lstStyle/>
          <a:p>
            <a:pPr rtl="0">
              <a:lnSpc>
                <a:spcPct val="100000"/>
              </a:lnSpc>
              <a:spcBef>
                <a:spcPts val="960"/>
              </a:spcBef>
            </a:pPr>
            <a:endParaRPr sz="3200">
              <a:latin typeface="Times New Roman"/>
              <a:cs typeface="Times New Roman"/>
            </a:endParaRPr>
          </a:p>
          <a:p>
            <a:pPr marL="90805" marR="170815" rtl="0">
              <a:lnSpc>
                <a:spcPct val="100000"/>
              </a:lnSpc>
            </a:pPr>
            <a:r>
              <a:rPr lang="fi" sz="3200" b="0" i="0" u="none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Hautauskulttuuri Ruotsissa</a:t>
            </a:r>
            <a:endParaRPr sz="3200">
              <a:latin typeface="Calibri"/>
              <a:cs typeface="Calibri"/>
            </a:endParaRPr>
          </a:p>
          <a:p>
            <a:pPr marL="90805" marR="582930" rtl="0">
              <a:lnSpc>
                <a:spcPct val="100000"/>
              </a:lnSpc>
              <a:spcBef>
                <a:spcPts val="1200"/>
              </a:spcBef>
            </a:pPr>
            <a:r>
              <a:rPr lang="fi" sz="3200" b="0" i="0" u="none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– katsaus menneeseen ja kehittymiseen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873405" y="5909090"/>
            <a:ext cx="173545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rtl="0">
              <a:lnSpc>
                <a:spcPct val="100000"/>
              </a:lnSpc>
              <a:spcBef>
                <a:spcPts val="100"/>
              </a:spcBef>
            </a:pPr>
            <a:r>
              <a:rPr lang="fi" sz="1800" b="0" i="0" u="none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Monica Sandberg NFKK 2025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8" name="object 8" descr="Kuva, joka sisältää kohteen nurmi, ulkotila, puu, kasvi&#10;&#10;Tekoälyllä luotu sisältö voi olla virheellistä.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895850" y="1063363"/>
            <a:ext cx="6886575" cy="4497027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Kuva, joka sisältää kohteen ulkotila, taivas, hauta, hautausmaa&#10;&#10;Tekoälyllä luotu sisältö voi olla virheellistä.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1937" y="300792"/>
            <a:ext cx="11671528" cy="5690927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031867" y="6403011"/>
            <a:ext cx="5064133" cy="2725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rtl="0">
              <a:lnSpc>
                <a:spcPts val="2150"/>
              </a:lnSpc>
            </a:pPr>
            <a:r>
              <a:rPr lang="fi" sz="1800" b="0" i="1" u="none" baseline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Reunakivellisiä hautoja Landskronan hautausmaalla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 algn="l" rtl="0">
              <a:lnSpc>
                <a:spcPts val="1045"/>
              </a:lnSpc>
            </a:pPr>
            <a:fld id="{81D60167-4931-47E6-BA6A-407CBD079E47}" type="slidenum">
              <a:rPr spc="-25"/>
              <a:t>10</a:t>
            </a:fld>
            <a:endParaRPr spc="-25"/>
          </a:p>
        </p:txBody>
      </p:sp>
    </p:spTree>
  </p:cSld>
  <p:clrMapOvr>
    <a:masterClrMapping/>
  </p:clrMapOvr>
  <p:transition spd="med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61493" y="-33426"/>
            <a:ext cx="12315190" cy="6725920"/>
            <a:chOff x="-61493" y="-33426"/>
            <a:chExt cx="12315190" cy="6725920"/>
          </a:xfrm>
        </p:grpSpPr>
        <p:sp>
          <p:nvSpPr>
            <p:cNvPr id="3" name="object 3"/>
            <p:cNvSpPr/>
            <p:nvPr/>
          </p:nvSpPr>
          <p:spPr>
            <a:xfrm>
              <a:off x="116306" y="144373"/>
              <a:ext cx="11959590" cy="5883910"/>
            </a:xfrm>
            <a:custGeom>
              <a:avLst/>
              <a:gdLst/>
              <a:ahLst/>
              <a:cxnLst/>
              <a:rect l="l" t="t" r="r" b="b"/>
              <a:pathLst>
                <a:path w="11959590" h="5883910">
                  <a:moveTo>
                    <a:pt x="0" y="0"/>
                  </a:moveTo>
                  <a:lnTo>
                    <a:pt x="11959386" y="0"/>
                  </a:lnTo>
                  <a:lnTo>
                    <a:pt x="11959386" y="5883440"/>
                  </a:lnTo>
                  <a:lnTo>
                    <a:pt x="0" y="5883440"/>
                  </a:lnTo>
                  <a:lnTo>
                    <a:pt x="0" y="0"/>
                  </a:lnTo>
                  <a:close/>
                </a:path>
              </a:pathLst>
            </a:custGeom>
            <a:ln w="355600">
              <a:solidFill>
                <a:srgbClr val="394B3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 descr="Kuva, joka sisältää kohteen ulkotila, kasvi, puu, hauta&#10;&#10;Tekoälyllä luotu sisältö voi olla virheellistä.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63575" y="134950"/>
              <a:ext cx="11657654" cy="5834049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1382460" y="6344131"/>
            <a:ext cx="3341939" cy="2725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rtl="0">
              <a:lnSpc>
                <a:spcPts val="2150"/>
              </a:lnSpc>
            </a:pPr>
            <a:r>
              <a:rPr lang="fi" sz="1800" b="0" i="1" u="none" baseline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Metsähautausmaa Karlskogassa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 algn="l" rtl="0">
              <a:lnSpc>
                <a:spcPts val="1045"/>
              </a:lnSpc>
            </a:pPr>
            <a:fld id="{81D60167-4931-47E6-BA6A-407CBD079E47}" type="slidenum">
              <a:rPr spc="-25"/>
              <a:t>11</a:t>
            </a:fld>
            <a:endParaRPr spc="-25"/>
          </a:p>
        </p:txBody>
      </p:sp>
    </p:spTree>
  </p:cSld>
  <p:clrMapOvr>
    <a:masterClrMapping/>
  </p:clrMapOvr>
  <p:transition spd="med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Kuva, joka sisältää kohteen puu, maisemanhoito, ulkotila, puutarha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3537" y="165927"/>
            <a:ext cx="11664936" cy="575309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639629" y="6344131"/>
            <a:ext cx="3770571" cy="2725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rtl="0">
              <a:lnSpc>
                <a:spcPts val="2150"/>
              </a:lnSpc>
            </a:pPr>
            <a:r>
              <a:rPr lang="fi" sz="1800" b="0" i="1" u="none" baseline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Uurnalehto Ängelholmin hautausmaalla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 algn="l" rtl="0">
              <a:lnSpc>
                <a:spcPts val="1045"/>
              </a:lnSpc>
            </a:pPr>
            <a:fld id="{81D60167-4931-47E6-BA6A-407CBD079E47}" type="slidenum">
              <a:rPr spc="-25"/>
              <a:t>12</a:t>
            </a:fld>
            <a:endParaRPr spc="-25"/>
          </a:p>
        </p:txBody>
      </p:sp>
    </p:spTree>
  </p:cSld>
  <p:clrMapOvr>
    <a:masterClrMapping/>
  </p:clrMapOvr>
  <p:transition spd="med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Kuva, joka sisältää kohteen puu, ulkotila, maisemanhoito, pensasaita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1937" y="134938"/>
            <a:ext cx="11664948" cy="5834061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369898" y="6309542"/>
            <a:ext cx="4497501" cy="2725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rtl="0">
              <a:lnSpc>
                <a:spcPts val="2150"/>
              </a:lnSpc>
            </a:pPr>
            <a:r>
              <a:rPr lang="fi" sz="1800" b="0" i="1" u="none" baseline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Arkkuhauta-alue Hässleholmin hautausmaalla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 algn="l" rtl="0">
              <a:lnSpc>
                <a:spcPts val="1045"/>
              </a:lnSpc>
            </a:pPr>
            <a:fld id="{81D60167-4931-47E6-BA6A-407CBD079E47}" type="slidenum">
              <a:rPr spc="-25"/>
              <a:t>13</a:t>
            </a:fld>
            <a:endParaRPr spc="-25"/>
          </a:p>
        </p:txBody>
      </p:sp>
    </p:spTree>
  </p:cSld>
  <p:clrMapOvr>
    <a:masterClrMapping/>
  </p:clrMapOvr>
  <p:transition spd="med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Kuva, joka sisältää kohteen talvi, puu, lumi, ulkotila&#10;&#10;Tekoälyllä luotu sisältö voi olla virheellistä.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4331" y="1161427"/>
            <a:ext cx="5568371" cy="3312629"/>
          </a:xfrm>
          <a:prstGeom prst="rect">
            <a:avLst/>
          </a:prstGeom>
        </p:spPr>
      </p:pic>
      <p:pic>
        <p:nvPicPr>
          <p:cNvPr id="3" name="object 3" descr="Kuva, joka sisältää kohteen ulkotila, nurmi, taivas, hauta&#10;&#10;Tekoälyllä luotu sisältö voi olla virheellistä.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096000" y="1161427"/>
            <a:ext cx="5599425" cy="3312507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541420" y="6396157"/>
            <a:ext cx="5011780" cy="2725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rtl="0">
              <a:lnSpc>
                <a:spcPts val="2150"/>
              </a:lnSpc>
            </a:pPr>
            <a:r>
              <a:rPr lang="fi" sz="1800" b="0" i="1" u="none" baseline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Uurnahauta-alue Husien hautausmaalla Malmössä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 algn="l" rtl="0">
              <a:lnSpc>
                <a:spcPts val="1045"/>
              </a:lnSpc>
            </a:pPr>
            <a:fld id="{81D60167-4931-47E6-BA6A-407CBD079E47}" type="slidenum">
              <a:rPr spc="-25"/>
              <a:t>14</a:t>
            </a:fld>
            <a:endParaRPr spc="-25"/>
          </a:p>
        </p:txBody>
      </p:sp>
    </p:spTree>
  </p:cSld>
  <p:clrMapOvr>
    <a:masterClrMapping/>
  </p:clrMapOvr>
  <p:transition spd="med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Kuva, joka sisältää kohteen ulkotila, nurmi, kasvi, vesi&#10;&#10;Tekoälyllä luotu sisältö voi olla virheellistä.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0647" y="196824"/>
            <a:ext cx="11690718" cy="5842099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476224" y="6392504"/>
            <a:ext cx="4695975" cy="2725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rtl="0">
              <a:lnSpc>
                <a:spcPts val="2150"/>
              </a:lnSpc>
            </a:pPr>
            <a:r>
              <a:rPr lang="fi" sz="1800" b="0" i="1" u="none" baseline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Muistolehto Längbron hautausmaalla Örebrossa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 algn="l" rtl="0">
              <a:lnSpc>
                <a:spcPts val="1045"/>
              </a:lnSpc>
            </a:pPr>
            <a:fld id="{81D60167-4931-47E6-BA6A-407CBD079E47}" type="slidenum">
              <a:rPr spc="-25"/>
              <a:t>15</a:t>
            </a:fld>
            <a:endParaRPr spc="-25"/>
          </a:p>
        </p:txBody>
      </p:sp>
    </p:spTree>
  </p:cSld>
  <p:clrMapOvr>
    <a:masterClrMapping/>
  </p:clrMapOvr>
  <p:transition spd="med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Kuva, joka sisältää kohteen hauta, hautausmaa, nurmi, ulkotila&#10;&#10;Tekoälyllä luotu sisältö voi olla virheellistä.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3525" y="202018"/>
            <a:ext cx="11664937" cy="57658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529387" y="6344131"/>
            <a:ext cx="5176213" cy="2725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rtl="0">
              <a:lnSpc>
                <a:spcPts val="2150"/>
              </a:lnSpc>
            </a:pPr>
            <a:r>
              <a:rPr lang="fi" sz="1800" b="0" i="1" u="none" baseline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Arkkuhauta-alue Alhemin hautausmaalla Skellefteåssa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 algn="l" rtl="0">
              <a:lnSpc>
                <a:spcPts val="1045"/>
              </a:lnSpc>
            </a:pPr>
            <a:fld id="{81D60167-4931-47E6-BA6A-407CBD079E47}" type="slidenum">
              <a:rPr spc="-25"/>
              <a:t>16</a:t>
            </a:fld>
            <a:endParaRPr spc="-25"/>
          </a:p>
        </p:txBody>
      </p:sp>
    </p:spTree>
  </p:cSld>
  <p:clrMapOvr>
    <a:masterClrMapping/>
  </p:clrMapOvr>
  <p:transition spd="med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Kuva, joka sisältää kohteen nurmi, puu, ulkotila, hauta&#10;&#10;Tekoälyllä luotu sisältö voi olla virheellistä.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42258" y="191388"/>
            <a:ext cx="11664943" cy="5582094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423060" y="6360607"/>
            <a:ext cx="7416140" cy="2725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rtl="0">
              <a:lnSpc>
                <a:spcPts val="2150"/>
              </a:lnSpc>
            </a:pPr>
            <a:r>
              <a:rPr lang="fi" sz="1800" b="0" i="1" u="none" baseline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Nykyaikaisia hautoja rauhaisan vehreällä Backenin hautausmaalla Uumajassa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 algn="l" rtl="0">
              <a:lnSpc>
                <a:spcPts val="1045"/>
              </a:lnSpc>
            </a:pPr>
            <a:fld id="{81D60167-4931-47E6-BA6A-407CBD079E47}" type="slidenum">
              <a:rPr spc="-25"/>
              <a:t>17</a:t>
            </a:fld>
            <a:endParaRPr spc="-25"/>
          </a:p>
        </p:txBody>
      </p:sp>
    </p:spTree>
  </p:cSld>
  <p:clrMapOvr>
    <a:masterClrMapping/>
  </p:clrMapOvr>
  <p:transition spd="med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Kuva, joka sisältää kohteen hauta, ulkotila, nurmi, hautausmaa&#10;&#10;Tekoälyllä luotu sisältö voi olla virheellistä.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6769" y="893133"/>
            <a:ext cx="5264130" cy="4231748"/>
          </a:xfrm>
          <a:prstGeom prst="rect">
            <a:avLst/>
          </a:prstGeom>
        </p:spPr>
      </p:pic>
      <p:pic>
        <p:nvPicPr>
          <p:cNvPr id="3" name="object 3" descr="Kuva, joka sisältää kohteen hauta, hautausmaa, hautajaiset, kasvi&#10;&#10;Tekoälyllä luotu sisältö voi olla virheellistä.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877915" y="893134"/>
            <a:ext cx="5947308" cy="4231747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423061" y="6360607"/>
            <a:ext cx="4825339" cy="2725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rtl="0">
              <a:lnSpc>
                <a:spcPts val="2150"/>
              </a:lnSpc>
            </a:pPr>
            <a:r>
              <a:rPr lang="fi" sz="1800" b="0" i="1" u="none" baseline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Hautakulttuuri monikulttuurisessa yhteiskunnassa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 algn="l" rtl="0">
              <a:lnSpc>
                <a:spcPts val="1045"/>
              </a:lnSpc>
            </a:pPr>
            <a:fld id="{81D60167-4931-47E6-BA6A-407CBD079E47}" type="slidenum">
              <a:rPr spc="-25"/>
              <a:t>18</a:t>
            </a:fld>
            <a:endParaRPr spc="-25"/>
          </a:p>
        </p:txBody>
      </p:sp>
    </p:spTree>
  </p:cSld>
  <p:clrMapOvr>
    <a:masterClrMapping/>
  </p:clrMapOvr>
  <p:transition spd="med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Kuva, joka sisältää kohteen ulkotila, puita, nurmi, maanpeite&#10;&#10;Tekoälyllä luotu sisältö voi olla virheellistä.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1937" y="311302"/>
            <a:ext cx="7508212" cy="5577433"/>
          </a:xfrm>
          <a:prstGeom prst="rect">
            <a:avLst/>
          </a:prstGeom>
        </p:spPr>
      </p:pic>
      <p:pic>
        <p:nvPicPr>
          <p:cNvPr id="3" name="object 3" descr="Kuva, joka sisältää kohteen ruusu, kukka, hauta, ulkotila&#10;&#10;Tekoälyllä luotu sisältö voi olla virheellistä.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995685" y="2903651"/>
            <a:ext cx="3744854" cy="2985084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423060" y="6360607"/>
            <a:ext cx="5511140" cy="2725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rtl="0">
              <a:lnSpc>
                <a:spcPts val="2150"/>
              </a:lnSpc>
            </a:pPr>
            <a:r>
              <a:rPr lang="fi" sz="1800" b="0" i="1" u="none" baseline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Tuhkahautapaikkoja Nolbyn hautausmaalla Alingsåsissa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 algn="l" rtl="0">
              <a:lnSpc>
                <a:spcPts val="1045"/>
              </a:lnSpc>
            </a:pPr>
            <a:fld id="{81D60167-4931-47E6-BA6A-407CBD079E47}" type="slidenum">
              <a:rPr spc="-25"/>
              <a:t>19</a:t>
            </a:fld>
            <a:endParaRPr spc="-25"/>
          </a:p>
        </p:txBody>
      </p:sp>
    </p:spTree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544540" y="6316943"/>
            <a:ext cx="8953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95"/>
              </a:spcBef>
            </a:pPr>
            <a:r>
              <a:rPr lang="fi" sz="1000" b="0" i="0" u="none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2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713791" y="6350432"/>
            <a:ext cx="5220409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fi" sz="1800" b="0" i="1" u="none" baseline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Nydalan luostarikirkon hautausmaa, 1600-luvun loppu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119391" y="774650"/>
            <a:ext cx="16967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fi" sz="1800" b="0" i="0" u="none" baseline="0">
                <a:solidFill>
                  <a:srgbClr val="FF7176"/>
                </a:solidFill>
                <a:latin typeface="Calibri"/>
                <a:ea typeface="Calibri"/>
                <a:cs typeface="Calibri"/>
              </a:rPr>
              <a:t>1800-luvun alku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5" name="object 5" descr="Kuva, joka sisältää kohteen piirros, luonnos, taulu, puu&#10;&#10;Tekoälyllä luotu sisältö voi olla virheellistä.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12" cy="6073775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Kuva, joka sisältää kohteen ulkotila, kasvi, puu, taivas&#10;&#10;Tekoälyllä luotu sisältö voi olla virheellistä.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36077" y="256311"/>
            <a:ext cx="8639730" cy="5813691"/>
          </a:xfrm>
          <a:prstGeom prst="rect">
            <a:avLst/>
          </a:prstGeom>
        </p:spPr>
      </p:pic>
      <p:pic>
        <p:nvPicPr>
          <p:cNvPr id="3" name="object 3" descr="Kuva, joka sisältää kohteen kasvi, ulkotila, nurmi, maisemanhoito&#10;&#10;Tekoälyllä luotu sisältö voi olla virheellistä.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48275" y="257877"/>
            <a:ext cx="2667644" cy="5810322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423060" y="6360607"/>
            <a:ext cx="4901539" cy="2725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rtl="0">
              <a:lnSpc>
                <a:spcPts val="2150"/>
              </a:lnSpc>
            </a:pPr>
            <a:r>
              <a:rPr lang="fi" sz="1800" b="0" i="1" u="none" baseline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Tuhkahautapaikkoja Ängelholmin hautausmaalla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 algn="l" rtl="0">
              <a:lnSpc>
                <a:spcPts val="1045"/>
              </a:lnSpc>
            </a:pPr>
            <a:fld id="{81D60167-4931-47E6-BA6A-407CBD079E47}" type="slidenum">
              <a:rPr spc="-25"/>
              <a:t>20</a:t>
            </a:fld>
            <a:endParaRPr spc="-25"/>
          </a:p>
        </p:txBody>
      </p:sp>
    </p:spTree>
  </p:cSld>
  <p:clrMapOvr>
    <a:masterClrMapping/>
  </p:clrMapOvr>
  <p:transition spd="med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964748" y="6395044"/>
            <a:ext cx="15367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95"/>
              </a:spcBef>
            </a:pPr>
            <a:r>
              <a:rPr lang="fi" sz="1000" b="0" i="0" u="none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21</a:t>
            </a:r>
            <a:endParaRPr sz="10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969120" y="373913"/>
            <a:ext cx="9004147" cy="5435219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18744" y="3429000"/>
            <a:ext cx="2574747" cy="2380128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423061" y="6346654"/>
            <a:ext cx="4672939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fi" sz="1800" b="0" i="1" u="none" baseline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Muistolehto St Sigfrids griftegårdissa Boråsissa</a:t>
            </a:r>
            <a:endParaRPr sz="1800" dirty="0">
              <a:latin typeface="Calibri"/>
              <a:cs typeface="Calibri"/>
            </a:endParaRPr>
          </a:p>
        </p:txBody>
      </p:sp>
    </p:spTree>
  </p:cSld>
  <p:clrMapOvr>
    <a:masterClrMapping/>
  </p:clrMapOvr>
  <p:transition spd="med"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544540" y="6316943"/>
            <a:ext cx="15367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95"/>
              </a:spcBef>
            </a:pPr>
            <a:r>
              <a:rPr lang="fi" sz="1000" b="0" i="0" u="none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22</a:t>
            </a:r>
            <a:endParaRPr sz="1000">
              <a:latin typeface="Calibri"/>
              <a:cs typeface="Calibri"/>
            </a:endParaRPr>
          </a:p>
        </p:txBody>
      </p:sp>
      <p:pic>
        <p:nvPicPr>
          <p:cNvPr id="3" name="object 3" descr="Kuva, joka sisältää kohteen ulkotila, puu, kasvi, hauta&#10;&#10;Tekoälyllä luotu sisältö voi olla virheellistä.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196329" y="699810"/>
            <a:ext cx="2472650" cy="4761519"/>
          </a:xfrm>
          <a:prstGeom prst="rect">
            <a:avLst/>
          </a:prstGeom>
        </p:spPr>
      </p:pic>
      <p:pic>
        <p:nvPicPr>
          <p:cNvPr id="4" name="object 4" descr="Kuva, joka sisältää kohteen ulkotila, hautausmaa, hauta, kasvi&#10;&#10;Tekoälyllä luotu sisältö voi olla virheellistä.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433673" y="699808"/>
            <a:ext cx="2471826" cy="4761522"/>
          </a:xfrm>
          <a:prstGeom prst="rect">
            <a:avLst/>
          </a:prstGeom>
        </p:spPr>
      </p:pic>
      <p:pic>
        <p:nvPicPr>
          <p:cNvPr id="5" name="object 5" descr="Kuva, joka sisältää kohteen hauta, hautausmaa, ulkotila, rakennus&#10;&#10;Tekoälyllä luotu sisältö voi olla virheellistä.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955696" y="692721"/>
            <a:ext cx="2696641" cy="4753825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1404011" y="6086097"/>
            <a:ext cx="424688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rtl="0">
              <a:lnSpc>
                <a:spcPct val="100000"/>
              </a:lnSpc>
              <a:spcBef>
                <a:spcPts val="100"/>
              </a:spcBef>
            </a:pPr>
            <a:r>
              <a:rPr lang="fi" sz="1800" b="0" i="1" u="none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Tittelit vainajan identiteetin ja yhteiskunnallisen aseman ilmentäjinä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7" name="object 7" descr="Kuva, joka sisältää kohteen hauta, ulkotila, hautausmaa, rakennus&#10;&#10;Tekoälyllä luotu sisältö voi olla virheellistä.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39673" y="692721"/>
            <a:ext cx="2581897" cy="4761534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964748" y="6395044"/>
            <a:ext cx="15367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95"/>
              </a:spcBef>
            </a:pPr>
            <a:r>
              <a:rPr lang="fi" sz="1000" b="0" i="0" u="none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23</a:t>
            </a:r>
            <a:endParaRPr sz="1000">
              <a:latin typeface="Calibri"/>
              <a:cs typeface="Calibri"/>
            </a:endParaRPr>
          </a:p>
        </p:txBody>
      </p:sp>
      <p:pic>
        <p:nvPicPr>
          <p:cNvPr id="3" name="object 3" descr="Kuva, joka sisältää kohteen hauta, hautausmaa, ulkotila, kasvi&#10;&#10;Tekoälyllä luotu sisältö voi olla virheellistä.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04800" y="689984"/>
            <a:ext cx="8617521" cy="4297343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281072" y="5285788"/>
            <a:ext cx="1133919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rtl="0">
              <a:lnSpc>
                <a:spcPct val="100000"/>
              </a:lnSpc>
              <a:spcBef>
                <a:spcPts val="95"/>
              </a:spcBef>
            </a:pPr>
            <a:r>
              <a:rPr lang="fi" sz="1600" b="0" i="1" u="none" baseline="0">
                <a:solidFill>
                  <a:srgbClr val="FFFFFF"/>
                </a:solidFill>
                <a:latin typeface="Verdana"/>
                <a:ea typeface="Verdana"/>
                <a:cs typeface="Verdana"/>
              </a:rPr>
              <a:t>”Tuntemattomia ei kiinnosta tietää kaikkien haudassa makaavien nimiä ja syntymä- ja kuolinvuosia. Eloonjääneiden sukulaistenkaan vuoksi ei ole välttämätöntä, että hautakivessä on kaikki nämä nimet ja päivämäärät.” </a:t>
            </a:r>
            <a:r>
              <a:rPr lang="fi" sz="1200" b="0" i="1" u="none" baseline="0">
                <a:solidFill>
                  <a:srgbClr val="FFFFFF"/>
                </a:solidFill>
                <a:latin typeface="Verdana"/>
                <a:ea typeface="Verdana"/>
                <a:cs typeface="Verdana"/>
              </a:rPr>
              <a:t>G. Lind, E. Nohlgård 1920</a:t>
            </a:r>
            <a:endParaRPr sz="1200">
              <a:latin typeface="Verdana"/>
              <a:cs typeface="Verdana"/>
            </a:endParaRPr>
          </a:p>
        </p:txBody>
      </p:sp>
      <p:pic>
        <p:nvPicPr>
          <p:cNvPr id="5" name="object 5" descr="Kuva, joka sisältää kohteen ulkotila, hauta, hautausmaa, nurmi&#10;&#10;Tekoälyllä luotu sisältö voi olla virheellistä.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154962" y="718515"/>
            <a:ext cx="2630637" cy="4268812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Kuva, joka sisältää kohteen ulkotila, nurmi, hauta, kasvi&#10;&#10;Tekoälyllä luotu sisältö voi olla virheellistä.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468080" y="282282"/>
            <a:ext cx="3674092" cy="3712502"/>
          </a:xfrm>
          <a:prstGeom prst="rect">
            <a:avLst/>
          </a:prstGeom>
        </p:spPr>
      </p:pic>
      <p:pic>
        <p:nvPicPr>
          <p:cNvPr id="3" name="object 3" descr="Kuva, joka sisältää kohteen hauta, nurmi, hautausmaa, ulkotila&#10;&#10;Tekoälyllä luotu sisältö voi olla virheellistä.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912912" y="4464936"/>
            <a:ext cx="3015714" cy="1261201"/>
          </a:xfrm>
          <a:prstGeom prst="rect">
            <a:avLst/>
          </a:prstGeom>
        </p:spPr>
      </p:pic>
      <p:pic>
        <p:nvPicPr>
          <p:cNvPr id="4" name="object 4" descr="Kuva, joka sisältää kohteen hauta, ulkotila, hautausmaa, kasvi&#10;&#10;Tekoälyllä luotu sisältö voi olla virheellistä.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406790" y="282282"/>
            <a:ext cx="3147898" cy="3730383"/>
          </a:xfrm>
          <a:prstGeom prst="rect">
            <a:avLst/>
          </a:prstGeom>
        </p:spPr>
      </p:pic>
      <p:pic>
        <p:nvPicPr>
          <p:cNvPr id="5" name="object 5" descr="Kuva, joka sisältää kohteen selkärangaton, ulkotila, kotilo, nurmi&#10;&#10;Tekoälyllä luotu sisältö voi olla virheellistä.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29374" y="4466806"/>
            <a:ext cx="1114690" cy="1259344"/>
          </a:xfrm>
          <a:prstGeom prst="rect">
            <a:avLst/>
          </a:prstGeom>
        </p:spPr>
      </p:pic>
      <p:pic>
        <p:nvPicPr>
          <p:cNvPr id="6" name="object 6" descr="Kuva, joka sisältää kohteen ulkotila, nurmi, kasvi, piha&#10;&#10;Tekoälyllä luotu sisältö voi olla virheellistä.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29386" y="282282"/>
            <a:ext cx="3674097" cy="3712499"/>
          </a:xfrm>
          <a:prstGeom prst="rect">
            <a:avLst/>
          </a:prstGeom>
        </p:spPr>
      </p:pic>
      <p:pic>
        <p:nvPicPr>
          <p:cNvPr id="7" name="object 7" descr="Kuva, joka sisältää kohteen teksti, lumi, ulkotila, laatta&#10;&#10;Tekoälyllä luotu sisältö voi olla virheellistä.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197462" y="4464939"/>
            <a:ext cx="2782861" cy="1261211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1423061" y="6360607"/>
            <a:ext cx="2615539" cy="2725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rtl="0">
              <a:lnSpc>
                <a:spcPts val="2150"/>
              </a:lnSpc>
            </a:pPr>
            <a:r>
              <a:rPr lang="fi" sz="1800" b="0" i="1" u="none" baseline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Hautakulttuuri nykyään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 algn="l" rtl="0">
              <a:lnSpc>
                <a:spcPts val="1045"/>
              </a:lnSpc>
            </a:pPr>
            <a:fld id="{81D60167-4931-47E6-BA6A-407CBD079E47}" type="slidenum">
              <a:rPr spc="-25"/>
              <a:t>24</a:t>
            </a:fld>
            <a:endParaRPr spc="-25"/>
          </a:p>
        </p:txBody>
      </p:sp>
    </p:spTree>
  </p:cSld>
  <p:clrMapOvr>
    <a:masterClrMapping/>
  </p:clrMapOvr>
  <p:transition spd="med"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Kuva, joka sisältää kohteen ulkotila, kasvi, hauta, puu&#10;&#10;Tekoälyllä luotu sisältö voi olla virheellistä.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60347" y="332232"/>
            <a:ext cx="3241547" cy="5657087"/>
          </a:xfrm>
          <a:prstGeom prst="rect">
            <a:avLst/>
          </a:prstGeom>
        </p:spPr>
      </p:pic>
      <p:pic>
        <p:nvPicPr>
          <p:cNvPr id="3" name="object 3" descr="Kuva, joka sisältää kohteen ulkotila, kasvi, nurmi, ihmisen kasvot&#10;&#10;Tekoälyllä luotu sisältö voi olla virheellistä.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767071" y="332231"/>
            <a:ext cx="4029455" cy="2564890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423061" y="6360607"/>
            <a:ext cx="2386939" cy="2725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rtl="0">
              <a:lnSpc>
                <a:spcPts val="2150"/>
              </a:lnSpc>
            </a:pPr>
            <a:r>
              <a:rPr lang="fi" sz="1800" b="0" i="1" u="none" baseline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Hautakulttuuri nykyään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 algn="l" rtl="0">
              <a:lnSpc>
                <a:spcPts val="1045"/>
              </a:lnSpc>
            </a:pPr>
            <a:fld id="{81D60167-4931-47E6-BA6A-407CBD079E47}" type="slidenum">
              <a:rPr spc="-25"/>
              <a:t>25</a:t>
            </a:fld>
            <a:endParaRPr spc="-25"/>
          </a:p>
        </p:txBody>
      </p:sp>
    </p:spTree>
  </p:cSld>
  <p:clrMapOvr>
    <a:masterClrMapping/>
  </p:clrMapOvr>
  <p:transition spd="med"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Kuva, joka sisältää kohteen ulkotila, nurmi, puu, hauta&#10;&#10;Tekoälyllä luotu sisältö voi olla virheellistä.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196001" y="222008"/>
            <a:ext cx="6295224" cy="5762561"/>
          </a:xfrm>
          <a:prstGeom prst="rect">
            <a:avLst/>
          </a:prstGeom>
        </p:spPr>
      </p:pic>
      <p:pic>
        <p:nvPicPr>
          <p:cNvPr id="3" name="object 3" descr="Kuva, joka sisältää kohteen teksti, vaatteet, näyttökuva, ulkotila&#10;&#10;Tekoälyllä luotu sisältö voi olla virheellistä.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00763" y="221999"/>
            <a:ext cx="4172886" cy="5762566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423061" y="6360607"/>
            <a:ext cx="3900804" cy="304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rtl="0">
              <a:lnSpc>
                <a:spcPts val="2150"/>
              </a:lnSpc>
            </a:pPr>
            <a:r>
              <a:rPr lang="fi" sz="1800" b="0" i="1" u="none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Pyhäinpäivän viettoa hautausmaalla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 algn="l" rtl="0">
              <a:lnSpc>
                <a:spcPts val="1045"/>
              </a:lnSpc>
            </a:pPr>
            <a:fld id="{81D60167-4931-47E6-BA6A-407CBD079E47}" type="slidenum">
              <a:rPr spc="-25"/>
              <a:t>26</a:t>
            </a:fld>
            <a:endParaRPr spc="-25"/>
          </a:p>
        </p:txBody>
      </p:sp>
    </p:spTree>
  </p:cSld>
  <p:clrMapOvr>
    <a:masterClrMapping/>
  </p:clrMapOvr>
  <p:transition spd="med"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054008" y="6194078"/>
            <a:ext cx="15367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95"/>
              </a:spcBef>
            </a:pPr>
            <a:r>
              <a:rPr lang="fi" sz="1000" b="0" i="0" u="none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27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538949" y="1349451"/>
            <a:ext cx="3505200" cy="1889620"/>
          </a:xfrm>
          <a:prstGeom prst="rect">
            <a:avLst/>
          </a:prstGeom>
          <a:ln w="9525">
            <a:solidFill>
              <a:srgbClr val="1A5531"/>
            </a:solidFill>
          </a:ln>
        </p:spPr>
        <p:txBody>
          <a:bodyPr vert="horz" wrap="square" lIns="0" tIns="377825" rIns="0" bIns="0" rtlCol="0">
            <a:spAutoFit/>
          </a:bodyPr>
          <a:lstStyle/>
          <a:p>
            <a:pPr algn="l" rtl="0">
              <a:lnSpc>
                <a:spcPct val="100000"/>
              </a:lnSpc>
              <a:spcBef>
                <a:spcPts val="2975"/>
              </a:spcBef>
            </a:pPr>
            <a:endParaRPr dirty="0"/>
          </a:p>
          <a:p>
            <a:pPr marL="90805" marR="902335" algn="l" rtl="0">
              <a:lnSpc>
                <a:spcPct val="100000"/>
              </a:lnSpc>
            </a:pPr>
            <a:r>
              <a:rPr lang="fi" sz="2800" b="0" i="0" u="none" baseline="0" dirty="0"/>
              <a:t>Kiitos kuuntelemisesta!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8940078" y="5899511"/>
            <a:ext cx="17354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fi" sz="1800" b="0" i="0" u="none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Monica Sandberg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5" name="object 5" descr="Kuva, joka sisältää kohteen ulkotila, puu, hautausmaa, hauta&#10;&#10;Tekoälyllä luotu sisältö voi olla virheellistä.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201674" y="450760"/>
            <a:ext cx="7606842" cy="5084787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05370" y="1054798"/>
            <a:ext cx="4689475" cy="4166235"/>
            <a:chOff x="605370" y="1054798"/>
            <a:chExt cx="4689475" cy="4166235"/>
          </a:xfrm>
        </p:grpSpPr>
        <p:sp>
          <p:nvSpPr>
            <p:cNvPr id="3" name="object 3"/>
            <p:cNvSpPr/>
            <p:nvPr/>
          </p:nvSpPr>
          <p:spPr>
            <a:xfrm>
              <a:off x="605370" y="1054798"/>
              <a:ext cx="4689475" cy="4166235"/>
            </a:xfrm>
            <a:custGeom>
              <a:avLst/>
              <a:gdLst/>
              <a:ahLst/>
              <a:cxnLst/>
              <a:rect l="l" t="t" r="r" b="b"/>
              <a:pathLst>
                <a:path w="4689475" h="4166235">
                  <a:moveTo>
                    <a:pt x="4688941" y="0"/>
                  </a:moveTo>
                  <a:lnTo>
                    <a:pt x="0" y="0"/>
                  </a:lnTo>
                  <a:lnTo>
                    <a:pt x="0" y="4165828"/>
                  </a:lnTo>
                  <a:lnTo>
                    <a:pt x="4688941" y="4165828"/>
                  </a:lnTo>
                  <a:lnTo>
                    <a:pt x="4688941" y="0"/>
                  </a:lnTo>
                  <a:close/>
                </a:path>
              </a:pathLst>
            </a:custGeom>
            <a:solidFill>
              <a:srgbClr val="F8EC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 descr="Kuva, joka sisältää kohteen mustavalkoinen, ulkotila, puu, hauta&#10;&#10;Tekoälyllä luotu sisältö voi olla virheellistä.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5055" y="1194627"/>
              <a:ext cx="4440567" cy="3886172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10544540" y="6316943"/>
            <a:ext cx="8953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95"/>
              </a:spcBef>
            </a:pPr>
            <a:r>
              <a:rPr lang="fi" sz="1000" b="0" i="0" u="none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3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172786" y="6169115"/>
            <a:ext cx="4290877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fi" sz="1800" b="0" i="1" u="none" baseline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Hautakammio ja puisia hautamuistomerkkejä</a:t>
            </a:r>
            <a:endParaRPr sz="1800" dirty="0">
              <a:latin typeface="Calibri"/>
              <a:cs typeface="Calibri"/>
            </a:endParaRPr>
          </a:p>
        </p:txBody>
      </p:sp>
      <p:pic>
        <p:nvPicPr>
          <p:cNvPr id="7" name="object 7" descr="Kuva, joka sisältää kohteen luonnos, valokuvapaperi, puu, taide&#10;&#10;Tekoälyllä luotu sisältö voi olla virheellistä.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552046" y="1054798"/>
            <a:ext cx="6030607" cy="4165828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750046" y="1473083"/>
            <a:ext cx="1615440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rtl="0">
              <a:lnSpc>
                <a:spcPts val="1710"/>
              </a:lnSpc>
            </a:pPr>
            <a:r>
              <a:rPr lang="fi" sz="1800" b="0" i="0" u="none" baseline="0">
                <a:solidFill>
                  <a:srgbClr val="FF7176"/>
                </a:solidFill>
                <a:latin typeface="Calibri"/>
                <a:ea typeface="Calibri"/>
                <a:cs typeface="Calibri"/>
              </a:rPr>
              <a:t>1800-luvun alku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964748" y="6395044"/>
            <a:ext cx="8953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95"/>
              </a:spcBef>
            </a:pPr>
            <a:r>
              <a:rPr lang="fi" sz="1000" b="0" i="0" u="none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4</a:t>
            </a:r>
            <a:endParaRPr sz="10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6592" y="895737"/>
            <a:ext cx="7794406" cy="4422196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243893" y="5395838"/>
            <a:ext cx="421830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95"/>
              </a:spcBef>
            </a:pPr>
            <a:r>
              <a:rPr lang="fi" sz="1600" b="0" i="1" u="none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Hautausmaa kesäauringossa, Gottfrid Kallstenius 1887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305967" y="5395838"/>
            <a:ext cx="289052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95"/>
              </a:spcBef>
            </a:pPr>
            <a:r>
              <a:rPr lang="fi" sz="1600" b="0" i="1" u="none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Hautausmaa Jönköpingin läänissä, noin 1920</a:t>
            </a:r>
            <a:endParaRPr sz="1600">
              <a:latin typeface="Calibri"/>
              <a:cs typeface="Calibri"/>
            </a:endParaRPr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316467" y="3319271"/>
            <a:ext cx="3621023" cy="2017775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544540" y="6316943"/>
            <a:ext cx="8953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95"/>
              </a:spcBef>
            </a:pPr>
            <a:r>
              <a:rPr lang="fi" sz="1000" b="0" i="0" u="none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5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937796" y="6043987"/>
            <a:ext cx="4005804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rtl="0">
              <a:lnSpc>
                <a:spcPct val="100000"/>
              </a:lnSpc>
              <a:spcBef>
                <a:spcPts val="100"/>
              </a:spcBef>
            </a:pPr>
            <a:r>
              <a:rPr lang="fi" sz="1800" b="0" i="1" u="none" baseline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Kirkkomaan hautoja, Flädien hautausmaa Sukuhautojen kiviä, Torpan hautausmaa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119368" y="774528"/>
            <a:ext cx="147701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fi" sz="1800" b="0" i="0" u="none" baseline="0">
                <a:solidFill>
                  <a:srgbClr val="FF7176"/>
                </a:solidFill>
                <a:latin typeface="Calibri"/>
                <a:ea typeface="Calibri"/>
                <a:cs typeface="Calibri"/>
              </a:rPr>
              <a:t>1800-luvun puoliväli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5" name="object 5" descr="Kuva, joka sisältää kohteen teksti, kartta, piirros, paperi&#10;&#10;Tekoälyllä luotu sisältö voi olla virheellistä.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24141" y="420293"/>
            <a:ext cx="4953215" cy="4819419"/>
          </a:xfrm>
          <a:prstGeom prst="rect">
            <a:avLst/>
          </a:prstGeom>
        </p:spPr>
      </p:pic>
      <p:pic>
        <p:nvPicPr>
          <p:cNvPr id="6" name="object 6" descr="Kuva, joka sisältää kohteen ulkotila, rakennus, hauta, hautausmaa&#10;&#10;Tekoälyllä luotu sisältö voi olla virheellistä.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759653" y="420293"/>
            <a:ext cx="5795035" cy="4822050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544540" y="6316943"/>
            <a:ext cx="8953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95"/>
              </a:spcBef>
            </a:pPr>
            <a:r>
              <a:rPr lang="fi" sz="1000" b="0" i="0" u="none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6</a:t>
            </a:r>
            <a:endParaRPr sz="1000">
              <a:latin typeface="Calibri"/>
              <a:cs typeface="Calibri"/>
            </a:endParaRPr>
          </a:p>
        </p:txBody>
      </p:sp>
      <p:pic>
        <p:nvPicPr>
          <p:cNvPr id="3" name="object 3" descr="Kuva, joka sisältää kohteen ulkotila, hautausmaa, hauta, taivas&#10;&#10;Tekoälyllä luotu sisältö voi olla virheellistä.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10718" y="274184"/>
            <a:ext cx="6513497" cy="5332382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925764" y="6107884"/>
            <a:ext cx="422338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rtl="0">
              <a:lnSpc>
                <a:spcPct val="100000"/>
              </a:lnSpc>
              <a:spcBef>
                <a:spcPts val="100"/>
              </a:spcBef>
            </a:pPr>
            <a:r>
              <a:rPr lang="fi" sz="1800" b="0" i="1" u="none" baseline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Suunniteltu ja maisemoitu hautausmaa, Uppsalan vanha hautausmaa</a:t>
            </a:r>
            <a:endParaRPr sz="1800" dirty="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7087808" y="3105614"/>
            <a:ext cx="4793615" cy="2501265"/>
            <a:chOff x="7087808" y="3105614"/>
            <a:chExt cx="4793615" cy="2501265"/>
          </a:xfrm>
        </p:grpSpPr>
        <p:pic>
          <p:nvPicPr>
            <p:cNvPr id="6" name="object 6" descr="Kuva, joka sisältää kohteen teksti, käsinkirjoitus, kasvi, kirja&#10;&#10;Tekoälyllä luotu sisältö voi olla virheellistä.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087808" y="3105614"/>
              <a:ext cx="4793473" cy="2500953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814161" y="4134401"/>
              <a:ext cx="155600" cy="176872"/>
            </a:xfrm>
            <a:prstGeom prst="rect">
              <a:avLst/>
            </a:prstGeom>
          </p:spPr>
        </p:pic>
      </p:grpSp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Kuva, joka sisältää kohteen luonnos, valokuvapaperi, mustavalkoinen, taide&#10;&#10;Tekoälyllä luotu sisältö voi olla virheellistä.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57999" y="218376"/>
            <a:ext cx="10446814" cy="5785383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767220" y="6294372"/>
            <a:ext cx="6462380" cy="2725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rtl="0">
              <a:lnSpc>
                <a:spcPts val="2150"/>
              </a:lnSpc>
            </a:pPr>
            <a:r>
              <a:rPr lang="fi" sz="1800" b="0" i="1" u="none" baseline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Ostohautoja ja yleisiä hautoja, Västra Vingåkersin hautausmaa 1917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 algn="l" rtl="0">
              <a:lnSpc>
                <a:spcPts val="1045"/>
              </a:lnSpc>
            </a:pPr>
            <a:fld id="{81D60167-4931-47E6-BA6A-407CBD079E47}" type="slidenum">
              <a:rPr spc="-50"/>
              <a:t>7</a:t>
            </a:fld>
            <a:endParaRPr spc="-50"/>
          </a:p>
        </p:txBody>
      </p:sp>
    </p:spTree>
  </p:cSld>
  <p:clrMapOvr>
    <a:masterClrMapping/>
  </p:clrMapOvr>
  <p:transition spd="med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Kuva, joka sisältää kohteen ulkotila, puu, taivas, rakennus&#10;&#10;Tekoälyllä luotu sisältö voi olla virheellistä.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3666" y="444665"/>
            <a:ext cx="5363171" cy="5344210"/>
          </a:xfrm>
          <a:prstGeom prst="rect">
            <a:avLst/>
          </a:prstGeom>
        </p:spPr>
      </p:pic>
      <p:pic>
        <p:nvPicPr>
          <p:cNvPr id="3" name="object 3" descr="Kuva, joka sisältää kohteen ulkotila, hauta, hautausmaa, puu&#10;&#10;Tekoälyllä luotu sisältö voi olla virheellistä.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302552" y="462711"/>
            <a:ext cx="5143492" cy="5344210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886218" y="6344131"/>
            <a:ext cx="3219182" cy="2725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rtl="0">
              <a:lnSpc>
                <a:spcPts val="2150"/>
              </a:lnSpc>
            </a:pPr>
            <a:r>
              <a:rPr lang="fi" sz="1800" b="0" i="1" u="none" baseline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Läntinen hautausmaa, Nyköping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 algn="l" rtl="0">
              <a:lnSpc>
                <a:spcPts val="1045"/>
              </a:lnSpc>
            </a:pPr>
            <a:fld id="{81D60167-4931-47E6-BA6A-407CBD079E47}" type="slidenum">
              <a:rPr spc="-50"/>
              <a:t>8</a:t>
            </a:fld>
            <a:endParaRPr spc="-50"/>
          </a:p>
        </p:txBody>
      </p:sp>
    </p:spTree>
  </p:cSld>
  <p:clrMapOvr>
    <a:masterClrMapping/>
  </p:clrMapOvr>
  <p:transition spd="med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964748" y="6395044"/>
            <a:ext cx="8953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95"/>
              </a:spcBef>
            </a:pPr>
            <a:r>
              <a:rPr lang="fi" sz="1000" b="0" i="0" u="none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9</a:t>
            </a:r>
            <a:endParaRPr sz="1000">
              <a:latin typeface="Calibri"/>
              <a:cs typeface="Calibri"/>
            </a:endParaRPr>
          </a:p>
        </p:txBody>
      </p:sp>
      <p:pic>
        <p:nvPicPr>
          <p:cNvPr id="3" name="object 3" descr="Kuva, joka sisältää kohteen ulkotila, hautausmaa, hauta, puu&#10;&#10;Tekoälyllä luotu sisältö voi olla virheellistä.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772873" y="450215"/>
            <a:ext cx="2561431" cy="4924741"/>
          </a:xfrm>
          <a:prstGeom prst="rect">
            <a:avLst/>
          </a:prstGeom>
        </p:spPr>
      </p:pic>
      <p:pic>
        <p:nvPicPr>
          <p:cNvPr id="4" name="object 4" descr="Kuva, joka sisältää kohteen luonnos, teksti, piirros, kirja&#10;&#10;Tekoälyllä luotu sisältö voi olla virheellistä.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368912" y="445731"/>
            <a:ext cx="3084525" cy="4913083"/>
          </a:xfrm>
          <a:prstGeom prst="rect">
            <a:avLst/>
          </a:prstGeom>
        </p:spPr>
      </p:pic>
      <p:pic>
        <p:nvPicPr>
          <p:cNvPr id="5" name="object 5" descr="Kuva, joka sisältää kohteen ulkotila, puu, hauta, hautausmaa&#10;&#10;Tekoälyllä luotu sisältö voi olla virheellistä.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75550" y="445721"/>
            <a:ext cx="4273943" cy="4913081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766052" y="5402454"/>
            <a:ext cx="6625348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fi" sz="1800" b="0" i="1" u="none" baseline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Hautakivet merkkeinä sosiaalisesta asemasta sekä kuvastotuotteina</a:t>
            </a:r>
            <a:endParaRPr sz="1800" dirty="0">
              <a:latin typeface="Calibri"/>
              <a:cs typeface="Calibri"/>
            </a:endParaRPr>
          </a:p>
        </p:txBody>
      </p:sp>
    </p:spTree>
  </p:cSld>
  <p:clrMapOvr>
    <a:masterClrMapping/>
  </p:clrMapOvr>
  <p:transition spd="med"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</TotalTime>
  <Words>206</Words>
  <Application>Microsoft Office PowerPoint</Application>
  <PresentationFormat>Laajakuva</PresentationFormat>
  <Paragraphs>63</Paragraphs>
  <Slides>27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27</vt:i4>
      </vt:variant>
    </vt:vector>
  </HeadingPairs>
  <TitlesOfParts>
    <vt:vector size="31" baseType="lpstr">
      <vt:lpstr>Calibri</vt:lpstr>
      <vt:lpstr>Times New Roman</vt:lpstr>
      <vt:lpstr>Verdana</vt:lpstr>
      <vt:lpstr>Office Theme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 Kiitos kuuntelemisesta!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David Nihl</dc:creator>
  <cp:lastModifiedBy>Wilén Mikael</cp:lastModifiedBy>
  <cp:revision>2</cp:revision>
  <dcterms:created xsi:type="dcterms:W3CDTF">2026-01-16T14:10:59Z</dcterms:created>
  <dcterms:modified xsi:type="dcterms:W3CDTF">2026-03-25T06:19:13Z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2025-09-29T00:00:00Z</vt:filetime>
  </property>
  <property fmtid="{D5CDD505-2E9C-101B-9397-08002B2CF9AE}" pid="3" name="Creator">
    <vt:lpwstr>Acrobat PDFMaker 25 för PowerPoint</vt:lpwstr>
  </property>
  <property fmtid="{D5CDD505-2E9C-101B-9397-08002B2CF9AE}" pid="4" name="LastSaved">
    <vt:filetime>2026-01-16T00:00:00Z</vt:filetime>
  </property>
  <property fmtid="{D5CDD505-2E9C-101B-9397-08002B2CF9AE}" pid="5" name="Producer">
    <vt:lpwstr>Adobe PDF Library 25.1.213</vt:lpwstr>
  </property>
</Properties>
</file>