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8" r:id="rId12"/>
    <p:sldId id="269" r:id="rId13"/>
    <p:sldId id="270" r:id="rId14"/>
    <p:sldId id="271" r:id="rId15"/>
    <p:sldId id="265" r:id="rId16"/>
    <p:sldId id="266" r:id="rId17"/>
    <p:sldId id="273" r:id="rId18"/>
    <p:sldId id="272" r:id="rId19"/>
    <p:sldId id="274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27" autoAdjust="0"/>
    <p:restoredTop sz="94660"/>
  </p:normalViewPr>
  <p:slideViewPr>
    <p:cSldViewPr snapToGrid="0">
      <p:cViewPr varScale="1">
        <p:scale>
          <a:sx n="41" d="100"/>
          <a:sy n="41" d="100"/>
        </p:scale>
        <p:origin x="664" y="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03C6A15-7DF0-4669-9F97-01135D8B01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C4D1D937-852B-410D-B241-6A0DCE9A0D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B349963A-1845-4545-A947-B85B0D1885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36396-A780-4F7A-8E2F-B5CDB1D25F63}" type="datetimeFigureOut">
              <a:rPr lang="fi-FI" smtClean="0"/>
              <a:t>27.3.2020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4186E4C-A830-46BF-A7B7-059329F9CB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A73F1E3B-BEA7-4A1E-8282-7CE58EB836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ACB5E-F2B6-4994-AA3F-B8BBCC5CDCD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729933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301F294-D23F-41ED-8355-B80530361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DD892886-27ED-4CE3-8655-5C2BFB08AF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6372A8E-EAB2-4F19-8566-F68559A33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36396-A780-4F7A-8E2F-B5CDB1D25F63}" type="datetimeFigureOut">
              <a:rPr lang="fi-FI" smtClean="0"/>
              <a:t>27.3.2020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A75CFDB9-9B10-445E-BE33-7F7F1745F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394CE94-556C-4B36-BBA6-30D7BC6EA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ACB5E-F2B6-4994-AA3F-B8BBCC5CDCD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9707042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02D4F7C2-9712-49CC-A482-9B73C2809D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702D6697-A88C-4963-A47E-B938466B82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75D1BB75-AC2E-4A13-821A-B07C32C8D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36396-A780-4F7A-8E2F-B5CDB1D25F63}" type="datetimeFigureOut">
              <a:rPr lang="fi-FI" smtClean="0"/>
              <a:t>27.3.2020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2FCA913-9FFD-476B-BB79-7901A71DAE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06F9B789-0AB6-4E68-8A42-364F9BD8F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ACB5E-F2B6-4994-AA3F-B8BBCC5CDCD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84876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BFD9772-0DC3-45CC-8303-D5D340423C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C2AEB15-9DAD-4108-B14D-EC3D0AEDAF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7B3D143-1D13-4F7C-883D-1FA40E8B4B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36396-A780-4F7A-8E2F-B5CDB1D25F63}" type="datetimeFigureOut">
              <a:rPr lang="fi-FI" smtClean="0"/>
              <a:t>27.3.2020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DE443E0-A8AC-4340-9D30-032F1B36DA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2785857-73A6-47B0-BA01-6C74341368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ACB5E-F2B6-4994-AA3F-B8BBCC5CDCD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611597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7F95B06-A57B-4E84-BC9D-84DE21DD7B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E40092FC-CD51-44E6-A7F2-8C3FE63E93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BAD6D90-36DE-4B2D-8E8E-295FCA0108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36396-A780-4F7A-8E2F-B5CDB1D25F63}" type="datetimeFigureOut">
              <a:rPr lang="fi-FI" smtClean="0"/>
              <a:t>27.3.2020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B7132DE-DAA6-44E5-8157-F9785F577E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D0EA5165-1F78-48DD-934A-B7240595F1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ACB5E-F2B6-4994-AA3F-B8BBCC5CDCD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257618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367B422-913D-471C-B25B-38D0DF4A93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5B101F8-D8FA-4501-AA84-B69CAE6F3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A5F6B523-1438-4C84-A1C0-7F54E2AF43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84DBD5D1-0971-4847-9232-8EEB27DAA9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36396-A780-4F7A-8E2F-B5CDB1D25F63}" type="datetimeFigureOut">
              <a:rPr lang="fi-FI" smtClean="0"/>
              <a:t>27.3.2020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47EB34F7-E7CC-419B-BA22-C68596B36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00BDFC87-45EC-4BDD-88EE-62912219E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ACB5E-F2B6-4994-AA3F-B8BBCC5CDCD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073786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AF05F33-606B-44BB-86E9-ED523DCA66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CBA2BF95-8B9C-4F47-B8A7-A3506666D12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69B14E1-95D5-4C2A-A22C-F542A0A1EA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28C87C81-72CE-48C8-93FA-76E16033DA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623FDEF1-B361-4899-B6AF-726B439FD1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7E5801B7-AD6D-4005-92B6-FA7BF56A7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36396-A780-4F7A-8E2F-B5CDB1D25F63}" type="datetimeFigureOut">
              <a:rPr lang="fi-FI" smtClean="0"/>
              <a:t>27.3.2020</a:t>
            </a:fld>
            <a:endParaRPr lang="fi-FI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CD4CFABF-25F5-4FB2-808E-41F15D48C0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C249BF11-6D4E-43A9-B630-AC115DBD8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ACB5E-F2B6-4994-AA3F-B8BBCC5CDCD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980444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0BB5683-3C91-47B3-B7F9-6CBBF06C8B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CA9E4813-859E-4842-A8D7-40F7B395AB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36396-A780-4F7A-8E2F-B5CDB1D25F63}" type="datetimeFigureOut">
              <a:rPr lang="fi-FI" smtClean="0"/>
              <a:t>27.3.2020</a:t>
            </a:fld>
            <a:endParaRPr lang="fi-FI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BB7782B0-C40F-4810-AA77-4591B90508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CBFED407-0ABA-46BA-AE7D-9824058A19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ACB5E-F2B6-4994-AA3F-B8BBCC5CDCD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091579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D42D5E4C-FF77-4F35-A978-955DE466D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36396-A780-4F7A-8E2F-B5CDB1D25F63}" type="datetimeFigureOut">
              <a:rPr lang="fi-FI" smtClean="0"/>
              <a:t>27.3.2020</a:t>
            </a:fld>
            <a:endParaRPr lang="fi-FI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BA804078-CA1A-4095-97FA-78F8FEAD01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B97EA91B-85AC-46C1-A34A-7E672E48FA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ACB5E-F2B6-4994-AA3F-B8BBCC5CDCD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342891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90BA3DF-17D5-4D89-A8AB-BD8E7F461B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795B814-22C9-4514-9882-23A96BAB292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92BC6E16-219D-484B-97EC-BE125E34455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182FB36D-E305-4BE6-BA6A-E6228B8958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36396-A780-4F7A-8E2F-B5CDB1D25F63}" type="datetimeFigureOut">
              <a:rPr lang="fi-FI" smtClean="0"/>
              <a:t>27.3.2020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603AAB24-EEB3-4B9B-B01B-98FC3BEDB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CCCCABC-D537-41DC-9636-2CEB26910F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ACB5E-F2B6-4994-AA3F-B8BBCC5CDCD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52653786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6FE0274-D62F-4777-8DC3-1E602DA5A1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B63B51F3-FD4D-4E31-BCF2-CF7A55B203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E4E62580-C41A-4B41-9F6B-84F3CB14BD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0F81CA51-BA24-42F2-BFBE-35F3E6E36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736396-A780-4F7A-8E2F-B5CDB1D25F63}" type="datetimeFigureOut">
              <a:rPr lang="fi-FI" smtClean="0"/>
              <a:t>27.3.2020</a:t>
            </a:fld>
            <a:endParaRPr lang="fi-FI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B96398C3-C808-43DF-B203-73DEAEAA9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76A0754D-8C0A-4F7E-B203-FF8ACB361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4ACB5E-F2B6-4994-AA3F-B8BBCC5CDCD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5456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2A068893-D266-43C8-8DA3-719155895A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9FF687CB-FA95-4EB9-AA58-AEDBFBD74A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97F661F-C28D-48CB-8987-CBA1675224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736396-A780-4F7A-8E2F-B5CDB1D25F63}" type="datetimeFigureOut">
              <a:rPr lang="fi-FI" smtClean="0"/>
              <a:t>27.3.2020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E9BB5F4-C4C6-4354-A1E8-A553F185C1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EDDF0E1-5725-4519-9D86-05680AFDC1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ACB5E-F2B6-4994-AA3F-B8BBCC5CDCD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218915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9CC0F7B-C73E-4367-A33B-F72A6D02DAF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fi-FI" dirty="0"/>
              <a:t>Lahden seurakuntayhtymän hautaustoimen jätehuolto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3C7A09EE-20D1-49C2-8529-5F3AA99D826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i-FI" dirty="0"/>
              <a:t>11.3.2020</a:t>
            </a:r>
          </a:p>
          <a:p>
            <a:r>
              <a:rPr lang="fi-FI" dirty="0"/>
              <a:t>Eila Nykänen</a:t>
            </a:r>
          </a:p>
        </p:txBody>
      </p:sp>
    </p:spTree>
    <p:extLst>
      <p:ext uri="{BB962C8B-B14F-4D97-AF65-F5344CB8AC3E}">
        <p14:creationId xmlns:p14="http://schemas.microsoft.com/office/powerpoint/2010/main" val="12581475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F076960-1A19-4C73-A3D4-C820D28F0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Hautausmaiden lajittelu, oma toiminta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EF6762C-D2E3-4357-AF45-6D1F4C3C83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i-FI" sz="3100" b="1" u="sng" dirty="0"/>
              <a:t>SEKAJÄTE:</a:t>
            </a:r>
            <a:endParaRPr lang="fi-FI" sz="3100" dirty="0"/>
          </a:p>
          <a:p>
            <a:pPr lvl="0"/>
            <a:r>
              <a:rPr lang="fi-FI" dirty="0"/>
              <a:t>Lasikynttilät + steariini</a:t>
            </a:r>
          </a:p>
          <a:p>
            <a:pPr lvl="0"/>
            <a:r>
              <a:rPr lang="fi-FI" dirty="0"/>
              <a:t>Muovikukat, seppeleet </a:t>
            </a:r>
            <a:r>
              <a:rPr lang="fi-FI" i="1" dirty="0"/>
              <a:t>(varmuuden vuoksi sekajätteeseen; vaikka jos tiedettäisiin varmasti, ettei sisällä PVC:tä, voisi laittaa myös energiajätteeseen)</a:t>
            </a:r>
            <a:endParaRPr lang="fi-FI" dirty="0"/>
          </a:p>
          <a:p>
            <a:pPr lvl="0"/>
            <a:r>
              <a:rPr lang="fi-FI" dirty="0"/>
              <a:t>Kukkalaitteet </a:t>
            </a:r>
          </a:p>
          <a:p>
            <a:pPr marL="0" lvl="0" indent="0">
              <a:buNone/>
            </a:pPr>
            <a:r>
              <a:rPr lang="fi-FI" dirty="0"/>
              <a:t> </a:t>
            </a:r>
          </a:p>
          <a:p>
            <a:r>
              <a:rPr lang="fi-FI" sz="3100" b="1" u="sng" dirty="0"/>
              <a:t>HAKETUKSEEN</a:t>
            </a:r>
            <a:r>
              <a:rPr lang="fi-FI" sz="3100" u="sng" dirty="0"/>
              <a:t> (KUJALAN JÄTEKESKUKSEEN):</a:t>
            </a:r>
            <a:r>
              <a:rPr lang="fi-FI" sz="3100" dirty="0"/>
              <a:t>   </a:t>
            </a:r>
          </a:p>
          <a:p>
            <a:pPr lvl="0"/>
            <a:r>
              <a:rPr lang="fi-FI" dirty="0"/>
              <a:t>Havut, kanervat ja risut halkaisijaltaan alle 5 cm (kerätään samaan kasaan)</a:t>
            </a:r>
          </a:p>
          <a:p>
            <a:pPr lvl="0"/>
            <a:r>
              <a:rPr lang="fi-FI" dirty="0"/>
              <a:t>Kannot omaan kuormaan</a:t>
            </a:r>
          </a:p>
          <a:p>
            <a:pPr marL="0" indent="0">
              <a:buNone/>
            </a:pPr>
            <a:endParaRPr lang="fi-FI" dirty="0"/>
          </a:p>
          <a:p>
            <a:r>
              <a:rPr lang="fi-FI" sz="3100" b="1" u="sng" dirty="0"/>
              <a:t>POLTTOPUUKSI:</a:t>
            </a:r>
            <a:endParaRPr lang="fi-FI" sz="3100" dirty="0"/>
          </a:p>
          <a:p>
            <a:pPr lvl="0"/>
            <a:r>
              <a:rPr lang="fi-FI" dirty="0"/>
              <a:t> Puun rungot</a:t>
            </a:r>
          </a:p>
        </p:txBody>
      </p:sp>
    </p:spTree>
    <p:extLst>
      <p:ext uri="{BB962C8B-B14F-4D97-AF65-F5344CB8AC3E}">
        <p14:creationId xmlns:p14="http://schemas.microsoft.com/office/powerpoint/2010/main" val="8939273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F076960-1A19-4C73-A3D4-C820D28F0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Hautausmaiden lajittelu, oma toiminta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EF6762C-D2E3-4357-AF45-6D1F4C3C83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i-FI" sz="2600" b="1" u="sng" dirty="0"/>
              <a:t>UUDELLEEN KÄYTTÖÖN</a:t>
            </a:r>
            <a:r>
              <a:rPr lang="fi-FI" sz="2600" u="sng" dirty="0"/>
              <a:t>:</a:t>
            </a:r>
            <a:endParaRPr lang="fi-FI" sz="2600" dirty="0"/>
          </a:p>
          <a:p>
            <a:pPr lvl="0"/>
            <a:r>
              <a:rPr lang="fi-FI" dirty="0"/>
              <a:t>Muoviruukut (kouluille yms.), mikäli ei kysyntää, laitetaan energiajätteeseen</a:t>
            </a:r>
          </a:p>
          <a:p>
            <a:pPr lvl="0"/>
            <a:r>
              <a:rPr lang="fi-FI" dirty="0"/>
              <a:t>Reunakivet (viherrakennukseen)</a:t>
            </a:r>
          </a:p>
          <a:p>
            <a:pPr lvl="0"/>
            <a:r>
              <a:rPr lang="fi-FI" dirty="0"/>
              <a:t>Kirjekuoret sisäisessä postissa</a:t>
            </a:r>
          </a:p>
          <a:p>
            <a:pPr marL="0" indent="0">
              <a:buNone/>
            </a:pPr>
            <a:r>
              <a:rPr lang="fi-FI" dirty="0"/>
              <a:t> </a:t>
            </a:r>
          </a:p>
          <a:p>
            <a:r>
              <a:rPr lang="fi-FI" sz="2600" b="1" u="sng" dirty="0"/>
              <a:t>LEVON OMAAN KOMPOSTIAUMAAN:</a:t>
            </a:r>
            <a:endParaRPr lang="fi-FI" sz="2600" dirty="0"/>
          </a:p>
          <a:p>
            <a:pPr lvl="0"/>
            <a:r>
              <a:rPr lang="fi-FI" dirty="0"/>
              <a:t>Kasvijätteet, puiden lehdet, </a:t>
            </a:r>
            <a:r>
              <a:rPr lang="fi-FI" dirty="0" err="1"/>
              <a:t>ruohosilppu</a:t>
            </a:r>
            <a:r>
              <a:rPr lang="fi-FI" dirty="0"/>
              <a:t>, ym. maatuvat</a:t>
            </a:r>
          </a:p>
          <a:p>
            <a:pPr marL="0" indent="0">
              <a:buNone/>
            </a:pPr>
            <a:r>
              <a:rPr lang="fi-FI" dirty="0"/>
              <a:t> </a:t>
            </a:r>
          </a:p>
          <a:p>
            <a:r>
              <a:rPr lang="fi-FI" sz="2600" b="1" u="sng" dirty="0"/>
              <a:t>JÄTEPAPERI:</a:t>
            </a:r>
            <a:endParaRPr lang="fi-FI" sz="2600" dirty="0"/>
          </a:p>
          <a:p>
            <a:pPr lvl="0"/>
            <a:r>
              <a:rPr lang="fi-FI" dirty="0"/>
              <a:t>Aikakauslehdet, sanomalehdet, mainokset</a:t>
            </a:r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899581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F076960-1A19-4C73-A3D4-C820D28F0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Hautausmaiden lajittelu, oma toiminta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EF6762C-D2E3-4357-AF45-6D1F4C3C83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i-FI" sz="3100" b="1" u="sng" dirty="0"/>
              <a:t>TIETOTURVAPAPERI:</a:t>
            </a:r>
            <a:endParaRPr lang="fi-FI" sz="3100" dirty="0"/>
          </a:p>
          <a:p>
            <a:pPr lvl="0"/>
            <a:r>
              <a:rPr lang="fi-FI" dirty="0"/>
              <a:t>Toimistoilla ja krematoriossa keräysastiat. Mm. henkilötietoja sisältävät paperit. Oma tarkempi ohjeistus ”Tietoturvapaperia vai ei –ohjeistusta hautaustoimen asiakirjojen hävittämiseen”</a:t>
            </a:r>
          </a:p>
          <a:p>
            <a:pPr marL="0" indent="0">
              <a:buNone/>
            </a:pPr>
            <a:r>
              <a:rPr lang="fi-FI" dirty="0"/>
              <a:t> </a:t>
            </a:r>
          </a:p>
          <a:p>
            <a:r>
              <a:rPr lang="fi-FI" u="sng" dirty="0"/>
              <a:t> </a:t>
            </a:r>
            <a:r>
              <a:rPr lang="fi-FI" sz="3100" b="1" u="sng" dirty="0"/>
              <a:t>ENERGIAJÄTE:</a:t>
            </a:r>
            <a:endParaRPr lang="fi-FI" sz="3100" dirty="0"/>
          </a:p>
          <a:p>
            <a:pPr lvl="0"/>
            <a:r>
              <a:rPr lang="fi-FI" dirty="0"/>
              <a:t>Esim. muoviset kukkapurkit, muovit, pahvi, paperikassit, muovikuoriset hautakynttilät metallisine hattuineen (erottelu tapahtuu jäteasemalla), muoviset tyhjät öljykanisterit         </a:t>
            </a:r>
          </a:p>
          <a:p>
            <a:pPr marL="0" indent="0">
              <a:buNone/>
            </a:pPr>
            <a:endParaRPr lang="fi-FI" dirty="0"/>
          </a:p>
          <a:p>
            <a:r>
              <a:rPr lang="fi-FI" sz="3100" b="1" u="sng" dirty="0"/>
              <a:t>KERÄYSPAHVI JA -KARTONKI:</a:t>
            </a:r>
            <a:endParaRPr lang="fi-FI" sz="3100" dirty="0"/>
          </a:p>
          <a:p>
            <a:pPr lvl="0"/>
            <a:r>
              <a:rPr lang="fi-FI" dirty="0"/>
              <a:t>Levon kappelilla, krematoriolla että huoltokorjaamolla on pahvirullakot</a:t>
            </a:r>
          </a:p>
          <a:p>
            <a:pPr lvl="0"/>
            <a:r>
              <a:rPr lang="fi-FI" dirty="0"/>
              <a:t>Muilla hautausmailla laitetaan energiajätteeseen</a:t>
            </a:r>
          </a:p>
        </p:txBody>
      </p:sp>
    </p:spTree>
    <p:extLst>
      <p:ext uri="{BB962C8B-B14F-4D97-AF65-F5344CB8AC3E}">
        <p14:creationId xmlns:p14="http://schemas.microsoft.com/office/powerpoint/2010/main" val="343844120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F076960-1A19-4C73-A3D4-C820D28F0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Hautausmaiden lajittelu, oma toiminta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EF6762C-D2E3-4357-AF45-6D1F4C3C83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i-FI" sz="2600" b="1" u="sng" dirty="0"/>
              <a:t>MURSKAUKSEEN:</a:t>
            </a:r>
            <a:endParaRPr lang="fi-FI" sz="2600" dirty="0"/>
          </a:p>
          <a:p>
            <a:pPr lvl="0"/>
            <a:r>
              <a:rPr lang="fi-FI" dirty="0"/>
              <a:t>Vanhat hautakivet  </a:t>
            </a:r>
          </a:p>
          <a:p>
            <a:pPr lvl="1"/>
            <a:r>
              <a:rPr lang="fi-FI" dirty="0"/>
              <a:t>Hautaustoimen ohjesääntö 21.11.2018 14 §: </a:t>
            </a:r>
            <a:r>
              <a:rPr lang="fi-FI" i="1" dirty="0"/>
              <a:t>Jos hautamuistomerkkiä ei ole poistettu haudalta vuoden kuluessa siitä, kun haudan hallintaoikeus on päättynyt, muistomerkki siirtyy Lahden seurakuntayhtymälle vastikkeetta. Muistomerkkiä säilytetään kolme vuotta, jonka jälkeen seurakuntayhtymä huolehtii muistomerkin tuhoamisesta.” </a:t>
            </a:r>
            <a:endParaRPr lang="fi-FI" sz="3600" dirty="0"/>
          </a:p>
          <a:p>
            <a:pPr marL="0" indent="0">
              <a:buNone/>
            </a:pPr>
            <a:endParaRPr lang="fi-FI" dirty="0"/>
          </a:p>
          <a:p>
            <a:r>
              <a:rPr lang="fi-FI" sz="2600" b="1" u="sng" dirty="0"/>
              <a:t>METALLINKERÄYKSEEN:</a:t>
            </a:r>
            <a:endParaRPr lang="fi-FI" sz="2600" dirty="0"/>
          </a:p>
          <a:p>
            <a:pPr lvl="0"/>
            <a:r>
              <a:rPr lang="fi-FI" dirty="0"/>
              <a:t>Levon huoltopihalla on metallinkeräyslava. Täysi lava viedään omana työnä romuliikkeeseen</a:t>
            </a:r>
          </a:p>
          <a:p>
            <a:pPr lvl="0"/>
            <a:r>
              <a:rPr lang="fi-FI" dirty="0"/>
              <a:t>Arkaluontoinen metallijäte viedään suoraan </a:t>
            </a:r>
            <a:r>
              <a:rPr lang="fi-FI" dirty="0" err="1"/>
              <a:t>Stenalle</a:t>
            </a:r>
            <a:endParaRPr lang="fi-FI" dirty="0"/>
          </a:p>
          <a:p>
            <a:pPr lvl="0"/>
            <a:r>
              <a:rPr lang="fi-FI" dirty="0"/>
              <a:t>Peltiset tyhjät öljykanisterit </a:t>
            </a:r>
          </a:p>
          <a:p>
            <a:pPr marL="0" indent="0">
              <a:buNone/>
            </a:pP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307023259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F076960-1A19-4C73-A3D4-C820D28F00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Hautausmaiden lajittelu, oma toiminta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EF6762C-D2E3-4357-AF45-6D1F4C3C8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85519"/>
            <a:ext cx="10515600" cy="4591444"/>
          </a:xfrm>
        </p:spPr>
        <p:txBody>
          <a:bodyPr>
            <a:normAutofit fontScale="47500" lnSpcReduction="20000"/>
          </a:bodyPr>
          <a:lstStyle/>
          <a:p>
            <a:r>
              <a:rPr lang="fi-FI" sz="5100" b="1" u="sng" dirty="0"/>
              <a:t>VAARALLISET JÄTTEET</a:t>
            </a:r>
            <a:r>
              <a:rPr lang="fi-FI" sz="5100" u="sng" dirty="0"/>
              <a:t> (</a:t>
            </a:r>
            <a:r>
              <a:rPr lang="fi-FI" sz="5100" u="sng" dirty="0" err="1"/>
              <a:t>ent.nimi</a:t>
            </a:r>
            <a:r>
              <a:rPr lang="fi-FI" sz="5100" u="sng" dirty="0"/>
              <a:t> ongelmajätteet) LEVON ONGELMAJÄTEKONTTIIN:</a:t>
            </a:r>
            <a:r>
              <a:rPr lang="fi-FI" sz="5100" dirty="0"/>
              <a:t> </a:t>
            </a:r>
          </a:p>
          <a:p>
            <a:pPr lvl="0"/>
            <a:r>
              <a:rPr lang="fi-FI" sz="3600" dirty="0"/>
              <a:t>Kontin avaimet huoltokorjaamolla ja Eila Nykäsellä sekä kiinteistöpuolen </a:t>
            </a:r>
          </a:p>
          <a:p>
            <a:r>
              <a:rPr lang="fi-FI" sz="3600" dirty="0"/>
              <a:t>miehillä. Kaikki viedyt jätteet on kuitattava kontissa olevaan vihkoon.</a:t>
            </a:r>
          </a:p>
          <a:p>
            <a:pPr lvl="0"/>
            <a:r>
              <a:rPr lang="fi-FI" sz="3600" dirty="0"/>
              <a:t>Käytämme 7.5.2012 alkaen Ongelmajätepalvelu Mäentie Oy:n palveluita</a:t>
            </a:r>
          </a:p>
          <a:p>
            <a:pPr lvl="0"/>
            <a:r>
              <a:rPr lang="fi-FI" sz="3600" dirty="0"/>
              <a:t>Akut, vanhat kasvinsuojeluaineet, loisteputket, paristot, maalit, luottimet, huumepiikit yms.</a:t>
            </a:r>
          </a:p>
          <a:p>
            <a:pPr lvl="0"/>
            <a:r>
              <a:rPr lang="fi-FI" sz="3600" dirty="0"/>
              <a:t>Jäteöljy kerätään Levolla tynnyreihin syksystä 2011 alkaen                                     </a:t>
            </a:r>
          </a:p>
          <a:p>
            <a:pPr marL="0" indent="0">
              <a:buNone/>
            </a:pPr>
            <a:endParaRPr lang="fi-FI" sz="3600" dirty="0"/>
          </a:p>
          <a:p>
            <a:r>
              <a:rPr lang="fi-FI" sz="5100" b="1" u="sng" dirty="0"/>
              <a:t>PUUJÄTE:</a:t>
            </a:r>
            <a:endParaRPr lang="fi-FI" sz="5100" dirty="0"/>
          </a:p>
          <a:p>
            <a:pPr lvl="0"/>
            <a:r>
              <a:rPr lang="fi-FI" sz="3600" dirty="0"/>
              <a:t>Puru öljyn imeytykseen (ongelmajätettä, pieni määrä voidaan toimittaa Kujalan Pilleriin)</a:t>
            </a:r>
          </a:p>
          <a:p>
            <a:pPr lvl="0"/>
            <a:r>
              <a:rPr lang="fi-FI" sz="3600" dirty="0"/>
              <a:t>Kujalan jätekeskukseen</a:t>
            </a:r>
          </a:p>
          <a:p>
            <a:pPr lvl="0"/>
            <a:r>
              <a:rPr lang="fi-FI" sz="3600" i="1" dirty="0"/>
              <a:t>Kestopuu (painekyllästetty puu) otetaan erikseen vastaan Kujalan jäteasemalla (hinta 18,60 € + 173 €/tonni)</a:t>
            </a:r>
            <a:endParaRPr lang="fi-FI" sz="3600" dirty="0"/>
          </a:p>
          <a:p>
            <a:pPr marL="0" indent="0">
              <a:buNone/>
            </a:pPr>
            <a:endParaRPr lang="fi-FI" dirty="0"/>
          </a:p>
          <a:p>
            <a:r>
              <a:rPr lang="fi-FI" sz="5100" b="1" u="sng" dirty="0"/>
              <a:t>SÄHKÖLAITTEET</a:t>
            </a:r>
            <a:r>
              <a:rPr lang="fi-FI" sz="5100" u="sng" dirty="0"/>
              <a:t>  (entinen SER eli sähköelektroniikkaromu): </a:t>
            </a:r>
            <a:endParaRPr lang="fi-FI" sz="5100" dirty="0"/>
          </a:p>
          <a:p>
            <a:pPr lvl="0"/>
            <a:r>
              <a:rPr lang="fi-FI" sz="3800" dirty="0"/>
              <a:t>LED- kynttilät. Niitä ei saa purkaa, vaan ne toimitetaan sellaisenaan Kujalan jätekeskukseen. 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7249734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C4E8E08-FBBA-4863-BCCF-A28D4B113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090" y="-159492"/>
            <a:ext cx="10515600" cy="1325563"/>
          </a:xfrm>
        </p:spPr>
        <p:txBody>
          <a:bodyPr/>
          <a:lstStyle/>
          <a:p>
            <a:r>
              <a:rPr lang="fi-FI" dirty="0"/>
              <a:t>Hautausmaiden jätemäärävertailu</a:t>
            </a:r>
          </a:p>
        </p:txBody>
      </p:sp>
      <p:graphicFrame>
        <p:nvGraphicFramePr>
          <p:cNvPr id="4" name="Sisällön paikkamerkki 3">
            <a:extLst>
              <a:ext uri="{FF2B5EF4-FFF2-40B4-BE49-F238E27FC236}">
                <a16:creationId xmlns:a16="http://schemas.microsoft.com/office/drawing/2014/main" id="{BAA60FF2-AB49-4652-A4AB-6FAB7F1831D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2113720"/>
              </p:ext>
            </p:extLst>
          </p:nvPr>
        </p:nvGraphicFramePr>
        <p:xfrm>
          <a:off x="0" y="1166071"/>
          <a:ext cx="12192001" cy="5686655"/>
        </p:xfrm>
        <a:graphic>
          <a:graphicData uri="http://schemas.openxmlformats.org/drawingml/2006/table">
            <a:tbl>
              <a:tblPr/>
              <a:tblGrid>
                <a:gridCol w="1041531">
                  <a:extLst>
                    <a:ext uri="{9D8B030D-6E8A-4147-A177-3AD203B41FA5}">
                      <a16:colId xmlns:a16="http://schemas.microsoft.com/office/drawing/2014/main" val="385318565"/>
                    </a:ext>
                  </a:extLst>
                </a:gridCol>
                <a:gridCol w="1013117">
                  <a:extLst>
                    <a:ext uri="{9D8B030D-6E8A-4147-A177-3AD203B41FA5}">
                      <a16:colId xmlns:a16="http://schemas.microsoft.com/office/drawing/2014/main" val="649484059"/>
                    </a:ext>
                  </a:extLst>
                </a:gridCol>
                <a:gridCol w="782723">
                  <a:extLst>
                    <a:ext uri="{9D8B030D-6E8A-4147-A177-3AD203B41FA5}">
                      <a16:colId xmlns:a16="http://schemas.microsoft.com/office/drawing/2014/main" val="3343504853"/>
                    </a:ext>
                  </a:extLst>
                </a:gridCol>
                <a:gridCol w="782723">
                  <a:extLst>
                    <a:ext uri="{9D8B030D-6E8A-4147-A177-3AD203B41FA5}">
                      <a16:colId xmlns:a16="http://schemas.microsoft.com/office/drawing/2014/main" val="913702896"/>
                    </a:ext>
                  </a:extLst>
                </a:gridCol>
                <a:gridCol w="956661">
                  <a:extLst>
                    <a:ext uri="{9D8B030D-6E8A-4147-A177-3AD203B41FA5}">
                      <a16:colId xmlns:a16="http://schemas.microsoft.com/office/drawing/2014/main" val="3168904259"/>
                    </a:ext>
                  </a:extLst>
                </a:gridCol>
                <a:gridCol w="956661">
                  <a:extLst>
                    <a:ext uri="{9D8B030D-6E8A-4147-A177-3AD203B41FA5}">
                      <a16:colId xmlns:a16="http://schemas.microsoft.com/office/drawing/2014/main" val="45441813"/>
                    </a:ext>
                  </a:extLst>
                </a:gridCol>
                <a:gridCol w="750110">
                  <a:extLst>
                    <a:ext uri="{9D8B030D-6E8A-4147-A177-3AD203B41FA5}">
                      <a16:colId xmlns:a16="http://schemas.microsoft.com/office/drawing/2014/main" val="2002325736"/>
                    </a:ext>
                  </a:extLst>
                </a:gridCol>
                <a:gridCol w="750110">
                  <a:extLst>
                    <a:ext uri="{9D8B030D-6E8A-4147-A177-3AD203B41FA5}">
                      <a16:colId xmlns:a16="http://schemas.microsoft.com/office/drawing/2014/main" val="4197116323"/>
                    </a:ext>
                  </a:extLst>
                </a:gridCol>
                <a:gridCol w="521816">
                  <a:extLst>
                    <a:ext uri="{9D8B030D-6E8A-4147-A177-3AD203B41FA5}">
                      <a16:colId xmlns:a16="http://schemas.microsoft.com/office/drawing/2014/main" val="2740169724"/>
                    </a:ext>
                  </a:extLst>
                </a:gridCol>
                <a:gridCol w="510944">
                  <a:extLst>
                    <a:ext uri="{9D8B030D-6E8A-4147-A177-3AD203B41FA5}">
                      <a16:colId xmlns:a16="http://schemas.microsoft.com/office/drawing/2014/main" val="1151161754"/>
                    </a:ext>
                  </a:extLst>
                </a:gridCol>
                <a:gridCol w="521816">
                  <a:extLst>
                    <a:ext uri="{9D8B030D-6E8A-4147-A177-3AD203B41FA5}">
                      <a16:colId xmlns:a16="http://schemas.microsoft.com/office/drawing/2014/main" val="233184247"/>
                    </a:ext>
                  </a:extLst>
                </a:gridCol>
                <a:gridCol w="505509">
                  <a:extLst>
                    <a:ext uri="{9D8B030D-6E8A-4147-A177-3AD203B41FA5}">
                      <a16:colId xmlns:a16="http://schemas.microsoft.com/office/drawing/2014/main" val="1683459458"/>
                    </a:ext>
                  </a:extLst>
                </a:gridCol>
                <a:gridCol w="521816">
                  <a:extLst>
                    <a:ext uri="{9D8B030D-6E8A-4147-A177-3AD203B41FA5}">
                      <a16:colId xmlns:a16="http://schemas.microsoft.com/office/drawing/2014/main" val="3449973616"/>
                    </a:ext>
                  </a:extLst>
                </a:gridCol>
                <a:gridCol w="510944">
                  <a:extLst>
                    <a:ext uri="{9D8B030D-6E8A-4147-A177-3AD203B41FA5}">
                      <a16:colId xmlns:a16="http://schemas.microsoft.com/office/drawing/2014/main" val="3798547027"/>
                    </a:ext>
                  </a:extLst>
                </a:gridCol>
                <a:gridCol w="521816">
                  <a:extLst>
                    <a:ext uri="{9D8B030D-6E8A-4147-A177-3AD203B41FA5}">
                      <a16:colId xmlns:a16="http://schemas.microsoft.com/office/drawing/2014/main" val="1566350303"/>
                    </a:ext>
                  </a:extLst>
                </a:gridCol>
                <a:gridCol w="510944">
                  <a:extLst>
                    <a:ext uri="{9D8B030D-6E8A-4147-A177-3AD203B41FA5}">
                      <a16:colId xmlns:a16="http://schemas.microsoft.com/office/drawing/2014/main" val="307763825"/>
                    </a:ext>
                  </a:extLst>
                </a:gridCol>
                <a:gridCol w="521816">
                  <a:extLst>
                    <a:ext uri="{9D8B030D-6E8A-4147-A177-3AD203B41FA5}">
                      <a16:colId xmlns:a16="http://schemas.microsoft.com/office/drawing/2014/main" val="4193402542"/>
                    </a:ext>
                  </a:extLst>
                </a:gridCol>
                <a:gridCol w="510944">
                  <a:extLst>
                    <a:ext uri="{9D8B030D-6E8A-4147-A177-3AD203B41FA5}">
                      <a16:colId xmlns:a16="http://schemas.microsoft.com/office/drawing/2014/main" val="3616101696"/>
                    </a:ext>
                  </a:extLst>
                </a:gridCol>
              </a:tblGrid>
              <a:tr h="423904">
                <a:tc>
                  <a:txBody>
                    <a:bodyPr/>
                    <a:lstStyle/>
                    <a:p>
                      <a:pPr algn="ctr" fontAlgn="ctr"/>
                      <a:r>
                        <a:rPr lang="fi-FI" sz="700" b="1" i="0" u="none" strike="noStrike">
                          <a:effectLst/>
                          <a:latin typeface="Arial" panose="020B0604020202020204" pitchFamily="34" charset="0"/>
                        </a:rPr>
                        <a:t>Kohde</a:t>
                      </a:r>
                    </a:p>
                  </a:txBody>
                  <a:tcPr marL="7029" marR="7029" marT="70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700" b="1" i="0" u="none" strike="noStrike" dirty="0">
                          <a:effectLst/>
                          <a:latin typeface="Arial" panose="020B0604020202020204" pitchFamily="34" charset="0"/>
                        </a:rPr>
                        <a:t>Osoite</a:t>
                      </a:r>
                    </a:p>
                  </a:txBody>
                  <a:tcPr marL="7029" marR="7029" marT="70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i-FI" sz="1200" b="1" i="0" u="none" strike="noStrike" dirty="0">
                          <a:effectLst/>
                          <a:latin typeface="Arial" panose="020B0604020202020204" pitchFamily="34" charset="0"/>
                        </a:rPr>
                        <a:t>Energiajäte 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i-FI" sz="1200" b="1" i="0" u="none" strike="noStrike" dirty="0">
                          <a:effectLst/>
                          <a:latin typeface="Arial" panose="020B0604020202020204" pitchFamily="34" charset="0"/>
                        </a:rPr>
                        <a:t>Sekajäte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i-FI" sz="1200" b="1" i="0" u="none" strike="noStrike" dirty="0">
                          <a:effectLst/>
                          <a:latin typeface="Arial" panose="020B0604020202020204" pitchFamily="34" charset="0"/>
                        </a:rPr>
                        <a:t>Biojäte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i-FI" sz="1200" b="1" i="0" u="none" strike="noStrike" dirty="0">
                          <a:effectLst/>
                          <a:latin typeface="Arial" panose="020B0604020202020204" pitchFamily="34" charset="0"/>
                        </a:rPr>
                        <a:t>Keräyspaperi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i-FI" sz="1200" b="1" i="0" u="none" strike="noStrike" dirty="0">
                          <a:effectLst/>
                          <a:latin typeface="Arial" panose="020B0604020202020204" pitchFamily="34" charset="0"/>
                        </a:rPr>
                        <a:t>Tietoturvapaperi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i-FI" sz="1200" b="1" i="0" u="none" strike="noStrike" dirty="0">
                          <a:effectLst/>
                          <a:latin typeface="Arial" panose="020B0604020202020204" pitchFamily="34" charset="0"/>
                        </a:rPr>
                        <a:t>Pahvi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i-FI" sz="1200" b="1" i="0" u="none" strike="noStrike" dirty="0">
                          <a:effectLst/>
                          <a:latin typeface="Arial" panose="020B0604020202020204" pitchFamily="34" charset="0"/>
                        </a:rPr>
                        <a:t>Kartonki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fi-FI" sz="1200" b="1" i="0" u="none" strike="noStrike" dirty="0">
                          <a:effectLst/>
                          <a:latin typeface="Arial" panose="020B0604020202020204" pitchFamily="34" charset="0"/>
                        </a:rPr>
                        <a:t>Metalli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32440231"/>
                  </a:ext>
                </a:extLst>
              </a:tr>
              <a:tr h="287746">
                <a:tc>
                  <a:txBody>
                    <a:bodyPr/>
                    <a:lstStyle/>
                    <a:p>
                      <a:pPr algn="ctr" fontAlgn="ctr"/>
                      <a:endParaRPr lang="fi-FI" sz="700" b="1" i="0" u="none" strike="noStrike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29" marR="7029" marT="702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fi-FI" sz="700" b="1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29" marR="7029" marT="7029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1" i="0" u="none" strike="noStrike" dirty="0">
                          <a:effectLst/>
                          <a:latin typeface="Arial" panose="020B0604020202020204" pitchFamily="34" charset="0"/>
                        </a:rPr>
                        <a:t>2019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1" i="0" u="none" strike="noStrike" dirty="0">
                          <a:effectLst/>
                          <a:latin typeface="Arial" panose="020B0604020202020204" pitchFamily="34" charset="0"/>
                        </a:rPr>
                        <a:t>2011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1" i="0" u="none" strike="noStrike" dirty="0">
                          <a:effectLst/>
                          <a:latin typeface="Arial" panose="020B0604020202020204" pitchFamily="34" charset="0"/>
                        </a:rPr>
                        <a:t>2019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1" i="0" u="none" strike="noStrike">
                          <a:effectLst/>
                          <a:latin typeface="Arial" panose="020B0604020202020204" pitchFamily="34" charset="0"/>
                        </a:rPr>
                        <a:t>2011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1" i="0" u="none" strike="noStrike">
                          <a:effectLst/>
                          <a:latin typeface="Arial" panose="020B0604020202020204" pitchFamily="34" charset="0"/>
                        </a:rPr>
                        <a:t>2019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1" i="0" u="none" strike="noStrike">
                          <a:effectLst/>
                          <a:latin typeface="Arial" panose="020B0604020202020204" pitchFamily="34" charset="0"/>
                        </a:rPr>
                        <a:t>2011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1" i="0" u="none" strike="noStrike">
                          <a:effectLst/>
                          <a:latin typeface="Arial" panose="020B0604020202020204" pitchFamily="34" charset="0"/>
                        </a:rPr>
                        <a:t>2019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1" i="0" u="none" strike="noStrike">
                          <a:effectLst/>
                          <a:latin typeface="Arial" panose="020B0604020202020204" pitchFamily="34" charset="0"/>
                        </a:rPr>
                        <a:t>2011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1" i="0" u="none" strike="noStrike">
                          <a:effectLst/>
                          <a:latin typeface="Arial" panose="020B0604020202020204" pitchFamily="34" charset="0"/>
                        </a:rPr>
                        <a:t>2019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1" i="0" u="none" strike="noStrike">
                          <a:effectLst/>
                          <a:latin typeface="Arial" panose="020B0604020202020204" pitchFamily="34" charset="0"/>
                        </a:rPr>
                        <a:t>2011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1" i="0" u="none" strike="noStrike">
                          <a:effectLst/>
                          <a:latin typeface="Arial" panose="020B0604020202020204" pitchFamily="34" charset="0"/>
                        </a:rPr>
                        <a:t>2019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1" i="0" u="none" strike="noStrike" dirty="0">
                          <a:effectLst/>
                          <a:latin typeface="Arial" panose="020B0604020202020204" pitchFamily="34" charset="0"/>
                        </a:rPr>
                        <a:t>2011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1" i="0" u="none" strike="noStrike" dirty="0">
                          <a:effectLst/>
                          <a:latin typeface="Arial" panose="020B0604020202020204" pitchFamily="34" charset="0"/>
                        </a:rPr>
                        <a:t>2019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1" i="0" u="none" strike="noStrike" dirty="0">
                          <a:effectLst/>
                          <a:latin typeface="Arial" panose="020B0604020202020204" pitchFamily="34" charset="0"/>
                        </a:rPr>
                        <a:t>2011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1" i="0" u="none" strike="noStrike" dirty="0">
                          <a:effectLst/>
                          <a:latin typeface="Arial" panose="020B0604020202020204" pitchFamily="34" charset="0"/>
                        </a:rPr>
                        <a:t>2019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400" b="1" i="0" u="none" strike="noStrike" dirty="0">
                          <a:effectLst/>
                          <a:latin typeface="Arial" panose="020B0604020202020204" pitchFamily="34" charset="0"/>
                        </a:rPr>
                        <a:t>2011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4736446"/>
                  </a:ext>
                </a:extLst>
              </a:tr>
              <a:tr h="863241"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0" i="0" u="none" strike="noStrike" dirty="0">
                          <a:effectLst/>
                          <a:latin typeface="Arial" panose="020B0604020202020204" pitchFamily="34" charset="0"/>
                        </a:rPr>
                        <a:t>Levon hautausmaa + huoltokorjaamo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700" b="0" i="0" u="none" strike="noStrike">
                          <a:effectLst/>
                          <a:latin typeface="Arial" panose="020B0604020202020204" pitchFamily="34" charset="0"/>
                        </a:rPr>
                        <a:t>Levonkatu 4,               15160 Lahti</a:t>
                      </a:r>
                      <a:endParaRPr lang="fi-FI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 dirty="0">
                          <a:effectLst/>
                          <a:latin typeface="Arial" panose="020B0604020202020204" pitchFamily="34" charset="0"/>
                        </a:rPr>
                        <a:t>10,69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 dirty="0">
                          <a:effectLst/>
                          <a:latin typeface="Arial" panose="020B0604020202020204" pitchFamily="34" charset="0"/>
                        </a:rPr>
                        <a:t>0,20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 dirty="0">
                          <a:effectLst/>
                          <a:latin typeface="Arial" panose="020B0604020202020204" pitchFamily="34" charset="0"/>
                        </a:rPr>
                        <a:t>15,17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 dirty="0">
                          <a:effectLst/>
                          <a:latin typeface="Arial" panose="020B0604020202020204" pitchFamily="34" charset="0"/>
                        </a:rPr>
                        <a:t>19,31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 dirty="0">
                          <a:effectLst/>
                          <a:latin typeface="Arial" panose="020B0604020202020204" pitchFamily="34" charset="0"/>
                        </a:rPr>
                        <a:t> -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 dirty="0">
                          <a:solidFill>
                            <a:srgbClr val="515151"/>
                          </a:solidFill>
                          <a:effectLst/>
                          <a:latin typeface="Arial" panose="020B0604020202020204" pitchFamily="34" charset="0"/>
                        </a:rPr>
                        <a:t>0,36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 dirty="0">
                          <a:solidFill>
                            <a:srgbClr val="51515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 dirty="0">
                          <a:solidFill>
                            <a:srgbClr val="515151"/>
                          </a:solidFill>
                          <a:effectLst/>
                          <a:latin typeface="Arial" panose="020B0604020202020204" pitchFamily="34" charset="0"/>
                        </a:rPr>
                        <a:t>0,14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 dirty="0">
                          <a:solidFill>
                            <a:srgbClr val="515151"/>
                          </a:solidFill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 dirty="0">
                          <a:solidFill>
                            <a:srgbClr val="515151"/>
                          </a:solidFill>
                          <a:effectLst/>
                          <a:latin typeface="Arial" panose="020B0604020202020204" pitchFamily="34" charset="0"/>
                        </a:rPr>
                        <a:t>0,36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 dirty="0">
                          <a:solidFill>
                            <a:srgbClr val="515151"/>
                          </a:solidFill>
                          <a:effectLst/>
                          <a:latin typeface="Arial" panose="020B0604020202020204" pitchFamily="34" charset="0"/>
                        </a:rPr>
                        <a:t>0,28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 dirty="0">
                          <a:effectLst/>
                          <a:latin typeface="Arial" panose="020B0604020202020204" pitchFamily="34" charset="0"/>
                        </a:rPr>
                        <a:t>X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940311897"/>
                  </a:ext>
                </a:extLst>
              </a:tr>
              <a:tr h="701180"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0" i="0" u="none" strike="noStrike" dirty="0">
                          <a:effectLst/>
                          <a:latin typeface="Arial" panose="020B0604020202020204" pitchFamily="34" charset="0"/>
                        </a:rPr>
                        <a:t>Levon krematorio 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700" b="0" i="0" u="none" strike="noStrike">
                          <a:effectLst/>
                          <a:latin typeface="Arial" panose="020B0604020202020204" pitchFamily="34" charset="0"/>
                        </a:rPr>
                        <a:t>Levonkatu 4,               15160 Lahti</a:t>
                      </a:r>
                      <a:endParaRPr lang="fi-FI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 dirty="0">
                          <a:effectLst/>
                          <a:latin typeface="Arial" panose="020B0604020202020204" pitchFamily="34" charset="0"/>
                        </a:rPr>
                        <a:t>0,06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effectLst/>
                          <a:latin typeface="Arial" panose="020B0604020202020204" pitchFamily="34" charset="0"/>
                        </a:rPr>
                        <a:t>Sis. </a:t>
                      </a:r>
                      <a:r>
                        <a:rPr lang="fi-FI" sz="1200" b="0" i="0" u="none" strike="noStrike" dirty="0" err="1">
                          <a:effectLst/>
                          <a:latin typeface="Arial" panose="020B0604020202020204" pitchFamily="34" charset="0"/>
                        </a:rPr>
                        <a:t>haut.maahan</a:t>
                      </a:r>
                      <a:endParaRPr lang="fi-FI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 dirty="0">
                          <a:effectLst/>
                          <a:latin typeface="Arial" panose="020B0604020202020204" pitchFamily="34" charset="0"/>
                        </a:rPr>
                        <a:t>1,29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 err="1">
                          <a:effectLst/>
                          <a:latin typeface="Arial" panose="020B0604020202020204" pitchFamily="34" charset="0"/>
                        </a:rPr>
                        <a:t>Sis.hautausmaahan</a:t>
                      </a:r>
                      <a:endParaRPr lang="fi-FI" sz="12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 dirty="0">
                          <a:effectLst/>
                          <a:latin typeface="Arial" panose="020B0604020202020204" pitchFamily="34" charset="0"/>
                        </a:rPr>
                        <a:t> -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 dirty="0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 dirty="0">
                          <a:effectLst/>
                          <a:latin typeface="Arial" panose="020B0604020202020204" pitchFamily="34" charset="0"/>
                        </a:rPr>
                        <a:t>0,13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 dirty="0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 dirty="0">
                          <a:effectLst/>
                          <a:latin typeface="Arial" panose="020B0604020202020204" pitchFamily="34" charset="0"/>
                        </a:rPr>
                        <a:t>0,07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 dirty="0">
                          <a:effectLst/>
                          <a:latin typeface="Arial" panose="020B0604020202020204" pitchFamily="34" charset="0"/>
                        </a:rPr>
                        <a:t>0,2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0" i="0" u="none" strike="noStrike" dirty="0" err="1">
                          <a:effectLst/>
                          <a:latin typeface="Arial" panose="020B0604020202020204" pitchFamily="34" charset="0"/>
                        </a:rPr>
                        <a:t>Sis.hau</a:t>
                      </a:r>
                      <a:r>
                        <a:rPr lang="fi-FI" sz="1000" b="0" i="0" u="none" strike="noStrike" dirty="0">
                          <a:effectLst/>
                          <a:latin typeface="Arial" panose="020B0604020202020204" pitchFamily="34" charset="0"/>
                        </a:rPr>
                        <a:t>-taus- maahan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7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 dirty="0">
                          <a:effectLst/>
                          <a:latin typeface="Arial" panose="020B0604020202020204" pitchFamily="34" charset="0"/>
                        </a:rPr>
                        <a:t>1,15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4595180"/>
                  </a:ext>
                </a:extLst>
              </a:tr>
              <a:tr h="1117091"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0" i="0" u="none" strike="noStrike" dirty="0">
                          <a:effectLst/>
                          <a:latin typeface="Arial" panose="020B0604020202020204" pitchFamily="34" charset="0"/>
                        </a:rPr>
                        <a:t>Läntinen hautausmaa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700" b="0" i="0" u="none" strike="noStrike">
                          <a:effectLst/>
                          <a:latin typeface="Arial" panose="020B0604020202020204" pitchFamily="34" charset="0"/>
                        </a:rPr>
                        <a:t>Hämeenlinnantie 57, 15800 Lahti</a:t>
                      </a:r>
                      <a:endParaRPr lang="fi-FI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 dirty="0">
                          <a:effectLst/>
                          <a:latin typeface="Arial" panose="020B0604020202020204" pitchFamily="34" charset="0"/>
                        </a:rPr>
                        <a:t>5,03 (sis. PHJ +HKP)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>
                          <a:effectLst/>
                          <a:latin typeface="Arial" panose="020B0604020202020204" pitchFamily="34" charset="0"/>
                        </a:rPr>
                        <a:t>0,69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>
                          <a:effectLst/>
                          <a:latin typeface="Arial" panose="020B0604020202020204" pitchFamily="34" charset="0"/>
                        </a:rPr>
                        <a:t>4,54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 dirty="0">
                          <a:effectLst/>
                          <a:latin typeface="Arial" panose="020B0604020202020204" pitchFamily="34" charset="0"/>
                        </a:rPr>
                        <a:t>8,46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>
                          <a:effectLst/>
                          <a:latin typeface="Arial" panose="020B0604020202020204" pitchFamily="34" charset="0"/>
                        </a:rPr>
                        <a:t> -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>
                          <a:effectLst/>
                          <a:latin typeface="Arial" panose="020B0604020202020204" pitchFamily="34" charset="0"/>
                        </a:rPr>
                        <a:t>X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>
                          <a:effectLst/>
                          <a:latin typeface="Arial" panose="020B0604020202020204" pitchFamily="34" charset="0"/>
                        </a:rPr>
                        <a:t>X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>
                          <a:solidFill>
                            <a:srgbClr val="515151"/>
                          </a:solidFill>
                          <a:effectLst/>
                          <a:latin typeface="Arial" panose="020B0604020202020204" pitchFamily="34" charset="0"/>
                        </a:rPr>
                        <a:t>0,04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>
                          <a:solidFill>
                            <a:srgbClr val="515151"/>
                          </a:solidFill>
                          <a:effectLst/>
                          <a:latin typeface="Arial" panose="020B0604020202020204" pitchFamily="34" charset="0"/>
                        </a:rPr>
                        <a:t>X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 dirty="0">
                          <a:effectLst/>
                          <a:latin typeface="Arial" panose="020B0604020202020204" pitchFamily="34" charset="0"/>
                        </a:rPr>
                        <a:t>X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1938901"/>
                  </a:ext>
                </a:extLst>
              </a:tr>
              <a:tr h="715636"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0" i="0" u="none" strike="noStrike" dirty="0">
                          <a:effectLst/>
                          <a:latin typeface="Arial" panose="020B0604020202020204" pitchFamily="34" charset="0"/>
                        </a:rPr>
                        <a:t>Mustankallion hautausmaa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700" b="0" i="0" u="none" strike="noStrike">
                          <a:effectLst/>
                          <a:latin typeface="Arial" panose="020B0604020202020204" pitchFamily="34" charset="0"/>
                        </a:rPr>
                        <a:t>Huhtakatu 25,             15140 Lahti</a:t>
                      </a:r>
                      <a:endParaRPr lang="fi-FI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>
                          <a:effectLst/>
                          <a:latin typeface="Arial" panose="020B0604020202020204" pitchFamily="34" charset="0"/>
                        </a:rPr>
                        <a:t>3,25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 dirty="0">
                          <a:effectLst/>
                          <a:latin typeface="Arial" panose="020B0604020202020204" pitchFamily="34" charset="0"/>
                        </a:rPr>
                        <a:t>0,54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 dirty="0">
                          <a:effectLst/>
                          <a:latin typeface="Arial" panose="020B0604020202020204" pitchFamily="34" charset="0"/>
                        </a:rPr>
                        <a:t>2,95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 dirty="0">
                          <a:effectLst/>
                          <a:latin typeface="Arial" panose="020B0604020202020204" pitchFamily="34" charset="0"/>
                        </a:rPr>
                        <a:t>4,02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 dirty="0">
                          <a:effectLst/>
                          <a:latin typeface="Arial" panose="020B0604020202020204" pitchFamily="34" charset="0"/>
                        </a:rPr>
                        <a:t> -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 dirty="0">
                          <a:effectLst/>
                          <a:latin typeface="Arial" panose="020B0604020202020204" pitchFamily="34" charset="0"/>
                        </a:rPr>
                        <a:t>X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 dirty="0">
                          <a:effectLst/>
                          <a:latin typeface="Arial" panose="020B0604020202020204" pitchFamily="34" charset="0"/>
                        </a:rPr>
                        <a:t>X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 dirty="0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 dirty="0">
                          <a:effectLst/>
                          <a:latin typeface="Arial" panose="020B0604020202020204" pitchFamily="34" charset="0"/>
                        </a:rPr>
                        <a:t>X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 dirty="0">
                          <a:effectLst/>
                          <a:latin typeface="Arial" panose="020B0604020202020204" pitchFamily="34" charset="0"/>
                        </a:rPr>
                        <a:t>X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88189835"/>
                  </a:ext>
                </a:extLst>
              </a:tr>
              <a:tr h="874476"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0" i="0" u="none" strike="noStrike" dirty="0">
                          <a:effectLst/>
                          <a:latin typeface="Arial" panose="020B0604020202020204" pitchFamily="34" charset="0"/>
                        </a:rPr>
                        <a:t>Nastolan hautausmaa (sis. Nastolan kirkon energia- ja sekajätteet)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700" b="0" i="0" u="none" strike="noStrike">
                          <a:effectLst/>
                          <a:latin typeface="Arial" panose="020B0604020202020204" pitchFamily="34" charset="0"/>
                        </a:rPr>
                        <a:t>Karhusillantie 10, 15560 Nastola</a:t>
                      </a:r>
                      <a:endParaRPr lang="fi-FI" sz="7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>
                          <a:effectLst/>
                          <a:latin typeface="Arial" panose="020B0604020202020204" pitchFamily="34" charset="0"/>
                        </a:rPr>
                        <a:t>3,18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>
                          <a:effectLst/>
                          <a:latin typeface="Arial" panose="020B0604020202020204" pitchFamily="34" charset="0"/>
                        </a:rPr>
                        <a:t>Ei tilastoa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 dirty="0">
                          <a:effectLst/>
                          <a:latin typeface="Arial" panose="020B0604020202020204" pitchFamily="34" charset="0"/>
                        </a:rPr>
                        <a:t>2,06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effectLst/>
                          <a:latin typeface="Arial" panose="020B0604020202020204" pitchFamily="34" charset="0"/>
                        </a:rPr>
                        <a:t>Ei tilastoa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200" b="0" i="0" u="none" strike="noStrike" dirty="0">
                          <a:effectLst/>
                          <a:latin typeface="Arial" panose="020B0604020202020204" pitchFamily="34" charset="0"/>
                        </a:rPr>
                        <a:t>Viedään Nastolan srk-talolle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900" b="0" i="0" u="none" strike="noStrike" dirty="0">
                          <a:effectLst/>
                          <a:latin typeface="Arial" panose="020B0604020202020204" pitchFamily="34" charset="0"/>
                        </a:rPr>
                        <a:t>X Viedään Levolle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 dirty="0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7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900" b="0" i="0" u="none" strike="noStrike" dirty="0">
                          <a:effectLst/>
                          <a:latin typeface="Arial" panose="020B0604020202020204" pitchFamily="34" charset="0"/>
                        </a:rPr>
                        <a:t>X Viedään Levolle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9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900" b="0" i="0" u="none" strike="noStrike" dirty="0">
                          <a:effectLst/>
                          <a:latin typeface="Arial" panose="020B0604020202020204" pitchFamily="34" charset="0"/>
                        </a:rPr>
                        <a:t>X Viedään Levolle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9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900" b="0" i="0" u="none" strike="noStrike" dirty="0">
                          <a:effectLst/>
                          <a:latin typeface="Arial" panose="020B0604020202020204" pitchFamily="34" charset="0"/>
                        </a:rPr>
                        <a:t>X Viedään Levolle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700" b="0" i="0" u="none" strike="noStrike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6375859"/>
                  </a:ext>
                </a:extLst>
              </a:tr>
              <a:tr h="703381"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000" b="0" i="0" u="none" strike="noStrike" dirty="0">
                          <a:effectLst/>
                          <a:latin typeface="Arial" panose="020B0604020202020204" pitchFamily="34" charset="0"/>
                        </a:rPr>
                        <a:t>Vanha hautausmaa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700" b="0" i="0" u="none" strike="noStrike" dirty="0">
                          <a:effectLst/>
                          <a:latin typeface="Arial" panose="020B0604020202020204" pitchFamily="34" charset="0"/>
                        </a:rPr>
                        <a:t>Radiomäenkatu 20, 15100 Lahti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>
                          <a:effectLst/>
                          <a:latin typeface="Arial" panose="020B0604020202020204" pitchFamily="34" charset="0"/>
                        </a:rPr>
                        <a:t>1,20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>
                          <a:effectLst/>
                          <a:latin typeface="Arial" panose="020B0604020202020204" pitchFamily="34" charset="0"/>
                        </a:rPr>
                        <a:t>0,32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 dirty="0">
                          <a:effectLst/>
                          <a:latin typeface="Arial" panose="020B0604020202020204" pitchFamily="34" charset="0"/>
                        </a:rPr>
                        <a:t>1,01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 dirty="0">
                          <a:effectLst/>
                          <a:latin typeface="Arial" panose="020B0604020202020204" pitchFamily="34" charset="0"/>
                        </a:rPr>
                        <a:t>2,90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 dirty="0">
                          <a:effectLst/>
                          <a:latin typeface="Arial" panose="020B0604020202020204" pitchFamily="34" charset="0"/>
                        </a:rPr>
                        <a:t> -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 dirty="0">
                          <a:effectLst/>
                          <a:latin typeface="Arial" panose="020B0604020202020204" pitchFamily="34" charset="0"/>
                        </a:rPr>
                        <a:t>X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 dirty="0">
                          <a:effectLst/>
                          <a:latin typeface="Arial" panose="020B0604020202020204" pitchFamily="34" charset="0"/>
                        </a:rPr>
                        <a:t>X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 dirty="0">
                          <a:effectLst/>
                          <a:latin typeface="Arial" panose="020B0604020202020204" pitchFamily="34" charset="0"/>
                        </a:rPr>
                        <a:t>0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 dirty="0">
                          <a:effectLst/>
                          <a:latin typeface="Arial" panose="020B0604020202020204" pitchFamily="34" charset="0"/>
                        </a:rPr>
                        <a:t>X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EECE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 dirty="0">
                          <a:effectLst/>
                          <a:latin typeface="Arial" panose="020B0604020202020204" pitchFamily="34" charset="0"/>
                        </a:rPr>
                        <a:t>X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 dirty="0">
                          <a:effectLst/>
                          <a:latin typeface="Arial" panose="020B0604020202020204" pitchFamily="34" charset="0"/>
                        </a:rPr>
                        <a:t> </a:t>
                      </a:r>
                    </a:p>
                  </a:txBody>
                  <a:tcPr marL="7029" marR="7029" marT="7029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35561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78164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4A45D34-4974-4706-AF80-FA17E7BA3E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Levon krematorion jätemäärät 2019</a:t>
            </a:r>
          </a:p>
        </p:txBody>
      </p:sp>
      <p:graphicFrame>
        <p:nvGraphicFramePr>
          <p:cNvPr id="4" name="Sisällön paikkamerkki 3">
            <a:extLst>
              <a:ext uri="{FF2B5EF4-FFF2-40B4-BE49-F238E27FC236}">
                <a16:creationId xmlns:a16="http://schemas.microsoft.com/office/drawing/2014/main" id="{D016010D-62EA-47F0-B5A1-2DCF515BD07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5613109"/>
              </p:ext>
            </p:extLst>
          </p:nvPr>
        </p:nvGraphicFramePr>
        <p:xfrm>
          <a:off x="3179428" y="1690688"/>
          <a:ext cx="4589963" cy="4927515"/>
        </p:xfrm>
        <a:graphic>
          <a:graphicData uri="http://schemas.openxmlformats.org/drawingml/2006/table">
            <a:tbl>
              <a:tblPr/>
              <a:tblGrid>
                <a:gridCol w="1438712">
                  <a:extLst>
                    <a:ext uri="{9D8B030D-6E8A-4147-A177-3AD203B41FA5}">
                      <a16:colId xmlns:a16="http://schemas.microsoft.com/office/drawing/2014/main" val="2476748056"/>
                    </a:ext>
                  </a:extLst>
                </a:gridCol>
                <a:gridCol w="972734">
                  <a:extLst>
                    <a:ext uri="{9D8B030D-6E8A-4147-A177-3AD203B41FA5}">
                      <a16:colId xmlns:a16="http://schemas.microsoft.com/office/drawing/2014/main" val="2577046554"/>
                    </a:ext>
                  </a:extLst>
                </a:gridCol>
                <a:gridCol w="2178517">
                  <a:extLst>
                    <a:ext uri="{9D8B030D-6E8A-4147-A177-3AD203B41FA5}">
                      <a16:colId xmlns:a16="http://schemas.microsoft.com/office/drawing/2014/main" val="1328779729"/>
                    </a:ext>
                  </a:extLst>
                </a:gridCol>
              </a:tblGrid>
              <a:tr h="176423">
                <a:tc>
                  <a:txBody>
                    <a:bodyPr/>
                    <a:lstStyle/>
                    <a:p>
                      <a:pPr algn="l" fontAlgn="b"/>
                      <a:endParaRPr lang="fi-F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9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2019</a:t>
                      </a: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9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28359870"/>
                  </a:ext>
                </a:extLst>
              </a:tr>
              <a:tr h="564556">
                <a:tc>
                  <a:txBody>
                    <a:bodyPr/>
                    <a:lstStyle/>
                    <a:p>
                      <a:pPr algn="l" fontAlgn="ctr"/>
                      <a:r>
                        <a:rPr lang="fi-FI" sz="16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Jätejae</a:t>
                      </a:r>
                    </a:p>
                  </a:txBody>
                  <a:tcPr marL="7790" marR="7790" marT="77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16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Jätemäärä tn</a:t>
                      </a:r>
                    </a:p>
                  </a:txBody>
                  <a:tcPr marL="7790" marR="7790" marT="77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7790" marR="7790" marT="779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30704588"/>
                  </a:ext>
                </a:extLst>
              </a:tr>
              <a:tr h="564556">
                <a:tc>
                  <a:txBody>
                    <a:bodyPr/>
                    <a:lstStyle/>
                    <a:p>
                      <a:pPr algn="l" fontAlgn="ctr"/>
                      <a:r>
                        <a:rPr lang="fi-FI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Energiajäte</a:t>
                      </a:r>
                    </a:p>
                  </a:txBody>
                  <a:tcPr marL="7790" marR="7790" marT="77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0,06</a:t>
                      </a:r>
                    </a:p>
                  </a:txBody>
                  <a:tcPr marL="7790" marR="7790" marT="77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Lassila &amp; Tikanoja</a:t>
                      </a:r>
                    </a:p>
                  </a:txBody>
                  <a:tcPr marL="7790" marR="7790" marT="77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28311558"/>
                  </a:ext>
                </a:extLst>
              </a:tr>
              <a:tr h="564556">
                <a:tc>
                  <a:txBody>
                    <a:bodyPr/>
                    <a:lstStyle/>
                    <a:p>
                      <a:pPr algn="l" fontAlgn="ctr"/>
                      <a:r>
                        <a:rPr lang="fi-FI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Sekajäte</a:t>
                      </a:r>
                    </a:p>
                  </a:txBody>
                  <a:tcPr marL="7790" marR="7790" marT="77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1,29</a:t>
                      </a:r>
                    </a:p>
                  </a:txBody>
                  <a:tcPr marL="7790" marR="7790" marT="77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Lassila &amp; Tikanoja</a:t>
                      </a:r>
                    </a:p>
                  </a:txBody>
                  <a:tcPr marL="7790" marR="7790" marT="77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8131237"/>
                  </a:ext>
                </a:extLst>
              </a:tr>
              <a:tr h="564556">
                <a:tc>
                  <a:txBody>
                    <a:bodyPr/>
                    <a:lstStyle/>
                    <a:p>
                      <a:pPr algn="l" fontAlgn="ctr"/>
                      <a:r>
                        <a:rPr lang="fi-FI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Keräyspahvi</a:t>
                      </a:r>
                    </a:p>
                  </a:txBody>
                  <a:tcPr marL="7790" marR="7790" marT="77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0,20</a:t>
                      </a:r>
                    </a:p>
                  </a:txBody>
                  <a:tcPr marL="7790" marR="7790" marT="77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Lassila &amp; Tikanoja</a:t>
                      </a:r>
                    </a:p>
                  </a:txBody>
                  <a:tcPr marL="7790" marR="7790" marT="77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73016087"/>
                  </a:ext>
                </a:extLst>
              </a:tr>
              <a:tr h="564556">
                <a:tc>
                  <a:txBody>
                    <a:bodyPr/>
                    <a:lstStyle/>
                    <a:p>
                      <a:pPr algn="l" fontAlgn="ctr"/>
                      <a:r>
                        <a:rPr lang="fi-FI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Keräyspaperi</a:t>
                      </a:r>
                    </a:p>
                  </a:txBody>
                  <a:tcPr marL="7790" marR="7790" marT="77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7790" marR="7790" marT="77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Lassila &amp; Tikanoja</a:t>
                      </a:r>
                    </a:p>
                  </a:txBody>
                  <a:tcPr marL="7790" marR="7790" marT="77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6626055"/>
                  </a:ext>
                </a:extLst>
              </a:tr>
              <a:tr h="564556">
                <a:tc>
                  <a:txBody>
                    <a:bodyPr/>
                    <a:lstStyle/>
                    <a:p>
                      <a:pPr algn="l" fontAlgn="ctr"/>
                      <a:r>
                        <a:rPr lang="fi-FI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Tietosuojapaperi</a:t>
                      </a:r>
                    </a:p>
                  </a:txBody>
                  <a:tcPr marL="7790" marR="7790" marT="77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0,00</a:t>
                      </a:r>
                    </a:p>
                  </a:txBody>
                  <a:tcPr marL="7790" marR="7790" marT="77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Lassila &amp; Tikanoja</a:t>
                      </a:r>
                    </a:p>
                  </a:txBody>
                  <a:tcPr marL="7790" marR="7790" marT="77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9476492"/>
                  </a:ext>
                </a:extLst>
              </a:tr>
              <a:tr h="564556">
                <a:tc>
                  <a:txBody>
                    <a:bodyPr/>
                    <a:lstStyle/>
                    <a:p>
                      <a:pPr algn="l" fontAlgn="ctr"/>
                      <a:r>
                        <a:rPr lang="fi-FI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Metallijäte</a:t>
                      </a:r>
                    </a:p>
                  </a:txBody>
                  <a:tcPr marL="7790" marR="7790" marT="77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1,15</a:t>
                      </a:r>
                    </a:p>
                  </a:txBody>
                  <a:tcPr marL="7790" marR="7790" marT="77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Stena Recycling Oy</a:t>
                      </a:r>
                    </a:p>
                  </a:txBody>
                  <a:tcPr marL="7790" marR="7790" marT="77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40586450"/>
                  </a:ext>
                </a:extLst>
              </a:tr>
              <a:tr h="564556">
                <a:tc>
                  <a:txBody>
                    <a:bodyPr/>
                    <a:lstStyle/>
                    <a:p>
                      <a:pPr algn="l" fontAlgn="ctr"/>
                      <a:r>
                        <a:rPr lang="fi-FI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Vaarallinen jäte, sorbaliitti</a:t>
                      </a:r>
                    </a:p>
                  </a:txBody>
                  <a:tcPr marL="7790" marR="7790" marT="77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2,145</a:t>
                      </a:r>
                    </a:p>
                  </a:txBody>
                  <a:tcPr marL="7790" marR="7790" marT="77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fi-FI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Ongelmajätepalvelu Mäentie Oy</a:t>
                      </a:r>
                    </a:p>
                  </a:txBody>
                  <a:tcPr marL="7790" marR="7790" marT="779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41842210"/>
                  </a:ext>
                </a:extLst>
              </a:tr>
              <a:tr h="234644">
                <a:tc>
                  <a:txBody>
                    <a:bodyPr/>
                    <a:lstStyle/>
                    <a:p>
                      <a:pPr algn="l" fontAlgn="b"/>
                      <a:endParaRPr lang="fi-FI" sz="9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fi-FI" sz="13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4,85</a:t>
                      </a:r>
                    </a:p>
                  </a:txBody>
                  <a:tcPr marL="7790" marR="7790" marT="7790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fi-FI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790" marR="7790" marT="7790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949979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666310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4E09093B-C2AB-4F4D-AC05-754D919DE1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6153" y="135534"/>
            <a:ext cx="4012407" cy="6158875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560EDDCB-81A6-44D7-878F-7641DBB1F08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5945" y="0"/>
            <a:ext cx="4415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59289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isällön paikkamerkki 3">
            <a:extLst>
              <a:ext uri="{FF2B5EF4-FFF2-40B4-BE49-F238E27FC236}">
                <a16:creationId xmlns:a16="http://schemas.microsoft.com/office/drawing/2014/main" id="{C70DF670-5225-486B-8365-2BD79B1262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67077" y="596790"/>
            <a:ext cx="4929637" cy="6167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9706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2D4019FE-ADA8-4361-8D2E-8F5A0493FE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6499" y="634133"/>
            <a:ext cx="9959002" cy="5589734"/>
          </a:xfrm>
        </p:spPr>
      </p:pic>
    </p:spTree>
    <p:extLst>
      <p:ext uri="{BB962C8B-B14F-4D97-AF65-F5344CB8AC3E}">
        <p14:creationId xmlns:p14="http://schemas.microsoft.com/office/powerpoint/2010/main" val="39906735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D092E3B4-9D38-4A6F-9D8C-6A933328F6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25563"/>
            <a:ext cx="10515600" cy="4851400"/>
          </a:xfrm>
        </p:spPr>
        <p:txBody>
          <a:bodyPr>
            <a:normAutofit/>
          </a:bodyPr>
          <a:lstStyle/>
          <a:p>
            <a:r>
              <a:rPr lang="fi-FI" sz="4800" dirty="0"/>
              <a:t>Kirkon ympäristödiplomi</a:t>
            </a:r>
            <a:br>
              <a:rPr lang="fi-FI" sz="4800" dirty="0"/>
            </a:br>
            <a:br>
              <a:rPr lang="fi-FI" dirty="0"/>
            </a:br>
            <a:r>
              <a:rPr lang="fi-FI" sz="3000" dirty="0"/>
              <a:t>- ”kirkkohallituksen myöntämä todistus seurakunnalle, joka on sitoutunut kehittämään toimintaansa ympäristön kannalta jatkuvasti paremmaksi.”</a:t>
            </a:r>
            <a:br>
              <a:rPr lang="fi-FI" sz="3000" dirty="0"/>
            </a:br>
            <a:br>
              <a:rPr lang="fi-FI" sz="3000" dirty="0"/>
            </a:br>
            <a:r>
              <a:rPr lang="fi-FI" sz="3000" dirty="0"/>
              <a:t>-kirkon oma ympäristöjärjestelmä</a:t>
            </a:r>
            <a:br>
              <a:rPr lang="fi-FI" sz="3000" dirty="0"/>
            </a:br>
            <a:r>
              <a:rPr lang="fi-FI" sz="3000" dirty="0"/>
              <a:t>	-periaate: suunnittele, tee, tarkista, korjaa</a:t>
            </a:r>
            <a:br>
              <a:rPr lang="fi-FI" sz="3000" dirty="0"/>
            </a:br>
            <a:br>
              <a:rPr lang="fi-FI" sz="3000" dirty="0"/>
            </a:br>
            <a:r>
              <a:rPr lang="fi-FI" sz="3000" dirty="0"/>
              <a:t>-minimivaatimukset + pisteitä valinnaisesta toiminnasta (</a:t>
            </a:r>
            <a:r>
              <a:rPr lang="fi-FI" sz="3000" dirty="0" err="1"/>
              <a:t>väh</a:t>
            </a:r>
            <a:r>
              <a:rPr lang="fi-FI" sz="3000" dirty="0"/>
              <a:t>. 100 pistettä)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6EFCCEF9-E427-4A0B-BE4D-D679E024DB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274" t="35647" r="38509" b="23328"/>
          <a:stretch/>
        </p:blipFill>
        <p:spPr>
          <a:xfrm>
            <a:off x="10858354" y="0"/>
            <a:ext cx="1333646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1034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EB77B54E-B6B4-448F-A948-7E19AA6D5E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5837" y="218878"/>
            <a:ext cx="8560325" cy="6420244"/>
          </a:xfrm>
        </p:spPr>
      </p:pic>
    </p:spTree>
    <p:extLst>
      <p:ext uri="{BB962C8B-B14F-4D97-AF65-F5344CB8AC3E}">
        <p14:creationId xmlns:p14="http://schemas.microsoft.com/office/powerpoint/2010/main" val="3655035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20EED448-3E27-41C7-9BB7-0E940D9AD7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253" y="341439"/>
            <a:ext cx="8233494" cy="6175121"/>
          </a:xfrm>
        </p:spPr>
      </p:pic>
    </p:spTree>
    <p:extLst>
      <p:ext uri="{BB962C8B-B14F-4D97-AF65-F5344CB8AC3E}">
        <p14:creationId xmlns:p14="http://schemas.microsoft.com/office/powerpoint/2010/main" val="28871100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7DF21398-39F7-4D93-8435-3B0911EC11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4897" y="233704"/>
            <a:ext cx="4671363" cy="6228485"/>
          </a:xfrm>
        </p:spPr>
      </p:pic>
    </p:spTree>
    <p:extLst>
      <p:ext uri="{BB962C8B-B14F-4D97-AF65-F5344CB8AC3E}">
        <p14:creationId xmlns:p14="http://schemas.microsoft.com/office/powerpoint/2010/main" val="132118352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0434622B-9C3D-43B9-8C7C-6659E624DC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1067" y="365125"/>
            <a:ext cx="4721697" cy="6295597"/>
          </a:xfrm>
        </p:spPr>
      </p:pic>
    </p:spTree>
    <p:extLst>
      <p:ext uri="{BB962C8B-B14F-4D97-AF65-F5344CB8AC3E}">
        <p14:creationId xmlns:p14="http://schemas.microsoft.com/office/powerpoint/2010/main" val="51237338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9A14F849-1149-47DA-B1D5-6E3AB0226D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123" y="320350"/>
            <a:ext cx="4662974" cy="6217300"/>
          </a:xfrm>
        </p:spPr>
      </p:pic>
    </p:spTree>
    <p:extLst>
      <p:ext uri="{BB962C8B-B14F-4D97-AF65-F5344CB8AC3E}">
        <p14:creationId xmlns:p14="http://schemas.microsoft.com/office/powerpoint/2010/main" val="38865917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22EC6DF1-1FBA-40AA-B961-545F5C0604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087" y="248981"/>
            <a:ext cx="8521825" cy="6360038"/>
          </a:xfrm>
        </p:spPr>
      </p:pic>
    </p:spTree>
    <p:extLst>
      <p:ext uri="{BB962C8B-B14F-4D97-AF65-F5344CB8AC3E}">
        <p14:creationId xmlns:p14="http://schemas.microsoft.com/office/powerpoint/2010/main" val="185567411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D631FA35-14A4-4093-97E5-34290C65E45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6457" y="339342"/>
            <a:ext cx="8239086" cy="6179315"/>
          </a:xfrm>
        </p:spPr>
      </p:pic>
    </p:spTree>
    <p:extLst>
      <p:ext uri="{BB962C8B-B14F-4D97-AF65-F5344CB8AC3E}">
        <p14:creationId xmlns:p14="http://schemas.microsoft.com/office/powerpoint/2010/main" val="15302042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1F27035-3D99-4C47-B643-9F3141C06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591" y="2705653"/>
            <a:ext cx="10515600" cy="1325563"/>
          </a:xfrm>
        </p:spPr>
        <p:txBody>
          <a:bodyPr/>
          <a:lstStyle/>
          <a:p>
            <a:r>
              <a:rPr lang="fi-FI" dirty="0"/>
              <a:t>Kiitos!</a:t>
            </a:r>
          </a:p>
        </p:txBody>
      </p:sp>
      <p:pic>
        <p:nvPicPr>
          <p:cNvPr id="5" name="Sisällön paikkamerkki 4">
            <a:extLst>
              <a:ext uri="{FF2B5EF4-FFF2-40B4-BE49-F238E27FC236}">
                <a16:creationId xmlns:a16="http://schemas.microsoft.com/office/drawing/2014/main" id="{B822F83C-A15F-4C30-9EF4-747B3E3677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718" y="1027906"/>
            <a:ext cx="5252077" cy="5252077"/>
          </a:xfrm>
        </p:spPr>
      </p:pic>
    </p:spTree>
    <p:extLst>
      <p:ext uri="{BB962C8B-B14F-4D97-AF65-F5344CB8AC3E}">
        <p14:creationId xmlns:p14="http://schemas.microsoft.com/office/powerpoint/2010/main" val="13740577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15A7EC4-8793-41C6-A1F1-AB5F4F210A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05343"/>
            <a:ext cx="10515600" cy="5371620"/>
          </a:xfrm>
        </p:spPr>
        <p:txBody>
          <a:bodyPr/>
          <a:lstStyle/>
          <a:p>
            <a:pPr marL="0" indent="0">
              <a:buNone/>
            </a:pPr>
            <a:r>
              <a:rPr lang="fi-FI" dirty="0"/>
              <a:t>-tuomiokapitulin valtuuttama auditoija varmistaa, että diplomin kriteerit täyttyvät</a:t>
            </a:r>
            <a:br>
              <a:rPr lang="fi-FI" dirty="0"/>
            </a:br>
            <a:br>
              <a:rPr lang="fi-FI" dirty="0"/>
            </a:br>
            <a:r>
              <a:rPr lang="fi-FI" dirty="0"/>
              <a:t>-voimassaoloaika: myöntämisvuosi + 4 vuotta, uusittaessa 5 vuotta</a:t>
            </a:r>
            <a:br>
              <a:rPr lang="fi-FI" dirty="0"/>
            </a:br>
            <a:br>
              <a:rPr lang="fi-FI" dirty="0"/>
            </a:br>
            <a:r>
              <a:rPr lang="fi-FI" dirty="0"/>
              <a:t>- ”Ympäristödiplomin avulla seurakunta </a:t>
            </a:r>
            <a:br>
              <a:rPr lang="fi-FI" dirty="0"/>
            </a:br>
            <a:r>
              <a:rPr lang="fi-FI" dirty="0"/>
              <a:t>	-tunnistaa oman toimintansa ympäristövaikutukset, </a:t>
            </a:r>
            <a:br>
              <a:rPr lang="fi-FI" dirty="0"/>
            </a:br>
            <a:r>
              <a:rPr lang="fi-FI" dirty="0"/>
              <a:t>	-asettaa tavoitteet ympäristöhaittojen vähentämiseksi sekä </a:t>
            </a:r>
            <a:br>
              <a:rPr lang="fi-FI" dirty="0"/>
            </a:br>
            <a:r>
              <a:rPr lang="fi-FI" dirty="0"/>
              <a:t>	-organisoi tehtävät ja seurannan tavoitteiden saavuttamiseksi.”</a:t>
            </a:r>
          </a:p>
          <a:p>
            <a:pPr marL="0" indent="0">
              <a:buNone/>
            </a:pPr>
            <a:br>
              <a:rPr lang="fi-FI" dirty="0"/>
            </a:br>
            <a:r>
              <a:rPr lang="fi-FI" dirty="0"/>
              <a:t>Lahden seurakuntayhtymälle on myönnetty diplomi vuosina:</a:t>
            </a:r>
            <a:br>
              <a:rPr lang="fi-FI" dirty="0"/>
            </a:br>
            <a:r>
              <a:rPr lang="fi-FI" dirty="0"/>
              <a:t>2001, 2008, 2013 ja 2019.</a:t>
            </a:r>
          </a:p>
        </p:txBody>
      </p:sp>
    </p:spTree>
    <p:extLst>
      <p:ext uri="{BB962C8B-B14F-4D97-AF65-F5344CB8AC3E}">
        <p14:creationId xmlns:p14="http://schemas.microsoft.com/office/powerpoint/2010/main" val="34670952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C71E428-728C-47E2-A7B6-56503AA2D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Ympäristötoimikunta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C306FDC-120E-4FD0-88B2-011CC29212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12 jäsentä</a:t>
            </a:r>
          </a:p>
          <a:p>
            <a:r>
              <a:rPr lang="fi-FI" dirty="0"/>
              <a:t>Toimikausi 2 vuotta</a:t>
            </a:r>
          </a:p>
          <a:p>
            <a:r>
              <a:rPr lang="fi-FI" dirty="0"/>
              <a:t>Yhteiskunnallisen työn pastori vetää</a:t>
            </a:r>
          </a:p>
          <a:p>
            <a:r>
              <a:rPr lang="fi-FI" dirty="0"/>
              <a:t>Huoltomestari, varhaiskasvatuksen esimies, ylipuutarhuri</a:t>
            </a:r>
          </a:p>
          <a:p>
            <a:r>
              <a:rPr lang="fi-FI" dirty="0"/>
              <a:t>Seurakunnan luottamushenkilöitä</a:t>
            </a:r>
          </a:p>
          <a:p>
            <a:r>
              <a:rPr lang="fi-FI" dirty="0"/>
              <a:t>Vesijärvisäätiön ohjelmajohtaja, Lahden kaupungin luonnonsuojelun valvoja</a:t>
            </a:r>
          </a:p>
        </p:txBody>
      </p:sp>
    </p:spTree>
    <p:extLst>
      <p:ext uri="{BB962C8B-B14F-4D97-AF65-F5344CB8AC3E}">
        <p14:creationId xmlns:p14="http://schemas.microsoft.com/office/powerpoint/2010/main" val="3127271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45AD8D1-FDD6-47B3-A089-0EB13B50D1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Ympäristöohjelma vuosille 2019-2022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70FE0E39-1566-4E97-80B6-C2448CB3F3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Esim. viestintätoimisto käsittelee omissa kanavissaan keskimäärin kerran kuussa jotakin ympäristöasiaa.</a:t>
            </a:r>
            <a:br>
              <a:rPr lang="fi-FI" dirty="0"/>
            </a:br>
            <a:endParaRPr lang="fi-FI" dirty="0"/>
          </a:p>
          <a:p>
            <a:r>
              <a:rPr lang="fi-FI" dirty="0"/>
              <a:t>Jokainen seurakunta tekee uuden ympäristökasvatussuunnitelman vuoteen 2022 mennessä.</a:t>
            </a:r>
            <a:br>
              <a:rPr lang="fi-FI" dirty="0"/>
            </a:br>
            <a:endParaRPr lang="fi-FI" dirty="0"/>
          </a:p>
          <a:p>
            <a:r>
              <a:rPr lang="fi-FI" dirty="0"/>
              <a:t>Otamme sekajätteen määrän uudeksi indikaattoriksi.</a:t>
            </a:r>
          </a:p>
        </p:txBody>
      </p:sp>
    </p:spTree>
    <p:extLst>
      <p:ext uri="{BB962C8B-B14F-4D97-AF65-F5344CB8AC3E}">
        <p14:creationId xmlns:p14="http://schemas.microsoft.com/office/powerpoint/2010/main" val="35581185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6441C99-E032-4D5D-9D1A-FCE7CB1391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Ympäristökatselmus ja väliauditoinnit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E1AB386-C07B-49F1-97BA-EAF66F4F22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Sisäinen ympäristökatselmus teetetään oppilastyönä Lahden ammattikorkeakoulun (LAB) ympäristötekniikan opiskelijoilla</a:t>
            </a:r>
            <a:br>
              <a:rPr lang="fi-FI" dirty="0"/>
            </a:br>
            <a:endParaRPr lang="fi-FI" dirty="0"/>
          </a:p>
          <a:p>
            <a:r>
              <a:rPr lang="fi-FI" dirty="0"/>
              <a:t>Väliauditoinnit suoritamme omana työnä</a:t>
            </a:r>
            <a:br>
              <a:rPr lang="fi-FI" dirty="0"/>
            </a:br>
            <a:endParaRPr lang="fi-FI" dirty="0"/>
          </a:p>
          <a:p>
            <a:r>
              <a:rPr lang="fi-FI" dirty="0"/>
              <a:t>Tänä vuonna tehdään väliauditointi Launeen kirkossa ja Vapaudenkatu 6:ssa</a:t>
            </a:r>
          </a:p>
        </p:txBody>
      </p:sp>
    </p:spTree>
    <p:extLst>
      <p:ext uri="{BB962C8B-B14F-4D97-AF65-F5344CB8AC3E}">
        <p14:creationId xmlns:p14="http://schemas.microsoft.com/office/powerpoint/2010/main" val="323836820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B2FF0CF-8C25-4C1C-8C1C-147C1037DA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Kiertotalouden asiantuntija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EBF4BA0-2819-4101-B1C7-7B09535AC0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Ympäristöekologi Kaisa työskentelee meillä ympäristöasiantuntijana puoli vuotta (21.11.-26.5.).</a:t>
            </a:r>
            <a:br>
              <a:rPr lang="fi-FI" dirty="0"/>
            </a:br>
            <a:endParaRPr lang="fi-FI" dirty="0"/>
          </a:p>
          <a:p>
            <a:r>
              <a:rPr lang="fi-FI" dirty="0"/>
              <a:t>Kaisa opiskelee Suomen ympäristöopisto SYKLI </a:t>
            </a:r>
            <a:r>
              <a:rPr lang="fi-FI" dirty="0" err="1"/>
              <a:t>Oy:ssa</a:t>
            </a:r>
            <a:r>
              <a:rPr lang="fi-FI" dirty="0"/>
              <a:t> Kiertotalouden asiantuntija F.E.C. (</a:t>
            </a:r>
            <a:r>
              <a:rPr lang="fi-FI" dirty="0" err="1"/>
              <a:t>Further</a:t>
            </a:r>
            <a:r>
              <a:rPr lang="fi-FI" dirty="0"/>
              <a:t> </a:t>
            </a:r>
            <a:r>
              <a:rPr lang="fi-FI" dirty="0" err="1"/>
              <a:t>Educated</a:t>
            </a:r>
            <a:r>
              <a:rPr lang="fi-FI" dirty="0"/>
              <a:t> </a:t>
            </a:r>
            <a:r>
              <a:rPr lang="fi-FI" dirty="0" err="1"/>
              <a:t>with</a:t>
            </a:r>
            <a:r>
              <a:rPr lang="fi-FI" dirty="0"/>
              <a:t> </a:t>
            </a:r>
            <a:r>
              <a:rPr lang="fi-FI" dirty="0" err="1"/>
              <a:t>Companies</a:t>
            </a:r>
            <a:r>
              <a:rPr lang="fi-FI" dirty="0"/>
              <a:t>) –koulutusohjelmassa.</a:t>
            </a:r>
            <a:br>
              <a:rPr lang="fi-FI" dirty="0"/>
            </a:br>
            <a:endParaRPr lang="fi-FI" dirty="0"/>
          </a:p>
          <a:p>
            <a:r>
              <a:rPr lang="fi-FI" dirty="0"/>
              <a:t>Tekee mm. jätehuoltosuunnitelmaa Luomaniemen toimintakeskukseen, jätehuolto-ohjeistuksia kiinteistöille ja hautausmaille, opasteiden laadintaa, ekotiimikoulutusta.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260010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7C38A6D-7019-47C4-BAE0-74DF67A940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Yhtymän jätekertymä vuodessa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361A71E-9195-42D1-9A00-577087FF24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5 kirkkoa, 5 hautausmaata, 4 leirikeskusta, 14 muuta kiinteistöä</a:t>
            </a:r>
          </a:p>
          <a:p>
            <a:pPr marL="0" indent="0">
              <a:buNone/>
            </a:pPr>
            <a:r>
              <a:rPr lang="fi-FI" dirty="0">
                <a:sym typeface="Wingdings" panose="05000000000000000000" pitchFamily="2" charset="2"/>
              </a:rPr>
              <a:t> Yhteensä 146,58 tonnia jätettä vuonna 2019</a:t>
            </a:r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4185251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8531428-9AF4-4611-8C45-9CEF1C822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Hautausmaat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DE49D85-C843-4E7D-AE4B-30557E995B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i-FI" dirty="0"/>
              <a:t>Vanha 1,8 ha</a:t>
            </a:r>
          </a:p>
          <a:p>
            <a:r>
              <a:rPr lang="fi-FI" dirty="0"/>
              <a:t>Mustankallio 4,8 ha</a:t>
            </a:r>
          </a:p>
          <a:p>
            <a:r>
              <a:rPr lang="fi-FI" dirty="0"/>
              <a:t>Läntinen 11,7 ha, josta käytössä 7,7 ha</a:t>
            </a:r>
          </a:p>
          <a:p>
            <a:r>
              <a:rPr lang="fi-FI" dirty="0" err="1"/>
              <a:t>Levo</a:t>
            </a:r>
            <a:r>
              <a:rPr lang="fi-FI" dirty="0"/>
              <a:t> 43,6 ha, josta käytössä 25 ha</a:t>
            </a:r>
          </a:p>
          <a:p>
            <a:r>
              <a:rPr lang="fi-FI" dirty="0"/>
              <a:t>Nastola 8,7 ha, josta käytössä 5,8 ha</a:t>
            </a:r>
          </a:p>
          <a:p>
            <a:r>
              <a:rPr lang="fi-FI" dirty="0"/>
              <a:t>Kaksi sankarihautausmaata</a:t>
            </a:r>
          </a:p>
          <a:p>
            <a:r>
              <a:rPr lang="fi-FI" dirty="0"/>
              <a:t>Radanrakentajien hautausmaa 2039 m2</a:t>
            </a:r>
          </a:p>
          <a:p>
            <a:r>
              <a:rPr lang="fi-FI" dirty="0"/>
              <a:t>Krematorio</a:t>
            </a:r>
          </a:p>
        </p:txBody>
      </p:sp>
    </p:spTree>
    <p:extLst>
      <p:ext uri="{BB962C8B-B14F-4D97-AF65-F5344CB8AC3E}">
        <p14:creationId xmlns:p14="http://schemas.microsoft.com/office/powerpoint/2010/main" val="21303365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</TotalTime>
  <Words>981</Words>
  <Application>Microsoft Office PowerPoint</Application>
  <PresentationFormat>Laajakuva</PresentationFormat>
  <Paragraphs>257</Paragraphs>
  <Slides>27</Slides>
  <Notes>0</Notes>
  <HiddenSlides>0</HiddenSlides>
  <MMClips>0</MMClips>
  <ScaleCrop>false</ScaleCrop>
  <HeadingPairs>
    <vt:vector size="6" baseType="variant">
      <vt:variant>
        <vt:lpstr>Käytetyt fontit</vt:lpstr>
      </vt:variant>
      <vt:variant>
        <vt:i4>3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27</vt:i4>
      </vt:variant>
    </vt:vector>
  </HeadingPairs>
  <TitlesOfParts>
    <vt:vector size="31" baseType="lpstr">
      <vt:lpstr>Arial</vt:lpstr>
      <vt:lpstr>Calibri</vt:lpstr>
      <vt:lpstr>Calibri Light</vt:lpstr>
      <vt:lpstr>Office-teema</vt:lpstr>
      <vt:lpstr>Lahden seurakuntayhtymän hautaustoimen jätehuolto</vt:lpstr>
      <vt:lpstr>PowerPoint-esitys</vt:lpstr>
      <vt:lpstr>PowerPoint-esitys</vt:lpstr>
      <vt:lpstr>Ympäristötoimikunta</vt:lpstr>
      <vt:lpstr>Ympäristöohjelma vuosille 2019-2022</vt:lpstr>
      <vt:lpstr>Ympäristökatselmus ja väliauditoinnit</vt:lpstr>
      <vt:lpstr>Kiertotalouden asiantuntija</vt:lpstr>
      <vt:lpstr>Yhtymän jätekertymä vuodessa</vt:lpstr>
      <vt:lpstr>Hautausmaat</vt:lpstr>
      <vt:lpstr>Hautausmaiden lajittelu, oma toiminta</vt:lpstr>
      <vt:lpstr>Hautausmaiden lajittelu, oma toiminta</vt:lpstr>
      <vt:lpstr>Hautausmaiden lajittelu, oma toiminta</vt:lpstr>
      <vt:lpstr>Hautausmaiden lajittelu, oma toiminta</vt:lpstr>
      <vt:lpstr>Hautausmaiden lajittelu, oma toiminta</vt:lpstr>
      <vt:lpstr>Hautausmaiden jätemäärävertailu</vt:lpstr>
      <vt:lpstr>Levon krematorion jätemäärät 2019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PowerPoint-esitys</vt:lpstr>
      <vt:lpstr>Kiitos!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Lahden seurakuntayhtymän hautaustoimen jätehuolto</dc:title>
  <dc:creator>Kerminen Kaisa</dc:creator>
  <cp:lastModifiedBy>Matti Halme</cp:lastModifiedBy>
  <cp:revision>13</cp:revision>
  <dcterms:created xsi:type="dcterms:W3CDTF">2020-03-09T08:48:33Z</dcterms:created>
  <dcterms:modified xsi:type="dcterms:W3CDTF">2020-03-27T12:27:33Z</dcterms:modified>
</cp:coreProperties>
</file>