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30" r:id="rId3"/>
    <p:sldId id="347" r:id="rId4"/>
    <p:sldId id="334" r:id="rId5"/>
    <p:sldId id="348" r:id="rId6"/>
    <p:sldId id="349" r:id="rId7"/>
    <p:sldId id="333" r:id="rId8"/>
    <p:sldId id="350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8CC0"/>
    <a:srgbClr val="C6AC0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86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174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064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88233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9787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261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6136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4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895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243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1471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062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8F25D-623E-4BD8-BD52-48A9CAF64B64}" type="datetimeFigureOut">
              <a:rPr lang="fi-FI" smtClean="0"/>
              <a:t>26.4.2023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8A125-14F0-474A-A6D4-D9BCAC59A2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372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0D1D739-EDC4-4BE6-A073-9B157E1F9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CDD35A4-E546-4AF3-A8B9-AC24C5C9F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3852070 w 12192000"/>
              <a:gd name="connsiteY1" fmla="*/ 0 h 6858000"/>
              <a:gd name="connsiteX2" fmla="*/ 3878367 w 12192000"/>
              <a:gd name="connsiteY2" fmla="*/ 23504 h 6858000"/>
              <a:gd name="connsiteX3" fmla="*/ 3885324 w 12192000"/>
              <a:gd name="connsiteY3" fmla="*/ 84795 h 6858000"/>
              <a:gd name="connsiteX4" fmla="*/ 3820400 w 12192000"/>
              <a:gd name="connsiteY4" fmla="*/ 131127 h 6858000"/>
              <a:gd name="connsiteX5" fmla="*/ 3631811 w 12192000"/>
              <a:gd name="connsiteY5" fmla="*/ 219929 h 6858000"/>
              <a:gd name="connsiteX6" fmla="*/ 4327428 w 12192000"/>
              <a:gd name="connsiteY6" fmla="*/ 351201 h 6858000"/>
              <a:gd name="connsiteX7" fmla="*/ 4080099 w 12192000"/>
              <a:gd name="connsiteY7" fmla="*/ 432279 h 6858000"/>
              <a:gd name="connsiteX8" fmla="*/ 3823492 w 12192000"/>
              <a:gd name="connsiteY8" fmla="*/ 490194 h 6858000"/>
              <a:gd name="connsiteX9" fmla="*/ 3545246 w 12192000"/>
              <a:gd name="connsiteY9" fmla="*/ 532664 h 6858000"/>
              <a:gd name="connsiteX10" fmla="*/ 3291732 w 12192000"/>
              <a:gd name="connsiteY10" fmla="*/ 617605 h 6858000"/>
              <a:gd name="connsiteX11" fmla="*/ 3953340 w 12192000"/>
              <a:gd name="connsiteY11" fmla="*/ 652353 h 6858000"/>
              <a:gd name="connsiteX12" fmla="*/ 3610170 w 12192000"/>
              <a:gd name="connsiteY12" fmla="*/ 729572 h 6858000"/>
              <a:gd name="connsiteX13" fmla="*/ 3328832 w 12192000"/>
              <a:gd name="connsiteY13" fmla="*/ 829957 h 6858000"/>
              <a:gd name="connsiteX14" fmla="*/ 3130966 w 12192000"/>
              <a:gd name="connsiteY14" fmla="*/ 876288 h 6858000"/>
              <a:gd name="connsiteX15" fmla="*/ 2920736 w 12192000"/>
              <a:gd name="connsiteY15" fmla="*/ 887872 h 6858000"/>
              <a:gd name="connsiteX16" fmla="*/ 2871269 w 12192000"/>
              <a:gd name="connsiteY16" fmla="*/ 961228 h 6858000"/>
              <a:gd name="connsiteX17" fmla="*/ 2936195 w 12192000"/>
              <a:gd name="connsiteY17" fmla="*/ 1038448 h 6858000"/>
              <a:gd name="connsiteX18" fmla="*/ 3035126 w 12192000"/>
              <a:gd name="connsiteY18" fmla="*/ 1046168 h 6858000"/>
              <a:gd name="connsiteX19" fmla="*/ 3625627 w 12192000"/>
              <a:gd name="connsiteY19" fmla="*/ 1065474 h 6858000"/>
              <a:gd name="connsiteX20" fmla="*/ 1733551 w 12192000"/>
              <a:gd name="connsiteY20" fmla="*/ 1235355 h 6858000"/>
              <a:gd name="connsiteX21" fmla="*/ 1990156 w 12192000"/>
              <a:gd name="connsiteY21" fmla="*/ 1339602 h 6858000"/>
              <a:gd name="connsiteX22" fmla="*/ 2076722 w 12192000"/>
              <a:gd name="connsiteY22" fmla="*/ 1625311 h 6858000"/>
              <a:gd name="connsiteX23" fmla="*/ 2392067 w 12192000"/>
              <a:gd name="connsiteY23" fmla="*/ 1787470 h 6858000"/>
              <a:gd name="connsiteX24" fmla="*/ 2596115 w 12192000"/>
              <a:gd name="connsiteY24" fmla="*/ 1845385 h 6858000"/>
              <a:gd name="connsiteX25" fmla="*/ 3062950 w 12192000"/>
              <a:gd name="connsiteY25" fmla="*/ 1930326 h 6858000"/>
              <a:gd name="connsiteX26" fmla="*/ 3130966 w 12192000"/>
              <a:gd name="connsiteY26" fmla="*/ 2069319 h 6858000"/>
              <a:gd name="connsiteX27" fmla="*/ 3189708 w 12192000"/>
              <a:gd name="connsiteY27" fmla="*/ 2223754 h 6858000"/>
              <a:gd name="connsiteX28" fmla="*/ 3313373 w 12192000"/>
              <a:gd name="connsiteY28" fmla="*/ 2324141 h 6858000"/>
              <a:gd name="connsiteX29" fmla="*/ 2351877 w 12192000"/>
              <a:gd name="connsiteY29" fmla="*/ 2308697 h 6858000"/>
              <a:gd name="connsiteX30" fmla="*/ 3437038 w 12192000"/>
              <a:gd name="connsiteY30" fmla="*/ 2633017 h 6858000"/>
              <a:gd name="connsiteX31" fmla="*/ 3341198 w 12192000"/>
              <a:gd name="connsiteY31" fmla="*/ 2760427 h 6858000"/>
              <a:gd name="connsiteX32" fmla="*/ 3934791 w 12192000"/>
              <a:gd name="connsiteY32" fmla="*/ 2934169 h 6858000"/>
              <a:gd name="connsiteX33" fmla="*/ 3616352 w 12192000"/>
              <a:gd name="connsiteY33" fmla="*/ 2953473 h 6858000"/>
              <a:gd name="connsiteX34" fmla="*/ 5468240 w 12192000"/>
              <a:gd name="connsiteY34" fmla="*/ 3679329 h 6858000"/>
              <a:gd name="connsiteX35" fmla="*/ 8111582 w 12192000"/>
              <a:gd name="connsiteY35" fmla="*/ 4204418 h 6858000"/>
              <a:gd name="connsiteX36" fmla="*/ 9144186 w 12192000"/>
              <a:gd name="connsiteY36" fmla="*/ 4304802 h 6858000"/>
              <a:gd name="connsiteX37" fmla="*/ 10319004 w 12192000"/>
              <a:gd name="connsiteY37" fmla="*/ 4273915 h 6858000"/>
              <a:gd name="connsiteX38" fmla="*/ 12053408 w 12192000"/>
              <a:gd name="connsiteY38" fmla="*/ 3907125 h 6858000"/>
              <a:gd name="connsiteX39" fmla="*/ 12192000 w 12192000"/>
              <a:gd name="connsiteY39" fmla="*/ 3841157 h 6858000"/>
              <a:gd name="connsiteX40" fmla="*/ 12192000 w 12192000"/>
              <a:gd name="connsiteY40" fmla="*/ 6858000 h 6858000"/>
              <a:gd name="connsiteX41" fmla="*/ 0 w 12192000"/>
              <a:gd name="connsiteY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3852070" y="0"/>
                </a:lnTo>
                <a:lnTo>
                  <a:pt x="3878367" y="23504"/>
                </a:lnTo>
                <a:cubicBezTo>
                  <a:pt x="3887642" y="39430"/>
                  <a:pt x="3891507" y="59700"/>
                  <a:pt x="3885324" y="84795"/>
                </a:cubicBezTo>
                <a:cubicBezTo>
                  <a:pt x="3876049" y="123406"/>
                  <a:pt x="3845133" y="123406"/>
                  <a:pt x="3820400" y="131127"/>
                </a:cubicBezTo>
                <a:cubicBezTo>
                  <a:pt x="3764751" y="154292"/>
                  <a:pt x="3696735" y="138849"/>
                  <a:pt x="3631811" y="219929"/>
                </a:cubicBezTo>
                <a:cubicBezTo>
                  <a:pt x="3879141" y="262399"/>
                  <a:pt x="4117198" y="181318"/>
                  <a:pt x="4327428" y="351201"/>
                </a:cubicBezTo>
                <a:cubicBezTo>
                  <a:pt x="4250138" y="436142"/>
                  <a:pt x="4163572" y="416836"/>
                  <a:pt x="4080099" y="432279"/>
                </a:cubicBezTo>
                <a:cubicBezTo>
                  <a:pt x="3993533" y="447725"/>
                  <a:pt x="3910058" y="474751"/>
                  <a:pt x="3823492" y="490194"/>
                </a:cubicBezTo>
                <a:cubicBezTo>
                  <a:pt x="3730743" y="509498"/>
                  <a:pt x="3637993" y="513360"/>
                  <a:pt x="3545246" y="532664"/>
                </a:cubicBezTo>
                <a:cubicBezTo>
                  <a:pt x="3467954" y="548109"/>
                  <a:pt x="3384480" y="521081"/>
                  <a:pt x="3291732" y="617605"/>
                </a:cubicBezTo>
                <a:cubicBezTo>
                  <a:pt x="3520513" y="687103"/>
                  <a:pt x="3727651" y="582857"/>
                  <a:pt x="3953340" y="652353"/>
                </a:cubicBezTo>
                <a:cubicBezTo>
                  <a:pt x="3820400" y="714129"/>
                  <a:pt x="3712194" y="694824"/>
                  <a:pt x="3610170" y="729572"/>
                </a:cubicBezTo>
                <a:cubicBezTo>
                  <a:pt x="3517420" y="764322"/>
                  <a:pt x="3406122" y="725712"/>
                  <a:pt x="3328832" y="829957"/>
                </a:cubicBezTo>
                <a:cubicBezTo>
                  <a:pt x="3270090" y="911035"/>
                  <a:pt x="3208258" y="922618"/>
                  <a:pt x="3130966" y="876288"/>
                </a:cubicBezTo>
                <a:cubicBezTo>
                  <a:pt x="3062950" y="833818"/>
                  <a:pt x="2988752" y="845400"/>
                  <a:pt x="2920736" y="887872"/>
                </a:cubicBezTo>
                <a:cubicBezTo>
                  <a:pt x="2896004" y="903315"/>
                  <a:pt x="2871269" y="922618"/>
                  <a:pt x="2871269" y="961228"/>
                </a:cubicBezTo>
                <a:cubicBezTo>
                  <a:pt x="2871269" y="1015283"/>
                  <a:pt x="2902186" y="1030726"/>
                  <a:pt x="2936195" y="1038448"/>
                </a:cubicBezTo>
                <a:cubicBezTo>
                  <a:pt x="2967111" y="1046168"/>
                  <a:pt x="3004210" y="1053891"/>
                  <a:pt x="3035126" y="1046168"/>
                </a:cubicBezTo>
                <a:cubicBezTo>
                  <a:pt x="3232990" y="1003700"/>
                  <a:pt x="3427764" y="1073194"/>
                  <a:pt x="3625627" y="1065474"/>
                </a:cubicBezTo>
                <a:cubicBezTo>
                  <a:pt x="3004210" y="1231494"/>
                  <a:pt x="2376610" y="1177441"/>
                  <a:pt x="1733551" y="1235355"/>
                </a:cubicBezTo>
                <a:cubicBezTo>
                  <a:pt x="1817025" y="1351183"/>
                  <a:pt x="1925232" y="1254661"/>
                  <a:pt x="1990156" y="1339602"/>
                </a:cubicBezTo>
                <a:cubicBezTo>
                  <a:pt x="1928323" y="1517205"/>
                  <a:pt x="1953057" y="1613728"/>
                  <a:pt x="2076722" y="1625311"/>
                </a:cubicBezTo>
                <a:cubicBezTo>
                  <a:pt x="2197295" y="1636894"/>
                  <a:pt x="2327143" y="1575118"/>
                  <a:pt x="2392067" y="1787470"/>
                </a:cubicBezTo>
                <a:cubicBezTo>
                  <a:pt x="2410617" y="1853106"/>
                  <a:pt x="2525008" y="1833802"/>
                  <a:pt x="2596115" y="1845385"/>
                </a:cubicBezTo>
                <a:cubicBezTo>
                  <a:pt x="2750696" y="1872411"/>
                  <a:pt x="2914554" y="1845385"/>
                  <a:pt x="3062950" y="1930326"/>
                </a:cubicBezTo>
                <a:cubicBezTo>
                  <a:pt x="3121692" y="1961213"/>
                  <a:pt x="3161883" y="1984378"/>
                  <a:pt x="3130966" y="2069319"/>
                </a:cubicBezTo>
                <a:cubicBezTo>
                  <a:pt x="3100050" y="2158121"/>
                  <a:pt x="3140242" y="2189008"/>
                  <a:pt x="3189708" y="2223754"/>
                </a:cubicBezTo>
                <a:cubicBezTo>
                  <a:pt x="3226808" y="2250784"/>
                  <a:pt x="3282457" y="2243060"/>
                  <a:pt x="3313373" y="2324141"/>
                </a:cubicBezTo>
                <a:cubicBezTo>
                  <a:pt x="2988752" y="2312558"/>
                  <a:pt x="2673405" y="2246923"/>
                  <a:pt x="2351877" y="2308697"/>
                </a:cubicBezTo>
                <a:cubicBezTo>
                  <a:pt x="2704323" y="2463134"/>
                  <a:pt x="3090776" y="2455412"/>
                  <a:pt x="3437038" y="2633017"/>
                </a:cubicBezTo>
                <a:cubicBezTo>
                  <a:pt x="3424671" y="2694791"/>
                  <a:pt x="3344289" y="2667764"/>
                  <a:pt x="3341198" y="2760427"/>
                </a:cubicBezTo>
                <a:cubicBezTo>
                  <a:pt x="3523603" y="2856951"/>
                  <a:pt x="3743110" y="2791314"/>
                  <a:pt x="3934791" y="2934169"/>
                </a:cubicBezTo>
                <a:cubicBezTo>
                  <a:pt x="3823492" y="2999805"/>
                  <a:pt x="3721469" y="2891699"/>
                  <a:pt x="3616352" y="2953473"/>
                </a:cubicBezTo>
                <a:cubicBezTo>
                  <a:pt x="3650361" y="3046136"/>
                  <a:pt x="5189993" y="3617555"/>
                  <a:pt x="5468240" y="3679329"/>
                </a:cubicBezTo>
                <a:cubicBezTo>
                  <a:pt x="6034007" y="3806740"/>
                  <a:pt x="7663296" y="4131059"/>
                  <a:pt x="8111582" y="4204418"/>
                </a:cubicBezTo>
                <a:cubicBezTo>
                  <a:pt x="8457844" y="4258470"/>
                  <a:pt x="8801016" y="4300942"/>
                  <a:pt x="9144186" y="4304802"/>
                </a:cubicBezTo>
                <a:cubicBezTo>
                  <a:pt x="9536822" y="4308663"/>
                  <a:pt x="9926368" y="4289359"/>
                  <a:pt x="10319004" y="4273915"/>
                </a:cubicBezTo>
                <a:cubicBezTo>
                  <a:pt x="10906415" y="4250750"/>
                  <a:pt x="11484549" y="4158087"/>
                  <a:pt x="12053408" y="3907125"/>
                </a:cubicBezTo>
                <a:lnTo>
                  <a:pt x="12192000" y="3841157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38199" y="3563422"/>
            <a:ext cx="7268147" cy="1754376"/>
          </a:xfrm>
        </p:spPr>
        <p:txBody>
          <a:bodyPr>
            <a:normAutofit/>
          </a:bodyPr>
          <a:lstStyle/>
          <a:p>
            <a:pPr algn="l"/>
            <a:r>
              <a:rPr lang="fi-FI" sz="4400" dirty="0">
                <a:solidFill>
                  <a:srgbClr val="002060"/>
                </a:solidFill>
              </a:rPr>
              <a:t>HYVINKÄÄN SEURAKUNNAN TERVEHDYS JA ESITTELY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38199" y="5384878"/>
            <a:ext cx="7315200" cy="775494"/>
          </a:xfrm>
        </p:spPr>
        <p:txBody>
          <a:bodyPr>
            <a:normAutofit fontScale="47500" lnSpcReduction="20000"/>
          </a:bodyPr>
          <a:lstStyle/>
          <a:p>
            <a:pPr algn="l"/>
            <a:endParaRPr lang="fi-FI" sz="2000" dirty="0"/>
          </a:p>
          <a:p>
            <a:pPr algn="l"/>
            <a:r>
              <a:rPr lang="fi-FI" sz="2900" dirty="0">
                <a:solidFill>
                  <a:srgbClr val="002060"/>
                </a:solidFill>
              </a:rPr>
              <a:t>SHK ry koulutuspäivät Hyvinkäällä 28.-29.3.2023</a:t>
            </a:r>
          </a:p>
          <a:p>
            <a:pPr algn="l"/>
            <a:r>
              <a:rPr lang="fi-FI" sz="2900" dirty="0">
                <a:solidFill>
                  <a:srgbClr val="002060"/>
                </a:solidFill>
              </a:rPr>
              <a:t>Talousjohtaja Miia Murole</a:t>
            </a: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475" y="790467"/>
            <a:ext cx="6153150" cy="22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9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4A5408E-8A4C-2A9D-9016-47EC3396F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TERVETULOA HYVINKÄÄLLE!</a:t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</a:rPr>
            </a:br>
            <a:endParaRPr lang="fi-FI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1D8AAAF-2ABA-AB24-F3B3-66930B83E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9" y="2405067"/>
            <a:ext cx="6101015" cy="3729034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002060"/>
                </a:solidFill>
              </a:rPr>
              <a:t>Asukasluku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noin</a:t>
            </a:r>
            <a:r>
              <a:rPr lang="en-US" sz="2400" dirty="0">
                <a:solidFill>
                  <a:srgbClr val="002060"/>
                </a:solidFill>
              </a:rPr>
              <a:t> 47 000</a:t>
            </a:r>
          </a:p>
          <a:p>
            <a:r>
              <a:rPr lang="fi-FI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Hyvinkään kirkko &amp; seurakuntakeskus</a:t>
            </a:r>
          </a:p>
          <a:p>
            <a:pPr lvl="1"/>
            <a:r>
              <a:rPr lang="fi-FI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Hyvinkään ainoa kohde, joka on hyväksytty DOCOMOMO-järjestön suomalaisen modernin arkkitehtuurin merkkiteosvalikoimaan </a:t>
            </a:r>
          </a:p>
          <a:p>
            <a:pPr lvl="1"/>
            <a:r>
              <a:rPr lang="fi-FI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Kokonaisuus on luokiteltu valtakunnallisesti merkittäväksi rakennetuksi kulttuuriympäristöksi</a:t>
            </a:r>
          </a:p>
          <a:p>
            <a:pPr lvl="1"/>
            <a:r>
              <a:rPr lang="fi-FI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Suunnittelija Aarno Ruusuvuori</a:t>
            </a:r>
          </a:p>
          <a:p>
            <a:pPr lvl="1"/>
            <a:r>
              <a:rPr lang="fi-FI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Valmistumisvuosi 1961</a:t>
            </a:r>
          </a:p>
        </p:txBody>
      </p:sp>
      <p:pic>
        <p:nvPicPr>
          <p:cNvPr id="5" name="Sisällön paikkamerkki 4" descr="Kuva, joka sisältää kohteen puu, kasvi&#10;&#10;Kuvaus luotu automaattisesti">
            <a:extLst>
              <a:ext uri="{FF2B5EF4-FFF2-40B4-BE49-F238E27FC236}">
                <a16:creationId xmlns:a16="http://schemas.microsoft.com/office/drawing/2014/main" id="{184889CD-6A8F-10B3-33CA-8572AD3F3F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5"/>
          <a:stretch/>
        </p:blipFill>
        <p:spPr>
          <a:xfrm rot="5400000">
            <a:off x="6266720" y="932720"/>
            <a:ext cx="6858000" cy="4992560"/>
          </a:xfrm>
          <a:prstGeom prst="rect">
            <a:avLst/>
          </a:prstGeom>
          <a:effectLst/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19EC34F7-8458-D8BE-DB1C-C1B09AF00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80" y="5952744"/>
            <a:ext cx="1726313" cy="641202"/>
          </a:xfrm>
          <a:prstGeom prst="rect">
            <a:avLst/>
          </a:prstGeom>
        </p:spPr>
      </p:pic>
      <p:pic>
        <p:nvPicPr>
          <p:cNvPr id="1026" name="Picture 2" descr="Hyvinkään kaupunki">
            <a:extLst>
              <a:ext uri="{FF2B5EF4-FFF2-40B4-BE49-F238E27FC236}">
                <a16:creationId xmlns:a16="http://schemas.microsoft.com/office/drawing/2014/main" id="{AC0410B6-0CEB-D220-5A2F-B10FC0FF3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613" y="5656298"/>
            <a:ext cx="955605" cy="95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60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4A5408E-8A4C-2A9D-9016-47EC3396F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HYVINKÄÄN SEURAKUNTA</a:t>
            </a:r>
            <a:endParaRPr lang="fi-FI" sz="4000" dirty="0">
              <a:solidFill>
                <a:srgbClr val="002060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1D8AAAF-2ABA-AB24-F3B3-66930B83E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62279"/>
            <a:ext cx="3799425" cy="3143241"/>
          </a:xfrm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rgbClr val="002060"/>
                </a:solidFill>
              </a:rPr>
              <a:t>Ikää</a:t>
            </a:r>
            <a:r>
              <a:rPr lang="en-US" sz="2000" dirty="0">
                <a:solidFill>
                  <a:srgbClr val="002060"/>
                </a:solidFill>
              </a:rPr>
              <a:t> 105 </a:t>
            </a:r>
            <a:r>
              <a:rPr lang="en-US" sz="2000" dirty="0" err="1">
                <a:solidFill>
                  <a:srgbClr val="002060"/>
                </a:solidFill>
              </a:rPr>
              <a:t>vuotta</a:t>
            </a:r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 err="1">
                <a:solidFill>
                  <a:srgbClr val="002060"/>
                </a:solidFill>
              </a:rPr>
              <a:t>Jäsenmäärä</a:t>
            </a:r>
            <a:r>
              <a:rPr lang="en-US" sz="2000" dirty="0">
                <a:solidFill>
                  <a:srgbClr val="002060"/>
                </a:solidFill>
              </a:rPr>
              <a:t> 29 713 (31.12.2022)</a:t>
            </a:r>
          </a:p>
          <a:p>
            <a:r>
              <a:rPr lang="en-US" sz="2000" dirty="0" err="1">
                <a:solidFill>
                  <a:srgbClr val="002060"/>
                </a:solidFill>
              </a:rPr>
              <a:t>Henkilöstön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määrä</a:t>
            </a:r>
            <a:r>
              <a:rPr lang="en-US" sz="2000" dirty="0">
                <a:solidFill>
                  <a:srgbClr val="002060"/>
                </a:solidFill>
              </a:rPr>
              <a:t> 115 (31.12.2022)</a:t>
            </a:r>
          </a:p>
          <a:p>
            <a:r>
              <a:rPr lang="en-US" sz="2000" dirty="0" err="1">
                <a:solidFill>
                  <a:srgbClr val="002060"/>
                </a:solidFill>
              </a:rPr>
              <a:t>Kirkollisverotulot</a:t>
            </a:r>
            <a:r>
              <a:rPr lang="en-US" sz="2000" dirty="0">
                <a:solidFill>
                  <a:srgbClr val="002060"/>
                </a:solidFill>
              </a:rPr>
              <a:t> 7,4 M€</a:t>
            </a:r>
          </a:p>
          <a:p>
            <a:r>
              <a:rPr lang="en-US" sz="2000" dirty="0" err="1">
                <a:solidFill>
                  <a:srgbClr val="002060"/>
                </a:solidFill>
              </a:rPr>
              <a:t>Kirkollisveroprosentti</a:t>
            </a:r>
            <a:r>
              <a:rPr lang="en-US" sz="2000" dirty="0">
                <a:solidFill>
                  <a:srgbClr val="002060"/>
                </a:solidFill>
              </a:rPr>
              <a:t> 1,25%</a:t>
            </a:r>
          </a:p>
          <a:p>
            <a:r>
              <a:rPr lang="en-US" sz="2000" dirty="0" err="1">
                <a:solidFill>
                  <a:srgbClr val="002060"/>
                </a:solidFill>
              </a:rPr>
              <a:t>Ympäristödiplomi</a:t>
            </a:r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pic>
        <p:nvPicPr>
          <p:cNvPr id="4" name="Kuva 3" descr="Kuva, joka sisältää kohteen puu, kasvi&#10;&#10;Kuvaus luotu automaattisesti">
            <a:extLst>
              <a:ext uri="{FF2B5EF4-FFF2-40B4-BE49-F238E27FC236}">
                <a16:creationId xmlns:a16="http://schemas.microsoft.com/office/drawing/2014/main" id="{81BC4757-FACE-14CD-E8CC-4F08716B16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8" r="15793" b="1"/>
          <a:stretch/>
        </p:blipFill>
        <p:spPr>
          <a:xfrm rot="5400000">
            <a:off x="5172192" y="-161806"/>
            <a:ext cx="6858000" cy="7181613"/>
          </a:xfrm>
          <a:prstGeom prst="rect">
            <a:avLst/>
          </a:prstGeom>
          <a:effectLst/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19EC34F7-8458-D8BE-DB1C-C1B09AF00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80" y="5952744"/>
            <a:ext cx="1726313" cy="641202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F2C7084A-7C0A-D539-D7C7-B0713DF5EC1B}"/>
              </a:ext>
            </a:extLst>
          </p:cNvPr>
          <p:cNvSpPr txBox="1"/>
          <p:nvPr/>
        </p:nvSpPr>
        <p:spPr>
          <a:xfrm>
            <a:off x="380999" y="264054"/>
            <a:ext cx="4429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 err="1">
                <a:solidFill>
                  <a:srgbClr val="002060"/>
                </a:solidFill>
              </a:rPr>
              <a:t>Hyvällä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sanomalla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hyvinkääläisten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hyväksi</a:t>
            </a:r>
            <a:r>
              <a:rPr lang="en-US" sz="1800" b="1" i="1" dirty="0">
                <a:solidFill>
                  <a:srgbClr val="002060"/>
                </a:solidFill>
              </a:rPr>
              <a:t>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9849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28F16B6-5871-02A5-43EC-0940F6B22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SYNTYVYYS JA KUOLLEISUUS</a:t>
            </a:r>
          </a:p>
        </p:txBody>
      </p:sp>
      <p:sp>
        <p:nvSpPr>
          <p:cNvPr id="5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isällön paikkamerkki 3" descr="C:\Users\za117045\AppData\Local\Microsoft\Windows\INetCache\Content.MSO\57919807.tmp">
            <a:extLst>
              <a:ext uri="{FF2B5EF4-FFF2-40B4-BE49-F238E27FC236}">
                <a16:creationId xmlns:a16="http://schemas.microsoft.com/office/drawing/2014/main" id="{AEEF5F87-5897-44EF-9B4F-9C306B3D97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5" r="13575"/>
          <a:stretch/>
        </p:blipFill>
        <p:spPr>
          <a:xfrm>
            <a:off x="5352632" y="640080"/>
            <a:ext cx="5817944" cy="5550408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D90E400-8EAB-C983-3536-805F79784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80" y="5952744"/>
            <a:ext cx="1726313" cy="6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1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CB92C8CA-51CB-4511-AEBA-C04E0B721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2ACC87A-34A0-ACEA-DE6D-707957780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8" r="-2" b="24867"/>
          <a:stretch/>
        </p:blipFill>
        <p:spPr bwMode="auto">
          <a:xfrm>
            <a:off x="196730" y="165419"/>
            <a:ext cx="5806505" cy="318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BDF3494-E1E1-42AC-D023-CFFE9AA293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9" r="24433" b="-3"/>
          <a:stretch/>
        </p:blipFill>
        <p:spPr bwMode="auto">
          <a:xfrm>
            <a:off x="6188766" y="165419"/>
            <a:ext cx="2822342" cy="318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uva 2" descr="Kuva, joka sisältää kohteen puu, kasvi&#10;&#10;Kuvaus luotu automaattisesti">
            <a:extLst>
              <a:ext uri="{FF2B5EF4-FFF2-40B4-BE49-F238E27FC236}">
                <a16:creationId xmlns:a16="http://schemas.microsoft.com/office/drawing/2014/main" id="{75989E31-36CB-DF40-42DF-B6BBF4D6E7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r="12146" b="2"/>
          <a:stretch/>
        </p:blipFill>
        <p:spPr>
          <a:xfrm rot="5400000">
            <a:off x="9016436" y="330816"/>
            <a:ext cx="3181935" cy="2851140"/>
          </a:xfrm>
          <a:prstGeom prst="rect">
            <a:avLst/>
          </a:prstGeom>
        </p:spPr>
      </p:pic>
      <p:pic>
        <p:nvPicPr>
          <p:cNvPr id="2050" name="Picture 2" descr="Rauhanummen siunauskappeli - Hyvinkään seurakunta">
            <a:extLst>
              <a:ext uri="{FF2B5EF4-FFF2-40B4-BE49-F238E27FC236}">
                <a16:creationId xmlns:a16="http://schemas.microsoft.com/office/drawing/2014/main" id="{A63FC85B-81AD-B1F7-F16B-73B50C91A5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0" r="2" b="39873"/>
          <a:stretch/>
        </p:blipFill>
        <p:spPr bwMode="auto">
          <a:xfrm>
            <a:off x="191087" y="3515901"/>
            <a:ext cx="5806505" cy="279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447A2A5-F7EE-CA3C-B703-CE8CF9F57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0" r="19359"/>
          <a:stretch/>
        </p:blipFill>
        <p:spPr bwMode="auto">
          <a:xfrm>
            <a:off x="6194411" y="3510646"/>
            <a:ext cx="2822342" cy="279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4" descr="Kuva, joka sisältää kohteen puu, piha-, taivas, talo&#10;&#10;Kuvaus luotu automaattisesti">
            <a:extLst>
              <a:ext uri="{FF2B5EF4-FFF2-40B4-BE49-F238E27FC236}">
                <a16:creationId xmlns:a16="http://schemas.microsoft.com/office/drawing/2014/main" id="{C7FB3412-E19C-C6A8-700D-529D0B1EDD1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" r="24623"/>
          <a:stretch/>
        </p:blipFill>
        <p:spPr>
          <a:xfrm>
            <a:off x="9187479" y="3510646"/>
            <a:ext cx="2851140" cy="27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Kuva 9" descr="Kuva, joka sisältää kohteen puu, ruoho, piha-, taivas&#10;&#10;Kuvaus luotu automaattisesti">
            <a:extLst>
              <a:ext uri="{FF2B5EF4-FFF2-40B4-BE49-F238E27FC236}">
                <a16:creationId xmlns:a16="http://schemas.microsoft.com/office/drawing/2014/main" id="{68AE1C00-E7EC-34F4-5989-BFB2307FC9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42" b="1"/>
          <a:stretch/>
        </p:blipFill>
        <p:spPr>
          <a:xfrm>
            <a:off x="228600" y="639763"/>
            <a:ext cx="2427288" cy="1949450"/>
          </a:xfrm>
          <a:prstGeom prst="rect">
            <a:avLst/>
          </a:prstGeom>
        </p:spPr>
      </p:pic>
      <p:pic>
        <p:nvPicPr>
          <p:cNvPr id="5" name="Kuva 4" descr="Kuva, joka sisältää kohteen piha-, rakennus, puu, taivas&#10;&#10;Kuvaus luotu automaattisesti">
            <a:extLst>
              <a:ext uri="{FF2B5EF4-FFF2-40B4-BE49-F238E27FC236}">
                <a16:creationId xmlns:a16="http://schemas.microsoft.com/office/drawing/2014/main" id="{849C53B4-F36F-2393-0045-6F1CE6A3A4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263" y="639763"/>
            <a:ext cx="3146425" cy="1949450"/>
          </a:xfrm>
          <a:prstGeom prst="rect">
            <a:avLst/>
          </a:prstGeom>
        </p:spPr>
      </p:pic>
      <p:pic>
        <p:nvPicPr>
          <p:cNvPr id="6" name="Picture 2" descr="Kuva, joka sisältää kohteen puu, piha-, taivas, talo&#10;&#10;Kuvaus luotu automaattisesti">
            <a:extLst>
              <a:ext uri="{FF2B5EF4-FFF2-40B4-BE49-F238E27FC236}">
                <a16:creationId xmlns:a16="http://schemas.microsoft.com/office/drawing/2014/main" id="{7E5E1EF5-7CD7-C319-96CD-399A73563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2650" y="639763"/>
            <a:ext cx="3346450" cy="19494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Kuva, joka sisältää kohteen piha-, puu, taivas, tie&#10;&#10;Kuvaus luotu automaattisesti">
            <a:extLst>
              <a:ext uri="{FF2B5EF4-FFF2-40B4-BE49-F238E27FC236}">
                <a16:creationId xmlns:a16="http://schemas.microsoft.com/office/drawing/2014/main" id="{7E5BE5C2-6242-83B7-6B44-83292DFCB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88475" y="639763"/>
            <a:ext cx="2498725" cy="19494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uva 1" descr="Kuva, joka sisältää kohteen rakennus, piha-, taivas, talo&#10;&#10;Kuvaus luotu automaattisesti">
            <a:extLst>
              <a:ext uri="{FF2B5EF4-FFF2-40B4-BE49-F238E27FC236}">
                <a16:creationId xmlns:a16="http://schemas.microsoft.com/office/drawing/2014/main" id="{33453B28-005F-288B-16A7-4A28EC76F7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668588"/>
            <a:ext cx="3262313" cy="2101850"/>
          </a:xfrm>
          <a:prstGeom prst="rect">
            <a:avLst/>
          </a:prstGeom>
        </p:spPr>
      </p:pic>
      <p:pic>
        <p:nvPicPr>
          <p:cNvPr id="3" name="Kuva 2" descr="Kuva, joka sisältää kohteen puu, piha-, rakennus, talo&#10;&#10;Kuvaus luotu automaattisesti">
            <a:extLst>
              <a:ext uri="{FF2B5EF4-FFF2-40B4-BE49-F238E27FC236}">
                <a16:creationId xmlns:a16="http://schemas.microsoft.com/office/drawing/2014/main" id="{20020C84-AABB-4BED-30EC-A0C1791A5A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288" y="2668588"/>
            <a:ext cx="4903788" cy="2101850"/>
          </a:xfrm>
          <a:prstGeom prst="rect">
            <a:avLst/>
          </a:prstGeom>
        </p:spPr>
      </p:pic>
      <p:pic>
        <p:nvPicPr>
          <p:cNvPr id="11" name="Kuva 10" descr="Kuva, joka sisältää kohteen piha-, ruoho, talo, puu">
            <a:extLst>
              <a:ext uri="{FF2B5EF4-FFF2-40B4-BE49-F238E27FC236}">
                <a16:creationId xmlns:a16="http://schemas.microsoft.com/office/drawing/2014/main" id="{8D81EADD-AA21-151C-B310-C5C1B9E55BE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0" r="22731" b="-2"/>
          <a:stretch/>
        </p:blipFill>
        <p:spPr>
          <a:xfrm>
            <a:off x="8551863" y="2668588"/>
            <a:ext cx="1541463" cy="2101850"/>
          </a:xfrm>
          <a:prstGeom prst="rect">
            <a:avLst/>
          </a:prstGeom>
        </p:spPr>
      </p:pic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F7BA770A-94EB-1C2C-EADC-B55AE07C02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7" b="-7"/>
          <a:stretch/>
        </p:blipFill>
        <p:spPr>
          <a:xfrm rot="5400000">
            <a:off x="9979819" y="2863056"/>
            <a:ext cx="2101850" cy="171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4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3B60CB-D16D-7966-9DDB-0DAC6E69B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HYVINKÄÄN SEURAKUNNAN KIINTEISTÖSTRATEGIA 2030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7EF68DDE-97E1-1E06-B950-01A069B062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980352"/>
            <a:ext cx="7214616" cy="486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32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F5C0E1-5AD0-E3E7-AB18-AD3FEFC8D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64C9D0-2099-9A52-FA43-11A265DF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4800" dirty="0">
                <a:solidFill>
                  <a:srgbClr val="002060"/>
                </a:solidFill>
              </a:rPr>
              <a:t>INNOSTAVIA KOULUTUSPÄIVIÄ </a:t>
            </a:r>
          </a:p>
          <a:p>
            <a:pPr marL="0" indent="0" algn="ctr">
              <a:buNone/>
            </a:pPr>
            <a:r>
              <a:rPr lang="fi-FI" sz="4800" dirty="0">
                <a:solidFill>
                  <a:srgbClr val="002060"/>
                </a:solidFill>
              </a:rPr>
              <a:t>TEILLE KAIKILLE!</a:t>
            </a:r>
          </a:p>
        </p:txBody>
      </p:sp>
    </p:spTree>
    <p:extLst>
      <p:ext uri="{BB962C8B-B14F-4D97-AF65-F5344CB8AC3E}">
        <p14:creationId xmlns:p14="http://schemas.microsoft.com/office/powerpoint/2010/main" val="3716776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10433</TotalTime>
  <Words>93</Words>
  <Application>Microsoft Office PowerPoint</Application>
  <PresentationFormat>Laajakuva</PresentationFormat>
  <Paragraphs>23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Office-teema</vt:lpstr>
      <vt:lpstr>HYVINKÄÄN SEURAKUNNAN TERVEHDYS JA ESITTELY</vt:lpstr>
      <vt:lpstr>TERVETULOA HYVINKÄÄLLE! </vt:lpstr>
      <vt:lpstr>HYVINKÄÄN SEURAKUNTA</vt:lpstr>
      <vt:lpstr>SYNTYVYYS JA KUOLLEISUUS</vt:lpstr>
      <vt:lpstr>PowerPoint-esitys</vt:lpstr>
      <vt:lpstr>PowerPoint-esitys</vt:lpstr>
      <vt:lpstr>HYVINKÄÄN SEURAKUNNAN KIINTEISTÖSTRATEGIA 2030</vt:lpstr>
      <vt:lpstr>PowerPoint-esitys</vt:lpstr>
    </vt:vector>
  </TitlesOfParts>
  <Company>Tampereen IT alue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ESIHENKILÖKOKOUS</dc:title>
  <dc:creator>Murole Miia</dc:creator>
  <cp:lastModifiedBy>Matti Halme</cp:lastModifiedBy>
  <cp:revision>142</cp:revision>
  <dcterms:created xsi:type="dcterms:W3CDTF">2022-10-27T07:52:11Z</dcterms:created>
  <dcterms:modified xsi:type="dcterms:W3CDTF">2023-04-26T07:26:06Z</dcterms:modified>
</cp:coreProperties>
</file>