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395100186951222E-2"/>
          <c:y val="0.17617571059431528"/>
          <c:w val="0.90053214658510261"/>
          <c:h val="0.68843272497914509"/>
        </c:manualLayout>
      </c:layout>
      <c:lineChart>
        <c:grouping val="standard"/>
        <c:varyColors val="0"/>
        <c:ser>
          <c:idx val="0"/>
          <c:order val="0"/>
          <c:tx>
            <c:strRef>
              <c:f>'T:\Hautaustoimen hallinto\Tilastot\[Hautausten ja tuhkausten kehitys 2006-2040.xlsx]Taul1'!$C$6</c:f>
              <c:strCache>
                <c:ptCount val="1"/>
                <c:pt idx="0">
                  <c:v>730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[1]Taul1!$B$7:$B$11</c:f>
              <c:numCache>
                <c:formatCode>General</c:formatCode>
                <c:ptCount val="5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2030</c:v>
                </c:pt>
                <c:pt idx="4">
                  <c:v>2040</c:v>
                </c:pt>
              </c:numCache>
            </c:numRef>
          </c:cat>
          <c:val>
            <c:numRef>
              <c:f>[1]Taul1!$C$7:$C$11</c:f>
              <c:numCache>
                <c:formatCode>General</c:formatCode>
                <c:ptCount val="5"/>
                <c:pt idx="0">
                  <c:v>866</c:v>
                </c:pt>
                <c:pt idx="1">
                  <c:v>1182</c:v>
                </c:pt>
                <c:pt idx="2">
                  <c:v>1436</c:v>
                </c:pt>
                <c:pt idx="3">
                  <c:v>2000</c:v>
                </c:pt>
                <c:pt idx="4">
                  <c:v>3000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F7-41D7-A3E2-D4CC3212ED82}"/>
            </c:ext>
          </c:extLst>
        </c:ser>
        <c:ser>
          <c:idx val="1"/>
          <c:order val="1"/>
          <c:tx>
            <c:strRef>
              <c:f>'T:\Hautaustoimen hallinto\Tilastot\[Hautausten ja tuhkausten kehitys 2006-2040.xlsx]Taul1'!$D$6</c:f>
              <c:strCache>
                <c:ptCount val="1"/>
                <c:pt idx="0">
                  <c:v>731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[1]Taul1!$B$7:$B$11</c:f>
              <c:numCache>
                <c:formatCode>General</c:formatCode>
                <c:ptCount val="5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2030</c:v>
                </c:pt>
                <c:pt idx="4">
                  <c:v>2040</c:v>
                </c:pt>
              </c:numCache>
            </c:numRef>
          </c:cat>
          <c:val>
            <c:numRef>
              <c:f>[1]Taul1!$D$7:$D$11</c:f>
              <c:numCache>
                <c:formatCode>General</c:formatCode>
                <c:ptCount val="5"/>
                <c:pt idx="3">
                  <c:v>0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F7-41D7-A3E2-D4CC3212ED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6711824"/>
        <c:axId val="306708544"/>
      </c:lineChart>
      <c:catAx>
        <c:axId val="30671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06708544"/>
        <c:crosses val="autoZero"/>
        <c:auto val="1"/>
        <c:lblAlgn val="ctr"/>
        <c:lblOffset val="100"/>
        <c:noMultiLvlLbl val="0"/>
      </c:catAx>
      <c:valAx>
        <c:axId val="306708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06711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8EA947-2ABC-A8F6-DF44-EC0342A52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DBFFBF1-BEB3-8704-206B-1CC0916A4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DA6D70-DF7A-9129-DDA6-1CAC05557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D4460B-1A9F-5703-58F1-DE7ECDAD5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A6C79B-A31B-37BF-91C0-363EEAC8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7498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DBC30-B7F6-BBA3-5630-D3C754477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C2D5980-B3A3-2298-C945-00A524407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14585B-495F-F5EB-407F-BEEA85B6B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8467EC-3AE1-88C9-ADCE-9D9988601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CCA938-B403-AC4C-B8D1-468B1E520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430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576A907-8461-6B08-3B33-0D74343E71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7A873AA-70E0-5AE8-CC9A-BDD716696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4EF2609-2E2F-F65D-802D-C236AF481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EB8CA2-5B87-F60D-4A60-C2E3808E9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E055AE-F06F-D083-4764-847935E32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5763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CF6458-CD21-E81B-2344-68EE1FBF4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E7F8AB-AE5E-3C57-26B0-A005D6EC6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6EE230-2B48-934C-48CB-E6DDB255A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315265-C9C4-C552-334D-0EFAAE746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D0B263-5FCA-33EA-31A1-78F43D37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730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7A07DC-7C48-E769-BFF1-9D298EAB2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375600-CA47-8650-D4F6-436DC5E01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30E202-496E-C237-B9FD-27D5FDCDD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E9262A-C35C-5BD6-D7FA-B2D27A13A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30FE66-DC3D-AE0B-2C60-05568756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76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0AFB16-4102-52FE-DEEB-CEAA6BA55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38E56F-5593-E280-5D8C-1ACE252F1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4A42A27-60AD-0081-2442-09B9D7004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E72AFA0-A38B-827B-0E1C-E71A5E55B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6710E0B-FE5D-3CA3-8DBA-A601317A9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06026B5-999A-D604-D691-E76CA29AF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8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B93A96-91BF-94E9-D25D-B6075D400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2786C54-DEB4-40D1-9EA9-10566CC28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8E3B509-0FA7-82EA-A423-3680DF40A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056605F-F988-17BF-A1BC-470466DD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41DA250-8F6E-8911-9558-73DEEE71AB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01FA811-66C9-911C-A4A1-3044C7EA6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5DE3F92-8154-C685-B7C6-4434AEA18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1032DED-61BD-75A8-E06B-AB34AAEC3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823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24825B-39CD-1886-B333-58CFB2EDF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BDA3378-E2A2-A82E-D6D4-8D9CC93D1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A5BE365-12CF-2604-2CCA-B33D7397F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72A1208-4915-9119-8279-65C53BC3A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2650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B9D6E1A-0648-DAF2-284F-0A5CA9EEC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E4D9C41-7BCA-5174-6F6C-569C95282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21B06C7-1C72-D651-98C4-2D77BA98B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64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03A3AD-CDDB-FA43-D042-1860E594A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0FADAE-EACB-2DEE-AF24-385F5C0FC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D13128F-8FDF-284C-3286-DFECA21B7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5D06449-660D-2644-2D46-830C8E25D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E8F3640-BFD6-1A20-8C30-27474FBF0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91BD6DD-9DD5-8501-D9DB-6CEB07E2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89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C8BAE6-51BC-A337-BE85-63982229C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DE31ADE-D896-A833-220E-CF9C00A889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E18D859-072F-8F77-4473-161CBD114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CD2A03-670C-621E-AFFB-899F6ADC0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3126323-63C1-2631-9168-3D17FA20E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AF4D58-BDF3-15EF-B6BD-0FFC0E765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5251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6B14535-6AE9-4EC4-E648-315CD2CE4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6175580-D2F6-F81E-8E5E-33C35A143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2EACBD0-B206-AAD0-E2B4-A5B8C50581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D3508-ABD1-4C58-B0DF-06347D9706DF}" type="datetimeFigureOut">
              <a:rPr lang="fi-FI" smtClean="0"/>
              <a:t>26.4.2023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60A7D2-FE46-C0D1-6089-7B5E7AF82E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5E8175-BE36-EBC4-0520-F6D76D9AF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185EB-7AC3-4A7A-853B-6228886F80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256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BB75045-D0B3-2603-BA2E-75B5A40E2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700" dirty="0">
                <a:solidFill>
                  <a:srgbClr val="FFFFFF"/>
                </a:solidFill>
                <a:latin typeface="Lucida Handwriting" panose="03010101010101010101" pitchFamily="66" charset="0"/>
              </a:rPr>
              <a:t>SÄHKÖISET PALVELUT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340BA1-CF64-A0B9-2DF5-80289A9D4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sz="3200" dirty="0">
                <a:latin typeface="Lucida Sans" panose="020B0602030504020204" pitchFamily="34" charset="0"/>
              </a:rPr>
              <a:t>Tuhkaustilaus</a:t>
            </a:r>
          </a:p>
          <a:p>
            <a:r>
              <a:rPr lang="fi-FI" sz="3200" dirty="0">
                <a:latin typeface="Lucida Sans" panose="020B0602030504020204" pitchFamily="34" charset="0"/>
              </a:rPr>
              <a:t>Uurnien noutovaraus</a:t>
            </a:r>
          </a:p>
          <a:p>
            <a:r>
              <a:rPr lang="fi-FI" sz="3200" dirty="0">
                <a:latin typeface="Lucida Sans" panose="020B0602030504020204" pitchFamily="34" charset="0"/>
              </a:rPr>
              <a:t>Uurnien itsenoutopalvelu</a:t>
            </a:r>
          </a:p>
          <a:p>
            <a:r>
              <a:rPr lang="fi-FI" sz="3200" dirty="0">
                <a:latin typeface="Lucida Sans" panose="020B0602030504020204" pitchFamily="34" charset="0"/>
              </a:rPr>
              <a:t>Tuhkauspöytäkirja</a:t>
            </a:r>
          </a:p>
          <a:p>
            <a:r>
              <a:rPr lang="fi-FI" sz="3200" dirty="0">
                <a:latin typeface="Lucida Sans" panose="020B0602030504020204" pitchFamily="34" charset="0"/>
              </a:rPr>
              <a:t>Hautojen hoitotilaus</a:t>
            </a:r>
          </a:p>
          <a:p>
            <a:r>
              <a:rPr lang="fi-FI" sz="3200" dirty="0">
                <a:latin typeface="Lucida Sans" panose="020B0602030504020204" pitchFamily="34" charset="0"/>
              </a:rPr>
              <a:t>Hautahaku.fi –palvelu</a:t>
            </a:r>
          </a:p>
          <a:p>
            <a:r>
              <a:rPr lang="fi-FI" sz="3200" dirty="0">
                <a:latin typeface="Lucida Sans" panose="020B0602030504020204" pitchFamily="34" charset="0"/>
              </a:rPr>
              <a:t>360 kuvauksen kappeleista ja hautausmailta</a:t>
            </a:r>
          </a:p>
          <a:p>
            <a:r>
              <a:rPr lang="fi-FI" sz="3200" dirty="0">
                <a:latin typeface="Lucida Sans" panose="020B0602030504020204" pitchFamily="34" charset="0"/>
              </a:rPr>
              <a:t>Arkunkantajahaku</a:t>
            </a:r>
          </a:p>
          <a:p>
            <a:endParaRPr lang="fi-FI" sz="2000" dirty="0">
              <a:latin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83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BB75045-D0B3-2603-BA2E-75B5A40E2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dirty="0">
                <a:solidFill>
                  <a:srgbClr val="FFFFFF"/>
                </a:solidFill>
                <a:latin typeface="Lucida Handwriting" panose="03010101010101010101" pitchFamily="66" charset="0"/>
              </a:rPr>
              <a:t>TULEVAA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340BA1-CF64-A0B9-2DF5-80289A9D4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sz="3200" dirty="0">
                <a:latin typeface="Lucida Sans" panose="020B0602030504020204" pitchFamily="34" charset="0"/>
              </a:rPr>
              <a:t>Sähköinen siunausvaraus</a:t>
            </a:r>
          </a:p>
          <a:p>
            <a:r>
              <a:rPr lang="fi-FI" sz="3200" dirty="0">
                <a:latin typeface="Lucida Sans" panose="020B0602030504020204" pitchFamily="34" charset="0"/>
              </a:rPr>
              <a:t>Hautapaikkavaraus (uudet)</a:t>
            </a:r>
          </a:p>
          <a:p>
            <a:r>
              <a:rPr lang="fi-FI" sz="3200" dirty="0">
                <a:latin typeface="Lucida Sans" panose="020B0602030504020204" pitchFamily="34" charset="0"/>
              </a:rPr>
              <a:t>Hallinta-ajan jatko</a:t>
            </a:r>
          </a:p>
          <a:p>
            <a:r>
              <a:rPr lang="fi-FI" sz="3200" dirty="0">
                <a:latin typeface="Lucida Sans" panose="020B0602030504020204" pitchFamily="34" charset="0"/>
              </a:rPr>
              <a:t>Sähköinen laskutus</a:t>
            </a:r>
          </a:p>
          <a:p>
            <a:r>
              <a:rPr lang="fi-FI" sz="3200" dirty="0">
                <a:latin typeface="Lucida Sans" panose="020B0602030504020204" pitchFamily="34" charset="0"/>
              </a:rPr>
              <a:t>Sähköiset lomakkeet, sähköinen allekirjoitus</a:t>
            </a:r>
          </a:p>
          <a:p>
            <a:pPr lvl="0"/>
            <a:r>
              <a:rPr lang="fi-FI" sz="3200" dirty="0">
                <a:solidFill>
                  <a:prstClr val="black"/>
                </a:solidFill>
                <a:latin typeface="Lucida Sans" panose="020B0602030504020204" pitchFamily="34" charset="0"/>
              </a:rPr>
              <a:t>Kylmiökirjanpito</a:t>
            </a:r>
          </a:p>
          <a:p>
            <a:pPr marL="0" indent="0">
              <a:buNone/>
            </a:pPr>
            <a:endParaRPr lang="fi-FI" sz="2000" dirty="0">
              <a:latin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52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F8B949-6DA8-6C68-AE51-6033515392BD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fi-FI" dirty="0">
                <a:solidFill>
                  <a:schemeClr val="bg1"/>
                </a:solidFill>
                <a:latin typeface="Lucida Sans" panose="020B0602030504020204" pitchFamily="34" charset="0"/>
              </a:rPr>
              <a:t>Tuhkausten kehitys 2010-2040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1AD1B34B-BBAA-45AB-903D-6E057C7258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0407226"/>
              </p:ext>
            </p:extLst>
          </p:nvPr>
        </p:nvGraphicFramePr>
        <p:xfrm>
          <a:off x="838200" y="1690688"/>
          <a:ext cx="10515600" cy="4802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8522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41</Words>
  <Application>Microsoft Office PowerPoint</Application>
  <PresentationFormat>Laajakuva</PresentationFormat>
  <Paragraphs>17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Lucida Handwriting</vt:lpstr>
      <vt:lpstr>Lucida Sans</vt:lpstr>
      <vt:lpstr>Office-teema</vt:lpstr>
      <vt:lpstr>SÄHKÖISET PALVELUT</vt:lpstr>
      <vt:lpstr>TULEVAA</vt:lpstr>
      <vt:lpstr>Tuhkausten kehitys 2010-2040</vt:lpstr>
    </vt:vector>
  </TitlesOfParts>
  <Company>Tampereen IT alue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SÄHKÖISET PALVELUT</dc:title>
  <dc:creator>Husso Markku</dc:creator>
  <cp:lastModifiedBy>Matti Halme</cp:lastModifiedBy>
  <cp:revision>3</cp:revision>
  <dcterms:created xsi:type="dcterms:W3CDTF">2023-03-23T05:40:03Z</dcterms:created>
  <dcterms:modified xsi:type="dcterms:W3CDTF">2023-04-26T07:41:02Z</dcterms:modified>
</cp:coreProperties>
</file>