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3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3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5227" y="468916"/>
            <a:ext cx="1363731" cy="4637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433832"/>
            <a:ext cx="603821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4219" y="6126602"/>
            <a:ext cx="1362894" cy="4634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900" y="420115"/>
            <a:ext cx="9361805" cy="26647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9750" y="1486863"/>
            <a:ext cx="7987030" cy="423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5967" y="468305"/>
              <a:ext cx="1362827" cy="4635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09600" y="4849685"/>
            <a:ext cx="8583295" cy="1892300"/>
          </a:xfrm>
          <a:prstGeom prst="rect">
            <a:avLst/>
          </a:prstGeom>
          <a:solidFill>
            <a:srgbClr val="FFFFFF">
              <a:alpha val="7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79705" rtl="0">
              <a:lnSpc>
                <a:spcPts val="3410"/>
              </a:lnSpc>
            </a:pPr>
            <a:r>
              <a:rPr lang="fi" sz="3000" b="1" i="0" u="none" baseline="0">
                <a:latin typeface="Calibri"/>
                <a:ea typeface="Calibri"/>
                <a:cs typeface="Calibri"/>
              </a:rPr>
              <a:t>Opintokäynti – Norra begravningsplatsen</a:t>
            </a:r>
            <a:endParaRPr sz="3000">
              <a:latin typeface="Calibri"/>
              <a:cs typeface="Calibri"/>
            </a:endParaRPr>
          </a:p>
          <a:p>
            <a:pPr marL="179705" rtl="0">
              <a:lnSpc>
                <a:spcPct val="100000"/>
              </a:lnSpc>
            </a:pPr>
            <a:r>
              <a:rPr lang="fi" sz="3000" b="1" i="0" u="none" baseline="0">
                <a:latin typeface="Calibri"/>
                <a:ea typeface="Calibri"/>
                <a:cs typeface="Calibri"/>
              </a:rPr>
              <a:t>ja Järvan hautausmaa</a:t>
            </a:r>
            <a:endParaRPr sz="3000">
              <a:latin typeface="Calibri"/>
              <a:cs typeface="Calibri"/>
            </a:endParaRPr>
          </a:p>
          <a:p>
            <a:pPr marL="179705" marR="4015740" rtl="0">
              <a:lnSpc>
                <a:spcPct val="100000"/>
              </a:lnSpc>
              <a:spcBef>
                <a:spcPts val="60"/>
              </a:spcBef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Annelie Sjöström, hautausmaatoimi Hampus Busk, kaupunginarkisto</a:t>
            </a:r>
            <a:endParaRPr sz="2000">
              <a:latin typeface="Calibri"/>
              <a:cs typeface="Calibri"/>
            </a:endParaRPr>
          </a:p>
          <a:p>
            <a:pPr marL="179705" rtl="0">
              <a:lnSpc>
                <a:spcPct val="100000"/>
              </a:lnSpc>
              <a:spcBef>
                <a:spcPts val="15"/>
              </a:spcBef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Christer Wallin ja Henrik Baudou Fjelkman, hautausmaatoimi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C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219" y="6126602"/>
            <a:ext cx="1362894" cy="46343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9575" y="0"/>
              <a:ext cx="991242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DAD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4219" y="3145031"/>
            <a:ext cx="333818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marR="5080" indent="-133985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Suurkirkko (Pyhän Nikolain kirkko)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5045" y="0"/>
              <a:ext cx="900695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1136" y="3145031"/>
            <a:ext cx="31612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Roslagstull 1818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575" y="0"/>
              <a:ext cx="991242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3145031"/>
            <a:ext cx="3124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5080" indent="-42545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Vihkiäiset 9. kesäkuuta 1827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40220"/>
            <a:chOff x="551383" y="0"/>
            <a:chExt cx="11640820" cy="6840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1825" y="0"/>
              <a:ext cx="9090173" cy="68401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5040630" cy="646430"/>
            </a:xfrm>
            <a:custGeom>
              <a:avLst/>
              <a:gdLst/>
              <a:ahLst/>
              <a:cxnLst/>
              <a:rect l="l" t="t" r="r" b="b"/>
              <a:pathLst>
                <a:path w="5040630" h="646429">
                  <a:moveTo>
                    <a:pt x="504056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040566" y="646328"/>
                  </a:lnTo>
                  <a:lnTo>
                    <a:pt x="504056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2000" y="3273101"/>
            <a:ext cx="4953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2400" b="0" i="0" u="none" baseline="0" dirty="0">
                <a:latin typeface="Calibri"/>
                <a:ea typeface="Calibri"/>
                <a:cs typeface="Calibri"/>
              </a:rPr>
              <a:t>Yleiskaava ”Lindhagenplanen” 1866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7732" y="0"/>
              <a:ext cx="854428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797145"/>
              <a:ext cx="5113020" cy="646430"/>
            </a:xfrm>
            <a:custGeom>
              <a:avLst/>
              <a:gdLst/>
              <a:ahLst/>
              <a:cxnLst/>
              <a:rect l="l" t="t" r="r" b="b"/>
              <a:pathLst>
                <a:path w="5113020" h="646429">
                  <a:moveTo>
                    <a:pt x="5112562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112562" y="646328"/>
                  </a:lnTo>
                  <a:lnTo>
                    <a:pt x="5112562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116273" y="4801215"/>
            <a:ext cx="1982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Noin 1880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37010" cy="6858000"/>
            <a:chOff x="551383" y="0"/>
            <a:chExt cx="116370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1717" y="0"/>
              <a:ext cx="875643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05612" y="3145031"/>
            <a:ext cx="2275788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1890–1910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11557"/>
            <a:ext cx="11640820" cy="6846570"/>
            <a:chOff x="551383" y="11557"/>
            <a:chExt cx="11640820" cy="6846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6224" y="11557"/>
              <a:ext cx="9295762" cy="68464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5013172"/>
              <a:ext cx="5760720" cy="646430"/>
            </a:xfrm>
            <a:custGeom>
              <a:avLst/>
              <a:gdLst/>
              <a:ahLst/>
              <a:cxnLst/>
              <a:rect l="l" t="t" r="r" b="b"/>
              <a:pathLst>
                <a:path w="5760720" h="646429">
                  <a:moveTo>
                    <a:pt x="576064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760643" y="646328"/>
                  </a:lnTo>
                  <a:lnTo>
                    <a:pt x="5760643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91859" y="5049367"/>
            <a:ext cx="4279768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Lärkstaden 1900-luku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8474" y="0"/>
            <a:ext cx="5183512" cy="685792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51383" y="3140964"/>
            <a:ext cx="5760720" cy="646430"/>
          </a:xfrm>
          <a:custGeom>
            <a:avLst/>
            <a:gdLst/>
            <a:ahLst/>
            <a:cxnLst/>
            <a:rect l="l" t="t" r="r" b="b"/>
            <a:pathLst>
              <a:path w="5760720" h="646429">
                <a:moveTo>
                  <a:pt x="5760643" y="0"/>
                </a:moveTo>
                <a:lnTo>
                  <a:pt x="0" y="0"/>
                </a:lnTo>
                <a:lnTo>
                  <a:pt x="0" y="646328"/>
                </a:lnTo>
                <a:lnTo>
                  <a:pt x="5760643" y="646328"/>
                </a:lnTo>
                <a:lnTo>
                  <a:pt x="5760643" y="0"/>
                </a:lnTo>
                <a:close/>
              </a:path>
            </a:pathLst>
          </a:custGeom>
          <a:solidFill>
            <a:srgbClr val="EC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1" y="3145031"/>
            <a:ext cx="55625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Kuuluisien ihmisten hautoja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0561" y="0"/>
              <a:ext cx="9781438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4592" y="3145031"/>
            <a:ext cx="3103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Lindhagens kulle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0153" y="12"/>
            <a:ext cx="11622405" cy="6858000"/>
            <a:chOff x="570153" y="12"/>
            <a:chExt cx="116224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672" y="12"/>
              <a:ext cx="9048327" cy="68579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0153" y="3195015"/>
              <a:ext cx="4733925" cy="646430"/>
            </a:xfrm>
            <a:custGeom>
              <a:avLst/>
              <a:gdLst/>
              <a:ahLst/>
              <a:cxnLst/>
              <a:rect l="l" t="t" r="r" b="b"/>
              <a:pathLst>
                <a:path w="4733925" h="646429">
                  <a:moveTo>
                    <a:pt x="473375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733759" y="646328"/>
                  </a:lnTo>
                  <a:lnTo>
                    <a:pt x="473375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3544" y="3199085"/>
            <a:ext cx="3486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Hagan krematorio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15608"/>
            <a:ext cx="11766550" cy="6842759"/>
            <a:chOff x="407365" y="15608"/>
            <a:chExt cx="11766550" cy="68427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2003" y="15608"/>
              <a:ext cx="9521886" cy="68423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2782671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29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878274" y="2796742"/>
            <a:ext cx="2875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Spångan kirkko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099" y="0"/>
            <a:ext cx="12054205" cy="6858000"/>
            <a:chOff x="138099" y="0"/>
            <a:chExt cx="12054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7687" y="5454"/>
              <a:ext cx="6336702" cy="68525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0620" y="0"/>
              <a:ext cx="2791378" cy="36724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8099" y="1196746"/>
              <a:ext cx="4733925" cy="1200785"/>
            </a:xfrm>
            <a:custGeom>
              <a:avLst/>
              <a:gdLst/>
              <a:ahLst/>
              <a:cxnLst/>
              <a:rect l="l" t="t" r="r" b="b"/>
              <a:pathLst>
                <a:path w="4733925" h="1200785">
                  <a:moveTo>
                    <a:pt x="4733759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4733759" y="1200327"/>
                  </a:lnTo>
                  <a:lnTo>
                    <a:pt x="473375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29689" y="1196746"/>
            <a:ext cx="3950743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5080" indent="-21590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E. G. Klingenstiernan piirustus uunista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0153" y="0"/>
            <a:ext cx="11622405" cy="6858000"/>
            <a:chOff x="570153" y="0"/>
            <a:chExt cx="11622405" cy="6858000"/>
          </a:xfrm>
        </p:grpSpPr>
        <p:pic>
          <p:nvPicPr>
            <p:cNvPr id="3" name="object 3" descr="CIMG469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5645" y="0"/>
              <a:ext cx="933635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0153" y="3195015"/>
              <a:ext cx="4733925" cy="1200785"/>
            </a:xfrm>
            <a:custGeom>
              <a:avLst/>
              <a:gdLst/>
              <a:ahLst/>
              <a:cxnLst/>
              <a:rect l="l" t="t" r="r" b="b"/>
              <a:pathLst>
                <a:path w="4733925" h="1200785">
                  <a:moveTo>
                    <a:pt x="4733759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4733759" y="1200327"/>
                  </a:lnTo>
                  <a:lnTo>
                    <a:pt x="473375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3199085"/>
            <a:ext cx="4495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0370" algn="ctr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Ruotsin ensimmäinen krematoriokappeli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6906" y="0"/>
              <a:ext cx="986509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9600" y="3145031"/>
            <a:ext cx="34289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987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Hautausmaan työntekijöitä 1900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029" y="0"/>
              <a:ext cx="8620968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51383" y="3145031"/>
            <a:ext cx="348721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355" marR="5080" indent="-415290" algn="l" rtl="0">
              <a:lnSpc>
                <a:spcPct val="100000"/>
              </a:lnSpc>
              <a:spcBef>
                <a:spcPts val="100"/>
              </a:spcBef>
            </a:pPr>
            <a:r>
              <a:rPr lang="fi" sz="2400" b="0" i="0" u="none" baseline="0" dirty="0">
                <a:latin typeface="Calibri"/>
                <a:ea typeface="Calibri"/>
                <a:cs typeface="Calibri"/>
              </a:rPr>
              <a:t>Hautausmaata hoitaneita naisia (dalkullor) ja työnjohtaja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5689" y="0"/>
              <a:ext cx="987631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754505"/>
            </a:xfrm>
            <a:custGeom>
              <a:avLst/>
              <a:gdLst/>
              <a:ahLst/>
              <a:cxnLst/>
              <a:rect l="l" t="t" r="r" b="b"/>
              <a:pathLst>
                <a:path w="3528695" h="1754504">
                  <a:moveTo>
                    <a:pt x="3528390" y="0"/>
                  </a:moveTo>
                  <a:lnTo>
                    <a:pt x="0" y="0"/>
                  </a:lnTo>
                  <a:lnTo>
                    <a:pt x="0" y="1754327"/>
                  </a:lnTo>
                  <a:lnTo>
                    <a:pt x="3528390" y="1754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5052" y="3145031"/>
            <a:ext cx="335978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4670" marR="5080" indent="-522605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August Strindberg 19. toukokuuta 1912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9618" y="0"/>
              <a:ext cx="9552381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754505"/>
            </a:xfrm>
            <a:custGeom>
              <a:avLst/>
              <a:gdLst/>
              <a:ahLst/>
              <a:cxnLst/>
              <a:rect l="l" t="t" r="r" b="b"/>
              <a:pathLst>
                <a:path w="3528695" h="1754504">
                  <a:moveTo>
                    <a:pt x="3528390" y="0"/>
                  </a:moveTo>
                  <a:lnTo>
                    <a:pt x="0" y="0"/>
                  </a:lnTo>
                  <a:lnTo>
                    <a:pt x="0" y="1754327"/>
                  </a:lnTo>
                  <a:lnTo>
                    <a:pt x="3528390" y="1754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82771" y="3145031"/>
            <a:ext cx="24638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Andréen retkikunta 1930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>
                <a:latin typeface="Arial"/>
                <a:ea typeface="Arial"/>
                <a:cs typeface="Arial"/>
              </a:rPr>
              <a:t>Skogskyrkogården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419679"/>
            <a:ext cx="53371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Arial"/>
                <a:ea typeface="Arial"/>
                <a:cs typeface="Arial"/>
              </a:rPr>
              <a:t>Aivan uudenlainen hautausmaa – elämää kuoleman vierellä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437" y="0"/>
            <a:ext cx="11209020" cy="6858000"/>
            <a:chOff x="983437" y="0"/>
            <a:chExt cx="112090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1784" y="0"/>
              <a:ext cx="8040215" cy="68579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3437" y="3140964"/>
              <a:ext cx="3600450" cy="646430"/>
            </a:xfrm>
            <a:custGeom>
              <a:avLst/>
              <a:gdLst/>
              <a:ahLst/>
              <a:cxnLst/>
              <a:rect l="l" t="t" r="r" b="b"/>
              <a:pathLst>
                <a:path w="3600450" h="646429">
                  <a:moveTo>
                    <a:pt x="360039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600399" y="646328"/>
                  </a:lnTo>
                  <a:lnTo>
                    <a:pt x="360039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16965" y="3145031"/>
            <a:ext cx="2535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Liv – död – liv (Elämä – kuolema – elämä)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437" y="0"/>
            <a:ext cx="11209020" cy="6711315"/>
            <a:chOff x="983437" y="0"/>
            <a:chExt cx="11209020" cy="671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4708" y="0"/>
              <a:ext cx="7997291" cy="67110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3437" y="3140964"/>
              <a:ext cx="3600450" cy="1200785"/>
            </a:xfrm>
            <a:custGeom>
              <a:avLst/>
              <a:gdLst/>
              <a:ahLst/>
              <a:cxnLst/>
              <a:rect l="l" t="t" r="r" b="b"/>
              <a:pathLst>
                <a:path w="3600450" h="1200785">
                  <a:moveTo>
                    <a:pt x="3600399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600399" y="1200327"/>
                  </a:lnTo>
                  <a:lnTo>
                    <a:pt x="360039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1" y="3145031"/>
            <a:ext cx="3429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marR="5080" indent="-47625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Maailmanperintöä suojellaan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437" y="44627"/>
            <a:ext cx="11209020" cy="6813550"/>
            <a:chOff x="983437" y="44627"/>
            <a:chExt cx="11209020" cy="6813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5465" y="44627"/>
              <a:ext cx="9556534" cy="68133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3437" y="3140963"/>
              <a:ext cx="4824730" cy="646430"/>
            </a:xfrm>
            <a:custGeom>
              <a:avLst/>
              <a:gdLst/>
              <a:ahLst/>
              <a:cxnLst/>
              <a:rect l="l" t="t" r="r" b="b"/>
              <a:pathLst>
                <a:path w="4824730" h="646429">
                  <a:moveTo>
                    <a:pt x="4824539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824539" y="646328"/>
                  </a:lnTo>
                  <a:lnTo>
                    <a:pt x="4824539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0" y="3145031"/>
            <a:ext cx="474136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Kappeleita kunnostetaan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342" y="1730264"/>
            <a:ext cx="11222990" cy="2793365"/>
            <a:chOff x="623342" y="1730264"/>
            <a:chExt cx="11222990" cy="2793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342" y="1730870"/>
              <a:ext cx="3724336" cy="27922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0171" y="1730264"/>
              <a:ext cx="7495538" cy="276285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8340" y="5174971"/>
            <a:ext cx="266446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 dirty="0">
                <a:latin typeface="Calibri"/>
                <a:ea typeface="Calibri"/>
                <a:cs typeface="Calibri"/>
              </a:rPr>
              <a:t>Norra begravningsplatsen (Pohjoinen hautausmaa) 1820-luku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6522" y="5174971"/>
            <a:ext cx="1954277" cy="8399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rtl="0">
              <a:lnSpc>
                <a:spcPct val="101099"/>
              </a:lnSpc>
              <a:spcBef>
                <a:spcPts val="75"/>
              </a:spcBef>
            </a:pPr>
            <a:r>
              <a:rPr lang="fi" sz="1800" b="0" i="0" u="none" baseline="0" dirty="0">
                <a:latin typeface="Calibri"/>
                <a:ea typeface="Calibri"/>
                <a:cs typeface="Calibri"/>
              </a:rPr>
              <a:t>Skogskyrkogården (Metsähautausmaa) 1920-luku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90763" y="5174971"/>
            <a:ext cx="211582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rtl="0">
              <a:lnSpc>
                <a:spcPct val="101099"/>
              </a:lnSpc>
              <a:spcBef>
                <a:spcPts val="75"/>
              </a:spcBef>
            </a:pPr>
            <a:r>
              <a:rPr lang="fi" sz="1800" b="0" i="0" u="none" baseline="0" dirty="0">
                <a:latin typeface="Calibri"/>
                <a:ea typeface="Calibri"/>
                <a:cs typeface="Calibri"/>
              </a:rPr>
              <a:t>Järvan hautausmaa 2020-luku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688340" y="450596"/>
            <a:ext cx="84785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4800" b="1" i="0" u="none" baseline="0"/>
              <a:t>200 vuotta hautaustoimintaa</a:t>
            </a:r>
            <a:endParaRPr sz="4800"/>
          </a:p>
        </p:txBody>
      </p:sp>
      <p:grpSp>
        <p:nvGrpSpPr>
          <p:cNvPr id="9" name="object 9"/>
          <p:cNvGrpSpPr/>
          <p:nvPr/>
        </p:nvGrpSpPr>
        <p:grpSpPr>
          <a:xfrm>
            <a:off x="558800" y="4718746"/>
            <a:ext cx="11238230" cy="304800"/>
            <a:chOff x="558800" y="4718746"/>
            <a:chExt cx="11238230" cy="304800"/>
          </a:xfrm>
        </p:grpSpPr>
        <p:sp>
          <p:nvSpPr>
            <p:cNvPr id="10" name="object 10"/>
            <p:cNvSpPr/>
            <p:nvPr/>
          </p:nvSpPr>
          <p:spPr>
            <a:xfrm>
              <a:off x="609600" y="4870798"/>
              <a:ext cx="10933430" cy="70485"/>
            </a:xfrm>
            <a:custGeom>
              <a:avLst/>
              <a:gdLst/>
              <a:ahLst/>
              <a:cxnLst/>
              <a:rect l="l" t="t" r="r" b="b"/>
              <a:pathLst>
                <a:path w="10933430" h="70485">
                  <a:moveTo>
                    <a:pt x="0" y="70370"/>
                  </a:moveTo>
                  <a:lnTo>
                    <a:pt x="10933214" y="0"/>
                  </a:lnTo>
                </a:path>
              </a:pathLst>
            </a:custGeom>
            <a:ln w="101600">
              <a:solidFill>
                <a:srgbClr val="0099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91015" y="4718746"/>
              <a:ext cx="306070" cy="304800"/>
            </a:xfrm>
            <a:custGeom>
              <a:avLst/>
              <a:gdLst/>
              <a:ahLst/>
              <a:cxnLst/>
              <a:rect l="l" t="t" r="r" b="b"/>
              <a:pathLst>
                <a:path w="306070" h="304800">
                  <a:moveTo>
                    <a:pt x="0" y="0"/>
                  </a:moveTo>
                  <a:lnTo>
                    <a:pt x="1981" y="304787"/>
                  </a:lnTo>
                  <a:lnTo>
                    <a:pt x="305790" y="150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>
                <a:latin typeface="Arial"/>
                <a:ea typeface="Arial"/>
                <a:cs typeface="Arial"/>
              </a:rPr>
              <a:t>Järvan hautausmaa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419679"/>
            <a:ext cx="57099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Arial"/>
                <a:ea typeface="Arial"/>
                <a:cs typeface="Arial"/>
              </a:rPr>
              <a:t>Aivan uudenlainen hautausmaa – avoinna kaikille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0"/>
            <a:ext cx="11784965" cy="6858000"/>
            <a:chOff x="407365" y="0"/>
            <a:chExt cx="117849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5029" y="0"/>
              <a:ext cx="862697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1340764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30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7416" rIns="0" bIns="0" rtlCol="0">
            <a:spAutoFit/>
          </a:bodyPr>
          <a:lstStyle/>
          <a:p>
            <a:pPr marL="12192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Etäisyys: 12,7 km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3035"/>
            <a:ext cx="11784965" cy="6847840"/>
            <a:chOff x="407365" y="3035"/>
            <a:chExt cx="11784965" cy="6847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1664" y="3035"/>
              <a:ext cx="9120335" cy="68472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3426637"/>
              <a:ext cx="3816985" cy="1200785"/>
            </a:xfrm>
            <a:custGeom>
              <a:avLst/>
              <a:gdLst/>
              <a:ahLst/>
              <a:cxnLst/>
              <a:rect l="l" t="t" r="r" b="b"/>
              <a:pathLst>
                <a:path w="3816985" h="1200785">
                  <a:moveTo>
                    <a:pt x="3816426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816426" y="1200327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2155" y="3430708"/>
            <a:ext cx="34848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Spångan kirkko 1893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91841" y="4765401"/>
            <a:ext cx="2984500" cy="1616075"/>
            <a:chOff x="2391841" y="4765401"/>
            <a:chExt cx="2984500" cy="1616075"/>
          </a:xfrm>
        </p:grpSpPr>
        <p:sp>
          <p:nvSpPr>
            <p:cNvPr id="7" name="object 7"/>
            <p:cNvSpPr/>
            <p:nvPr/>
          </p:nvSpPr>
          <p:spPr>
            <a:xfrm>
              <a:off x="2423591" y="4797151"/>
              <a:ext cx="2813050" cy="1509395"/>
            </a:xfrm>
            <a:custGeom>
              <a:avLst/>
              <a:gdLst/>
              <a:ahLst/>
              <a:cxnLst/>
              <a:rect l="l" t="t" r="r" b="b"/>
              <a:pathLst>
                <a:path w="2813050" h="1509395">
                  <a:moveTo>
                    <a:pt x="0" y="0"/>
                  </a:moveTo>
                  <a:lnTo>
                    <a:pt x="2812440" y="1509115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63021" y="6207320"/>
              <a:ext cx="213360" cy="174625"/>
            </a:xfrm>
            <a:custGeom>
              <a:avLst/>
              <a:gdLst/>
              <a:ahLst/>
              <a:cxnLst/>
              <a:rect l="l" t="t" r="r" b="b"/>
              <a:pathLst>
                <a:path w="213360" h="174625">
                  <a:moveTo>
                    <a:pt x="90081" y="0"/>
                  </a:moveTo>
                  <a:lnTo>
                    <a:pt x="0" y="167855"/>
                  </a:lnTo>
                  <a:lnTo>
                    <a:pt x="212902" y="174002"/>
                  </a:lnTo>
                  <a:lnTo>
                    <a:pt x="900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2384" y="0"/>
              <a:ext cx="944961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9330" y="3180946"/>
            <a:ext cx="3352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4645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Aftonbladet 13. tammikuuta 1965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/>
              <a:t>Järvan rakentamisen aikaan ajatuksissa oli hautausmaa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76475" y="1835302"/>
            <a:ext cx="7639050" cy="2705100"/>
            <a:chOff x="2276475" y="1835302"/>
            <a:chExt cx="7639050" cy="2705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99" y="1959123"/>
              <a:ext cx="7467599" cy="24955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81237" y="1840064"/>
              <a:ext cx="7629525" cy="2695575"/>
            </a:xfrm>
            <a:custGeom>
              <a:avLst/>
              <a:gdLst/>
              <a:ahLst/>
              <a:cxnLst/>
              <a:rect l="l" t="t" r="r" b="b"/>
              <a:pathLst>
                <a:path w="7629525" h="2695575">
                  <a:moveTo>
                    <a:pt x="0" y="0"/>
                  </a:moveTo>
                  <a:lnTo>
                    <a:pt x="7629525" y="0"/>
                  </a:lnTo>
                  <a:lnTo>
                    <a:pt x="7629525" y="2695575"/>
                  </a:lnTo>
                  <a:lnTo>
                    <a:pt x="0" y="269557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030723" y="4752068"/>
            <a:ext cx="3833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latin typeface="Arial"/>
                <a:ea typeface="Arial"/>
                <a:cs typeface="Arial"/>
              </a:rPr>
              <a:t>Hautausmaatoimen virallinen lausunto 25. huhtikuuta 1969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0"/>
            <a:ext cx="11770995" cy="6858000"/>
            <a:chOff x="407365" y="0"/>
            <a:chExt cx="117709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0601" y="0"/>
              <a:ext cx="914773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1628800"/>
              <a:ext cx="3816985" cy="1200785"/>
            </a:xfrm>
            <a:custGeom>
              <a:avLst/>
              <a:gdLst/>
              <a:ahLst/>
              <a:cxnLst/>
              <a:rect l="l" t="t" r="r" b="b"/>
              <a:pathLst>
                <a:path w="3816985" h="1200785">
                  <a:moveTo>
                    <a:pt x="3816426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816426" y="1200327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18870" y="763871"/>
            <a:ext cx="9361805" cy="1729858"/>
          </a:xfrm>
          <a:prstGeom prst="rect">
            <a:avLst/>
          </a:prstGeom>
        </p:spPr>
        <p:txBody>
          <a:bodyPr vert="horz" wrap="square" lIns="0" tIns="1225448" rIns="0" bIns="0" rtlCol="0">
            <a:spAutoFit/>
          </a:bodyPr>
          <a:lstStyle/>
          <a:p>
            <a:pPr algn="l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Spångan kirkko 1972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91841" y="2967558"/>
            <a:ext cx="2912110" cy="2334260"/>
            <a:chOff x="2391841" y="2967558"/>
            <a:chExt cx="2912110" cy="2334260"/>
          </a:xfrm>
        </p:grpSpPr>
        <p:sp>
          <p:nvSpPr>
            <p:cNvPr id="7" name="object 7"/>
            <p:cNvSpPr/>
            <p:nvPr/>
          </p:nvSpPr>
          <p:spPr>
            <a:xfrm>
              <a:off x="2423591" y="2999308"/>
              <a:ext cx="2756535" cy="2202815"/>
            </a:xfrm>
            <a:custGeom>
              <a:avLst/>
              <a:gdLst/>
              <a:ahLst/>
              <a:cxnLst/>
              <a:rect l="l" t="t" r="r" b="b"/>
              <a:pathLst>
                <a:path w="2756535" h="2202815">
                  <a:moveTo>
                    <a:pt x="0" y="0"/>
                  </a:moveTo>
                  <a:lnTo>
                    <a:pt x="2756306" y="2202789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95634" y="5107866"/>
              <a:ext cx="208279" cy="193675"/>
            </a:xfrm>
            <a:custGeom>
              <a:avLst/>
              <a:gdLst/>
              <a:ahLst/>
              <a:cxnLst/>
              <a:rect l="l" t="t" r="r" b="b"/>
              <a:pathLst>
                <a:path w="208279" h="193675">
                  <a:moveTo>
                    <a:pt x="118935" y="0"/>
                  </a:moveTo>
                  <a:lnTo>
                    <a:pt x="0" y="148805"/>
                  </a:lnTo>
                  <a:lnTo>
                    <a:pt x="208280" y="193344"/>
                  </a:lnTo>
                  <a:lnTo>
                    <a:pt x="1189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600" y="0"/>
              <a:ext cx="96963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4392930" cy="1200785"/>
            </a:xfrm>
            <a:custGeom>
              <a:avLst/>
              <a:gdLst/>
              <a:ahLst/>
              <a:cxnLst/>
              <a:rect l="l" t="t" r="r" b="b"/>
              <a:pathLst>
                <a:path w="4392930" h="1200785">
                  <a:moveTo>
                    <a:pt x="4392485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4392485" y="1200327"/>
                  </a:lnTo>
                  <a:lnTo>
                    <a:pt x="4392485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0862" y="3088613"/>
            <a:ext cx="3789476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2800" b="0" i="0" u="none" baseline="0" dirty="0">
                <a:latin typeface="Calibri"/>
                <a:ea typeface="Calibri"/>
                <a:cs typeface="Calibri"/>
              </a:rPr>
              <a:t>Rakennustöitä Granholmstoppenilla 1970-luvulla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-4000"/>
            <a:ext cx="11640820" cy="6866890"/>
            <a:chOff x="551383" y="-4000"/>
            <a:chExt cx="11640820" cy="6866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2295" y="0"/>
              <a:ext cx="973970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47531" y="762"/>
              <a:ext cx="0" cy="6857365"/>
            </a:xfrm>
            <a:custGeom>
              <a:avLst/>
              <a:gdLst/>
              <a:ahLst/>
              <a:cxnLst/>
              <a:rect l="l" t="t" r="r" b="b"/>
              <a:pathLst>
                <a:path h="6857365">
                  <a:moveTo>
                    <a:pt x="0" y="4364342"/>
                  </a:moveTo>
                  <a:lnTo>
                    <a:pt x="0" y="6857238"/>
                  </a:lnTo>
                </a:path>
                <a:path h="6857365">
                  <a:moveTo>
                    <a:pt x="0" y="0"/>
                  </a:moveTo>
                  <a:lnTo>
                    <a:pt x="0" y="316401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1383" y="3164776"/>
              <a:ext cx="3096895" cy="1200785"/>
            </a:xfrm>
            <a:custGeom>
              <a:avLst/>
              <a:gdLst/>
              <a:ahLst/>
              <a:cxnLst/>
              <a:rect l="l" t="t" r="r" b="b"/>
              <a:pathLst>
                <a:path w="3096895" h="1200785">
                  <a:moveTo>
                    <a:pt x="3096348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096348" y="1200327"/>
                  </a:lnTo>
                  <a:lnTo>
                    <a:pt x="3096348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1383" y="3168839"/>
            <a:ext cx="325861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812165" rtl="0">
              <a:lnSpc>
                <a:spcPct val="100000"/>
              </a:lnSpc>
              <a:spcBef>
                <a:spcPts val="100"/>
              </a:spcBef>
            </a:pPr>
            <a:r>
              <a:rPr lang="fi" sz="2800" b="0" i="0" u="none" baseline="0" dirty="0">
                <a:latin typeface="Calibri"/>
                <a:ea typeface="Calibri"/>
                <a:cs typeface="Calibri"/>
              </a:rPr>
              <a:t>Ehdotus muistolehdoksi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15978" y="1674247"/>
            <a:ext cx="5144770" cy="1858645"/>
            <a:chOff x="3615978" y="1674247"/>
            <a:chExt cx="5144770" cy="1858645"/>
          </a:xfrm>
        </p:grpSpPr>
        <p:sp>
          <p:nvSpPr>
            <p:cNvPr id="8" name="object 8"/>
            <p:cNvSpPr/>
            <p:nvPr/>
          </p:nvSpPr>
          <p:spPr>
            <a:xfrm>
              <a:off x="3647728" y="1753538"/>
              <a:ext cx="4963160" cy="1747520"/>
            </a:xfrm>
            <a:custGeom>
              <a:avLst/>
              <a:gdLst/>
              <a:ahLst/>
              <a:cxnLst/>
              <a:rect l="l" t="t" r="r" b="b"/>
              <a:pathLst>
                <a:path w="4963159" h="1747520">
                  <a:moveTo>
                    <a:pt x="0" y="1747469"/>
                  </a:moveTo>
                  <a:lnTo>
                    <a:pt x="496282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48966" y="1674247"/>
              <a:ext cx="211454" cy="179705"/>
            </a:xfrm>
            <a:custGeom>
              <a:avLst/>
              <a:gdLst/>
              <a:ahLst/>
              <a:cxnLst/>
              <a:rect l="l" t="t" r="r" b="b"/>
              <a:pathLst>
                <a:path w="211454" h="179705">
                  <a:moveTo>
                    <a:pt x="0" y="0"/>
                  </a:moveTo>
                  <a:lnTo>
                    <a:pt x="63284" y="179679"/>
                  </a:lnTo>
                  <a:lnTo>
                    <a:pt x="211327" y="26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511" y="2903620"/>
            <a:ext cx="8209280" cy="687070"/>
          </a:xfrm>
          <a:custGeom>
            <a:avLst/>
            <a:gdLst/>
            <a:ahLst/>
            <a:cxnLst/>
            <a:rect l="l" t="t" r="r" b="b"/>
            <a:pathLst>
              <a:path w="8209280" h="687070">
                <a:moveTo>
                  <a:pt x="7865427" y="0"/>
                </a:moveTo>
                <a:lnTo>
                  <a:pt x="7865427" y="171742"/>
                </a:lnTo>
                <a:lnTo>
                  <a:pt x="0" y="171742"/>
                </a:lnTo>
                <a:lnTo>
                  <a:pt x="0" y="515226"/>
                </a:lnTo>
                <a:lnTo>
                  <a:pt x="7865427" y="515226"/>
                </a:lnTo>
                <a:lnTo>
                  <a:pt x="7865427" y="686981"/>
                </a:lnTo>
                <a:lnTo>
                  <a:pt x="8208911" y="343484"/>
                </a:lnTo>
                <a:lnTo>
                  <a:pt x="7865427" y="0"/>
                </a:lnTo>
                <a:close/>
              </a:path>
            </a:pathLst>
          </a:custGeom>
          <a:solidFill>
            <a:srgbClr val="0099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605" y="2829061"/>
            <a:ext cx="10668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1965–1975</a:t>
            </a:r>
            <a:endParaRPr sz="1800">
              <a:latin typeface="Calibri"/>
              <a:cs typeface="Calibri"/>
            </a:endParaRPr>
          </a:p>
          <a:p>
            <a:pPr marL="12700" marR="519430" rtl="0">
              <a:lnSpc>
                <a:spcPct val="100000"/>
              </a:lnSpc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Järvaa rakennetaan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2308" y="3879291"/>
            <a:ext cx="252793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53721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2005 – Hautausmaatoimi saa toimeksiannon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43669" y="1738426"/>
            <a:ext cx="1671955" cy="1200785"/>
          </a:xfrm>
          <a:custGeom>
            <a:avLst/>
            <a:gdLst/>
            <a:ahLst/>
            <a:cxnLst/>
            <a:rect l="l" t="t" r="r" b="b"/>
            <a:pathLst>
              <a:path w="1671954" h="1200785">
                <a:moveTo>
                  <a:pt x="0" y="0"/>
                </a:moveTo>
                <a:lnTo>
                  <a:pt x="1671764" y="0"/>
                </a:lnTo>
                <a:lnTo>
                  <a:pt x="1671764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914779" y="633501"/>
          <a:ext cx="2556510" cy="2512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795">
                <a:tc gridSpan="2">
                  <a:txBody>
                    <a:bodyPr/>
                    <a:lstStyle/>
                    <a:p>
                      <a:pPr marL="90805" marR="18288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1800" b="0" i="0" u="none" baseline="0">
                          <a:latin typeface="Calibri"/>
                          <a:ea typeface="Calibri"/>
                          <a:cs typeface="Calibri"/>
                        </a:rPr>
                        <a:t>2003 – Kaksi paikkaa uudelle hautausmaalle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11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173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34950" rtl="0">
                        <a:lnSpc>
                          <a:spcPct val="100000"/>
                        </a:lnSpc>
                      </a:pPr>
                      <a:r>
                        <a:rPr lang="fi" sz="1800" b="0" i="0" u="none" baseline="0">
                          <a:latin typeface="Calibri"/>
                          <a:ea typeface="Calibri"/>
                          <a:cs typeface="Calibri"/>
                        </a:rPr>
                        <a:t>2007–2008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34950" marR="44450" rtl="0">
                        <a:lnSpc>
                          <a:spcPct val="100000"/>
                        </a:lnSpc>
                      </a:pPr>
                      <a:r>
                        <a:rPr lang="fi" sz="1800" b="0" i="0" u="none" baseline="0">
                          <a:latin typeface="Calibri"/>
                          <a:ea typeface="Calibri"/>
                          <a:cs typeface="Calibri"/>
                        </a:rPr>
                        <a:t>Granholms-toppen ainoa vaihtoehto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2097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143669" y="4814315"/>
            <a:ext cx="1728470" cy="12007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2008–2010</a:t>
            </a:r>
            <a:endParaRPr sz="1800">
              <a:latin typeface="Calibri"/>
              <a:cs typeface="Calibri"/>
            </a:endParaRPr>
          </a:p>
          <a:p>
            <a:pPr marL="91440" marR="228600" rtl="0">
              <a:lnSpc>
                <a:spcPct val="100000"/>
              </a:lnSpc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Suunnittelu ja arkkitehtuurikilpailu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569243" y="620687"/>
            <a:ext cx="172847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409575" algn="l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2012 Kuuleminen kaavoitusohjelmasta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3868" y="3878630"/>
            <a:ext cx="1562735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24384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2014 Kuuleminen asemakaavasta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6255" y="1718386"/>
            <a:ext cx="1368425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  <a:p>
            <a:pPr marL="90805" marR="324485" rtl="0">
              <a:lnSpc>
                <a:spcPct val="100000"/>
              </a:lnSpc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Asemakaava hyväksytään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1982" y="5030749"/>
            <a:ext cx="231521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111125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2018 Asemakaava saa lainvoiman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65771" y="3891407"/>
            <a:ext cx="1595120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  <a:p>
            <a:pPr marL="91440" marR="281940" rtl="0">
              <a:lnSpc>
                <a:spcPct val="100000"/>
              </a:lnSpc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Maanrakennustyöt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61559" y="1318153"/>
            <a:ext cx="4674870" cy="3714750"/>
            <a:chOff x="2961559" y="1318153"/>
            <a:chExt cx="4674870" cy="3714750"/>
          </a:xfrm>
        </p:grpSpPr>
        <p:sp>
          <p:nvSpPr>
            <p:cNvPr id="14" name="object 14"/>
            <p:cNvSpPr/>
            <p:nvPr/>
          </p:nvSpPr>
          <p:spPr>
            <a:xfrm>
              <a:off x="2961559" y="282741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55239" y="3654091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5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17143" y="35905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01292" y="1319740"/>
              <a:ext cx="0" cy="1399540"/>
            </a:xfrm>
            <a:custGeom>
              <a:avLst/>
              <a:gdLst/>
              <a:ahLst/>
              <a:cxnLst/>
              <a:rect l="l" t="t" r="r" b="b"/>
              <a:pathLst>
                <a:path h="1399539">
                  <a:moveTo>
                    <a:pt x="0" y="0"/>
                  </a:moveTo>
                  <a:lnTo>
                    <a:pt x="0" y="13994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63198" y="270648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53220" y="3713120"/>
              <a:ext cx="0" cy="1101725"/>
            </a:xfrm>
            <a:custGeom>
              <a:avLst/>
              <a:gdLst/>
              <a:ahLst/>
              <a:cxnLst/>
              <a:rect l="l" t="t" r="r" b="b"/>
              <a:pathLst>
                <a:path h="1101725">
                  <a:moveTo>
                    <a:pt x="0" y="11016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15125" y="36496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199"/>
                  </a:lnTo>
                  <a:lnTo>
                    <a:pt x="76200" y="76199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6254" y="3654091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5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58158" y="35905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27353" y="3683870"/>
              <a:ext cx="24130" cy="1347470"/>
            </a:xfrm>
            <a:custGeom>
              <a:avLst/>
              <a:gdLst/>
              <a:ahLst/>
              <a:cxnLst/>
              <a:rect l="l" t="t" r="r" b="b"/>
              <a:pathLst>
                <a:path w="24129" h="1347470">
                  <a:moveTo>
                    <a:pt x="24117" y="13468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89478" y="3620372"/>
              <a:ext cx="76200" cy="77470"/>
            </a:xfrm>
            <a:custGeom>
              <a:avLst/>
              <a:gdLst/>
              <a:ahLst/>
              <a:cxnLst/>
              <a:rect l="l" t="t" r="r" b="b"/>
              <a:pathLst>
                <a:path w="76200" h="77470">
                  <a:moveTo>
                    <a:pt x="36728" y="0"/>
                  </a:moveTo>
                  <a:lnTo>
                    <a:pt x="0" y="76873"/>
                  </a:lnTo>
                  <a:lnTo>
                    <a:pt x="76187" y="75514"/>
                  </a:lnTo>
                  <a:lnTo>
                    <a:pt x="367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72317" y="2654491"/>
              <a:ext cx="0" cy="178435"/>
            </a:xfrm>
            <a:custGeom>
              <a:avLst/>
              <a:gdLst/>
              <a:ahLst/>
              <a:cxnLst/>
              <a:rect l="l" t="t" r="r" b="b"/>
              <a:pathLst>
                <a:path h="178435">
                  <a:moveTo>
                    <a:pt x="0" y="0"/>
                  </a:moveTo>
                  <a:lnTo>
                    <a:pt x="0" y="1783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34222" y="28201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97825" y="3654091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5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59730" y="35905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456045" y="638263"/>
            <a:ext cx="1872614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324485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2019 Rahoituspäätös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849991" y="1318152"/>
            <a:ext cx="76200" cy="1482725"/>
            <a:chOff x="6849991" y="1318152"/>
            <a:chExt cx="76200" cy="1482725"/>
          </a:xfrm>
        </p:grpSpPr>
        <p:sp>
          <p:nvSpPr>
            <p:cNvPr id="31" name="object 31"/>
            <p:cNvSpPr/>
            <p:nvPr/>
          </p:nvSpPr>
          <p:spPr>
            <a:xfrm>
              <a:off x="6888087" y="1319739"/>
              <a:ext cx="0" cy="1417320"/>
            </a:xfrm>
            <a:custGeom>
              <a:avLst/>
              <a:gdLst/>
              <a:ahLst/>
              <a:cxnLst/>
              <a:rect l="l" t="t" r="r" b="b"/>
              <a:pathLst>
                <a:path h="1417320">
                  <a:moveTo>
                    <a:pt x="0" y="0"/>
                  </a:moveTo>
                  <a:lnTo>
                    <a:pt x="0" y="14170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49991" y="272406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320140" y="1430350"/>
            <a:ext cx="3550285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67310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2022–2024 Seremoniasali ja talousrakennukset sekä maisemointi ja istutukset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362160" y="2352098"/>
            <a:ext cx="76200" cy="553085"/>
            <a:chOff x="8362160" y="2352098"/>
            <a:chExt cx="76200" cy="553085"/>
          </a:xfrm>
        </p:grpSpPr>
        <p:sp>
          <p:nvSpPr>
            <p:cNvPr id="35" name="object 35"/>
            <p:cNvSpPr/>
            <p:nvPr/>
          </p:nvSpPr>
          <p:spPr>
            <a:xfrm>
              <a:off x="8400255" y="2353685"/>
              <a:ext cx="0" cy="488315"/>
            </a:xfrm>
            <a:custGeom>
              <a:avLst/>
              <a:gdLst/>
              <a:ahLst/>
              <a:cxnLst/>
              <a:rect l="l" t="t" r="r" b="b"/>
              <a:pathLst>
                <a:path h="488314">
                  <a:moveTo>
                    <a:pt x="0" y="0"/>
                  </a:moveTo>
                  <a:lnTo>
                    <a:pt x="0" y="4879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62160" y="282895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904313" y="3891407"/>
            <a:ext cx="1595120" cy="12007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rtl="0">
              <a:lnSpc>
                <a:spcPct val="100000"/>
              </a:lnSpc>
              <a:spcBef>
                <a:spcPts val="24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2024</a:t>
            </a:r>
            <a:endParaRPr sz="1800">
              <a:latin typeface="Calibri"/>
              <a:cs typeface="Calibri"/>
            </a:endParaRPr>
          </a:p>
          <a:p>
            <a:pPr marL="91440" marR="302260" rtl="0">
              <a:lnSpc>
                <a:spcPct val="100000"/>
              </a:lnSpc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Hautausmaa otetaan käyttöön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32803" y="1184897"/>
            <a:ext cx="9142095" cy="2694305"/>
            <a:chOff x="232803" y="1184897"/>
            <a:chExt cx="9142095" cy="2694305"/>
          </a:xfrm>
        </p:grpSpPr>
        <p:sp>
          <p:nvSpPr>
            <p:cNvPr id="39" name="object 39"/>
            <p:cNvSpPr/>
            <p:nvPr/>
          </p:nvSpPr>
          <p:spPr>
            <a:xfrm>
              <a:off x="9336360" y="3654091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5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98265" y="359059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38100" y="0"/>
                  </a:moveTo>
                  <a:lnTo>
                    <a:pt x="0" y="76200"/>
                  </a:lnTo>
                  <a:lnTo>
                    <a:pt x="76200" y="762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28" y="1194422"/>
              <a:ext cx="1551190" cy="154838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37566" y="1189659"/>
              <a:ext cx="1560830" cy="1558290"/>
            </a:xfrm>
            <a:custGeom>
              <a:avLst/>
              <a:gdLst/>
              <a:ahLst/>
              <a:cxnLst/>
              <a:rect l="l" t="t" r="r" b="b"/>
              <a:pathLst>
                <a:path w="1560830" h="1558289">
                  <a:moveTo>
                    <a:pt x="0" y="0"/>
                  </a:moveTo>
                  <a:lnTo>
                    <a:pt x="1560728" y="0"/>
                  </a:lnTo>
                  <a:lnTo>
                    <a:pt x="1560728" y="1557921"/>
                  </a:lnTo>
                  <a:lnTo>
                    <a:pt x="0" y="15579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0118928" y="2527807"/>
            <a:ext cx="1541780" cy="1189990"/>
            <a:chOff x="10118928" y="2527807"/>
            <a:chExt cx="1541780" cy="1189990"/>
          </a:xfrm>
        </p:grpSpPr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8447" y="2537332"/>
              <a:ext cx="1522176" cy="117041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123690" y="2532570"/>
              <a:ext cx="1532255" cy="1180465"/>
            </a:xfrm>
            <a:custGeom>
              <a:avLst/>
              <a:gdLst/>
              <a:ahLst/>
              <a:cxnLst/>
              <a:rect l="l" t="t" r="r" b="b"/>
              <a:pathLst>
                <a:path w="1532254" h="1180464">
                  <a:moveTo>
                    <a:pt x="0" y="0"/>
                  </a:moveTo>
                  <a:lnTo>
                    <a:pt x="1532039" y="0"/>
                  </a:lnTo>
                  <a:lnTo>
                    <a:pt x="1532039" y="1179944"/>
                  </a:lnTo>
                  <a:lnTo>
                    <a:pt x="0" y="117994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65430" y="4876800"/>
            <a:ext cx="376362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0"/>
              </a:spcBef>
            </a:pPr>
            <a:r>
              <a:rPr lang="fi" sz="3600" b="1" i="0" u="none" baseline="0" dirty="0">
                <a:latin typeface="Cambria"/>
                <a:ea typeface="Cambria"/>
                <a:cs typeface="Cambria"/>
              </a:rPr>
              <a:t>Öarna (”Saaret”)</a:t>
            </a:r>
            <a:endParaRPr sz="360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7261" y="5702589"/>
            <a:ext cx="4263390" cy="378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10"/>
              </a:spcBef>
            </a:pPr>
            <a:r>
              <a:rPr lang="fi" sz="2300" b="1" i="0" u="none" baseline="0" dirty="0">
                <a:latin typeface="Cambria"/>
                <a:ea typeface="Cambria"/>
                <a:cs typeface="Cambria"/>
              </a:rPr>
              <a:t>Hautausmaa Järvafältetin alueella</a:t>
            </a:r>
            <a:endParaRPr sz="2300" dirty="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7658" y="333327"/>
            <a:ext cx="5819165" cy="3707253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630124" y="621704"/>
            <a:ext cx="3633470" cy="2463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95"/>
              </a:spcBef>
            </a:pPr>
            <a:r>
              <a:rPr lang="fi" sz="4000" b="0" i="0" u="none" baseline="0">
                <a:latin typeface="Calibri"/>
                <a:ea typeface="Calibri"/>
                <a:cs typeface="Calibri"/>
              </a:rPr>
              <a:t>”Öarna”, suunnittelijoina Kristine Jensen Tegnestue ja Poul Ingemann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9891" y="512063"/>
            <a:ext cx="5021580" cy="4803775"/>
            <a:chOff x="659891" y="512063"/>
            <a:chExt cx="5021580" cy="4803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891" y="512063"/>
              <a:ext cx="5021580" cy="4803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401" y="548690"/>
              <a:ext cx="4896548" cy="46772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0638" y="543915"/>
              <a:ext cx="4906645" cy="4686935"/>
            </a:xfrm>
            <a:custGeom>
              <a:avLst/>
              <a:gdLst/>
              <a:ahLst/>
              <a:cxnLst/>
              <a:rect l="l" t="t" r="r" b="b"/>
              <a:pathLst>
                <a:path w="4906645" h="4686935">
                  <a:moveTo>
                    <a:pt x="0" y="0"/>
                  </a:moveTo>
                  <a:lnTo>
                    <a:pt x="4906073" y="0"/>
                  </a:lnTo>
                  <a:lnTo>
                    <a:pt x="4906073" y="4686782"/>
                  </a:lnTo>
                  <a:lnTo>
                    <a:pt x="0" y="468678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4218" y="5390996"/>
            <a:ext cx="3077781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 dirty="0">
                <a:latin typeface="Calibri"/>
                <a:ea typeface="Calibri"/>
                <a:cs typeface="Calibri"/>
              </a:rPr>
              <a:t>Norra begravningsplatsen 1827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563867" y="512064"/>
            <a:ext cx="5029200" cy="4803775"/>
            <a:chOff x="6563867" y="512064"/>
            <a:chExt cx="5029200" cy="4803775"/>
          </a:xfrm>
        </p:grpSpPr>
        <p:pic>
          <p:nvPicPr>
            <p:cNvPr id="8" name="object 8" descr="IMG_0347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3867" y="512064"/>
              <a:ext cx="5029199" cy="4803647"/>
            </a:xfrm>
            <a:prstGeom prst="rect">
              <a:avLst/>
            </a:prstGeom>
          </p:spPr>
        </p:pic>
        <p:pic>
          <p:nvPicPr>
            <p:cNvPr id="9" name="object 9" descr="IMG_0347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0063" y="548680"/>
              <a:ext cx="4903266" cy="46766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95287" y="543915"/>
              <a:ext cx="4912995" cy="4686935"/>
            </a:xfrm>
            <a:custGeom>
              <a:avLst/>
              <a:gdLst/>
              <a:ahLst/>
              <a:cxnLst/>
              <a:rect l="l" t="t" r="r" b="b"/>
              <a:pathLst>
                <a:path w="4912995" h="4686935">
                  <a:moveTo>
                    <a:pt x="4912804" y="4686795"/>
                  </a:moveTo>
                  <a:lnTo>
                    <a:pt x="0" y="4686795"/>
                  </a:lnTo>
                  <a:lnTo>
                    <a:pt x="0" y="0"/>
                  </a:lnTo>
                  <a:lnTo>
                    <a:pt x="4912804" y="0"/>
                  </a:lnTo>
                  <a:lnTo>
                    <a:pt x="4912804" y="46867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326867" y="5390996"/>
            <a:ext cx="263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Järvan hautausmaa 2024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600" y="0"/>
              <a:ext cx="96963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960495" cy="646430"/>
            </a:xfrm>
            <a:custGeom>
              <a:avLst/>
              <a:gdLst/>
              <a:ahLst/>
              <a:cxnLst/>
              <a:rect l="l" t="t" r="r" b="b"/>
              <a:pathLst>
                <a:path w="3960495" h="646429">
                  <a:moveTo>
                    <a:pt x="3960444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960444" y="646328"/>
                  </a:lnTo>
                  <a:lnTo>
                    <a:pt x="3960444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62000" y="3242323"/>
            <a:ext cx="3789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2800" b="0" i="0" u="none" baseline="0" dirty="0">
                <a:latin typeface="Calibri"/>
                <a:ea typeface="Calibri"/>
                <a:cs typeface="Calibri"/>
              </a:rPr>
              <a:t>Tensta, toukokuu 2023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296956"/>
            <a:ext cx="11159490" cy="6236335"/>
            <a:chOff x="551383" y="296956"/>
            <a:chExt cx="11159490" cy="6236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6612" y="296956"/>
              <a:ext cx="8413770" cy="62360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3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29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6692" y="3207144"/>
            <a:ext cx="36370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2800" b="0" i="0" u="none" baseline="0" dirty="0">
                <a:latin typeface="Calibri"/>
                <a:ea typeface="Calibri"/>
                <a:cs typeface="Calibri"/>
              </a:rPr>
              <a:t>Saaret osana maisemaa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600" y="0"/>
              <a:ext cx="96963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862794"/>
              <a:ext cx="6409055" cy="646430"/>
            </a:xfrm>
            <a:custGeom>
              <a:avLst/>
              <a:gdLst/>
              <a:ahLst/>
              <a:cxnLst/>
              <a:rect l="l" t="t" r="r" b="b"/>
              <a:pathLst>
                <a:path w="6409055" h="646429">
                  <a:moveTo>
                    <a:pt x="6408712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408712" y="646328"/>
                  </a:lnTo>
                  <a:lnTo>
                    <a:pt x="6408712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3866852"/>
            <a:ext cx="62278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Hautasaarten maaperä vaihdettiin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37010" cy="6858000"/>
            <a:chOff x="551383" y="0"/>
            <a:chExt cx="116370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600" y="0"/>
              <a:ext cx="969278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510862"/>
              <a:ext cx="5544820" cy="646430"/>
            </a:xfrm>
            <a:custGeom>
              <a:avLst/>
              <a:gdLst/>
              <a:ahLst/>
              <a:cxnLst/>
              <a:rect l="l" t="t" r="r" b="b"/>
              <a:pathLst>
                <a:path w="5544820" h="646429">
                  <a:moveTo>
                    <a:pt x="554461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544616" y="646328"/>
                  </a:lnTo>
                  <a:lnTo>
                    <a:pt x="554461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4514925"/>
            <a:ext cx="4507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Kosteikko, elokuu 2021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437" y="0"/>
            <a:ext cx="11209020" cy="6858000"/>
            <a:chOff x="983437" y="0"/>
            <a:chExt cx="112090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4373" y="0"/>
              <a:ext cx="681762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3437" y="2926689"/>
              <a:ext cx="6842759" cy="646430"/>
            </a:xfrm>
            <a:custGeom>
              <a:avLst/>
              <a:gdLst/>
              <a:ahLst/>
              <a:cxnLst/>
              <a:rect l="l" t="t" r="r" b="b"/>
              <a:pathLst>
                <a:path w="6842759" h="646429">
                  <a:moveTo>
                    <a:pt x="6842302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842302" y="646328"/>
                  </a:lnTo>
                  <a:lnTo>
                    <a:pt x="6842302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062172" y="2930748"/>
            <a:ext cx="5466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Ha-ha-aita tuo avoimuutta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3437" y="0"/>
            <a:ext cx="11207115" cy="6858000"/>
            <a:chOff x="983437" y="0"/>
            <a:chExt cx="112071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7609" y="0"/>
              <a:ext cx="96225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3437" y="4150817"/>
              <a:ext cx="6842759" cy="646430"/>
            </a:xfrm>
            <a:custGeom>
              <a:avLst/>
              <a:gdLst/>
              <a:ahLst/>
              <a:cxnLst/>
              <a:rect l="l" t="t" r="r" b="b"/>
              <a:pathLst>
                <a:path w="6842759" h="646429">
                  <a:moveTo>
                    <a:pt x="6842302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6842302" y="646328"/>
                  </a:lnTo>
                  <a:lnTo>
                    <a:pt x="6842302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2172" y="4154885"/>
            <a:ext cx="5466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Ha-ha-aita tuo avoimuutta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586" y="0"/>
              <a:ext cx="9912413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798898"/>
              <a:ext cx="5040630" cy="646430"/>
            </a:xfrm>
            <a:custGeom>
              <a:avLst/>
              <a:gdLst/>
              <a:ahLst/>
              <a:cxnLst/>
              <a:rect l="l" t="t" r="r" b="b"/>
              <a:pathLst>
                <a:path w="5040630" h="646429">
                  <a:moveTo>
                    <a:pt x="504056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040566" y="646328"/>
                  </a:lnTo>
                  <a:lnTo>
                    <a:pt x="504056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4802957"/>
            <a:ext cx="3871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Seremoniarakennus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 descr="IMG_0348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8962" y="0"/>
              <a:ext cx="9163037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797145"/>
              <a:ext cx="5184775" cy="646430"/>
            </a:xfrm>
            <a:custGeom>
              <a:avLst/>
              <a:gdLst/>
              <a:ahLst/>
              <a:cxnLst/>
              <a:rect l="l" t="t" r="r" b="b"/>
              <a:pathLst>
                <a:path w="5184775" h="646429">
                  <a:moveTo>
                    <a:pt x="5184571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184571" y="646328"/>
                  </a:lnTo>
                  <a:lnTo>
                    <a:pt x="5184571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4801215"/>
            <a:ext cx="4168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Vihkiäiset 30.9.2024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 descr="IMG_0397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0" y="0"/>
              <a:ext cx="9143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960495" cy="646430"/>
            </a:xfrm>
            <a:custGeom>
              <a:avLst/>
              <a:gdLst/>
              <a:ahLst/>
              <a:cxnLst/>
              <a:rect l="l" t="t" r="r" b="b"/>
              <a:pathLst>
                <a:path w="3960495" h="646429">
                  <a:moveTo>
                    <a:pt x="3960444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960444" y="646328"/>
                  </a:lnTo>
                  <a:lnTo>
                    <a:pt x="3960444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82616" y="3145031"/>
            <a:ext cx="3098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Rakennustöiden aloitus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 descr="IMG_0479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0041" y="0"/>
              <a:ext cx="9151957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960495" cy="646430"/>
            </a:xfrm>
            <a:custGeom>
              <a:avLst/>
              <a:gdLst/>
              <a:ahLst/>
              <a:cxnLst/>
              <a:rect l="l" t="t" r="r" b="b"/>
              <a:pathLst>
                <a:path w="3960495" h="646429">
                  <a:moveTo>
                    <a:pt x="3960444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960444" y="646328"/>
                  </a:lnTo>
                  <a:lnTo>
                    <a:pt x="3960444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9600" y="3145031"/>
            <a:ext cx="3810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Ensimmäinen hauta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365" y="1340764"/>
            <a:ext cx="3528695" cy="646430"/>
          </a:xfrm>
          <a:custGeom>
            <a:avLst/>
            <a:gdLst/>
            <a:ahLst/>
            <a:cxnLst/>
            <a:rect l="l" t="t" r="r" b="b"/>
            <a:pathLst>
              <a:path w="3528695" h="646430">
                <a:moveTo>
                  <a:pt x="3528390" y="0"/>
                </a:moveTo>
                <a:lnTo>
                  <a:pt x="0" y="0"/>
                </a:lnTo>
                <a:lnTo>
                  <a:pt x="0" y="646328"/>
                </a:lnTo>
                <a:lnTo>
                  <a:pt x="3528390" y="646328"/>
                </a:lnTo>
                <a:lnTo>
                  <a:pt x="3528390" y="0"/>
                </a:lnTo>
                <a:close/>
              </a:path>
            </a:pathLst>
          </a:custGeom>
          <a:solidFill>
            <a:srgbClr val="ECE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7416" rIns="0" bIns="0" rtlCol="0">
            <a:spAutoFit/>
          </a:bodyPr>
          <a:lstStyle/>
          <a:p>
            <a:pPr marL="9398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Etäisyys: 3,6 km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0339" y="0"/>
            <a:ext cx="795166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073" y="440436"/>
            <a:ext cx="11384915" cy="5587365"/>
            <a:chOff x="457073" y="440436"/>
            <a:chExt cx="11384915" cy="558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20" y="440436"/>
              <a:ext cx="10805159" cy="55869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104" y="476672"/>
              <a:ext cx="10679472" cy="54607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7346" y="471906"/>
              <a:ext cx="10689590" cy="5470525"/>
            </a:xfrm>
            <a:custGeom>
              <a:avLst/>
              <a:gdLst/>
              <a:ahLst/>
              <a:cxnLst/>
              <a:rect l="l" t="t" r="r" b="b"/>
              <a:pathLst>
                <a:path w="10689590" h="5470525">
                  <a:moveTo>
                    <a:pt x="0" y="0"/>
                  </a:moveTo>
                  <a:lnTo>
                    <a:pt x="10689005" y="0"/>
                  </a:lnTo>
                  <a:lnTo>
                    <a:pt x="10689005" y="5470232"/>
                  </a:lnTo>
                  <a:lnTo>
                    <a:pt x="0" y="54702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073" y="4581131"/>
              <a:ext cx="4343400" cy="646430"/>
            </a:xfrm>
            <a:custGeom>
              <a:avLst/>
              <a:gdLst/>
              <a:ahLst/>
              <a:cxnLst/>
              <a:rect l="l" t="t" r="r" b="b"/>
              <a:pathLst>
                <a:path w="4343400" h="646429">
                  <a:moveTo>
                    <a:pt x="4342777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342777" y="646328"/>
                  </a:lnTo>
                  <a:lnTo>
                    <a:pt x="4342777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5816" y="4585191"/>
            <a:ext cx="418858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Vuoden 2024 maamerkki (Landmärket 2024)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>
                <a:latin typeface="Arial"/>
                <a:ea typeface="Arial"/>
                <a:cs typeface="Arial"/>
              </a:rPr>
              <a:t>Käytännön tietoa opintokäyntiä varten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419679"/>
            <a:ext cx="61010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Arial"/>
                <a:ea typeface="Arial"/>
                <a:cs typeface="Arial"/>
              </a:rPr>
              <a:t>Norra begravningsplatsen (Pohjoinen hautausmaa) ja Järva begravningsplats (Järvan hautausmaa)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0"/>
            <a:ext cx="11784965" cy="6858000"/>
            <a:chOff x="407365" y="0"/>
            <a:chExt cx="11784965" cy="6858000"/>
          </a:xfrm>
        </p:grpSpPr>
        <p:pic>
          <p:nvPicPr>
            <p:cNvPr id="3" name="object 3" descr="Norra begravningsplatsen – Wikiwand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176" y="0"/>
              <a:ext cx="984083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4437113"/>
              <a:ext cx="6120765" cy="892810"/>
            </a:xfrm>
            <a:custGeom>
              <a:avLst/>
              <a:gdLst/>
              <a:ahLst/>
              <a:cxnLst/>
              <a:rect l="l" t="t" r="r" b="b"/>
              <a:pathLst>
                <a:path w="6120765" h="892810">
                  <a:moveTo>
                    <a:pt x="6120676" y="0"/>
                  </a:moveTo>
                  <a:lnTo>
                    <a:pt x="0" y="0"/>
                  </a:lnTo>
                  <a:lnTo>
                    <a:pt x="0" y="892555"/>
                  </a:lnTo>
                  <a:lnTo>
                    <a:pt x="6120676" y="892555"/>
                  </a:lnTo>
                  <a:lnTo>
                    <a:pt x="612067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57847" y="4437113"/>
            <a:ext cx="5019799" cy="87185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395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Norra begravningsplatsen</a:t>
            </a:r>
            <a:endParaRPr sz="3600" dirty="0">
              <a:latin typeface="Calibri"/>
              <a:cs typeface="Calibri"/>
            </a:endParaRPr>
          </a:p>
          <a:p>
            <a:pPr algn="ctr" rtl="0">
              <a:lnSpc>
                <a:spcPct val="100000"/>
              </a:lnSpc>
              <a:spcBef>
                <a:spcPts val="130"/>
              </a:spcBef>
            </a:pPr>
            <a:r>
              <a:rPr lang="fi" sz="1600" b="0" i="0" u="none" baseline="0" dirty="0">
                <a:latin typeface="Calibri"/>
                <a:ea typeface="Calibri"/>
                <a:cs typeface="Calibri"/>
              </a:rPr>
              <a:t>Yksikönjohtaja: Henrik Baudou Fjelkman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36375" cy="6854825"/>
            <a:chOff x="551383" y="0"/>
            <a:chExt cx="11636375" cy="6854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3314" y="0"/>
              <a:ext cx="9593995" cy="68544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870894"/>
              <a:ext cx="5617210" cy="646430"/>
            </a:xfrm>
            <a:custGeom>
              <a:avLst/>
              <a:gdLst/>
              <a:ahLst/>
              <a:cxnLst/>
              <a:rect l="l" t="t" r="r" b="b"/>
              <a:pathLst>
                <a:path w="5617210" h="646429">
                  <a:moveTo>
                    <a:pt x="5616625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616625" y="646328"/>
                  </a:lnTo>
                  <a:lnTo>
                    <a:pt x="5616625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1" y="4874964"/>
            <a:ext cx="4435068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Galärvarvskyrkogården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44627"/>
            <a:ext cx="11784965" cy="5344795"/>
            <a:chOff x="407365" y="44627"/>
            <a:chExt cx="11784965" cy="5344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6154" y="44627"/>
              <a:ext cx="9535845" cy="53442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3212972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29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22091" y="3217039"/>
            <a:ext cx="2984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Etäisyys: 3,1 km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22405" cy="6858000"/>
            <a:chOff x="551383" y="0"/>
            <a:chExt cx="116224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0142" y="0"/>
              <a:ext cx="960340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870894"/>
              <a:ext cx="5617210" cy="646430"/>
            </a:xfrm>
            <a:custGeom>
              <a:avLst/>
              <a:gdLst/>
              <a:ahLst/>
              <a:cxnLst/>
              <a:rect l="l" t="t" r="r" b="b"/>
              <a:pathLst>
                <a:path w="5617210" h="646429">
                  <a:moveTo>
                    <a:pt x="5616625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616625" y="646328"/>
                  </a:lnTo>
                  <a:lnTo>
                    <a:pt x="5616625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4874964"/>
            <a:ext cx="54101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Uusi tuhkahautalehto 2024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3902"/>
            <a:ext cx="11631295" cy="6854190"/>
            <a:chOff x="551383" y="3902"/>
            <a:chExt cx="11631295" cy="6854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1436" y="3902"/>
              <a:ext cx="9661063" cy="68540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1486522"/>
              <a:ext cx="5617210" cy="646430"/>
            </a:xfrm>
            <a:custGeom>
              <a:avLst/>
              <a:gdLst/>
              <a:ahLst/>
              <a:cxnLst/>
              <a:rect l="l" t="t" r="r" b="b"/>
              <a:pathLst>
                <a:path w="5617210" h="646430">
                  <a:moveTo>
                    <a:pt x="5616625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616625" y="646328"/>
                  </a:lnTo>
                  <a:lnTo>
                    <a:pt x="5616625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3173" rIns="0" bIns="0" rtlCol="0">
            <a:spAutoFit/>
          </a:bodyPr>
          <a:lstStyle/>
          <a:p>
            <a:pPr marL="1424305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Muistolehto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1124" y="0"/>
              <a:ext cx="9730875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870894"/>
              <a:ext cx="5617210" cy="646430"/>
            </a:xfrm>
            <a:custGeom>
              <a:avLst/>
              <a:gdLst/>
              <a:ahLst/>
              <a:cxnLst/>
              <a:rect l="l" t="t" r="r" b="b"/>
              <a:pathLst>
                <a:path w="5617210" h="646429">
                  <a:moveTo>
                    <a:pt x="5616625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616625" y="646328"/>
                  </a:lnTo>
                  <a:lnTo>
                    <a:pt x="5616625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73988" y="4907089"/>
            <a:ext cx="4572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Estonia-muistomerkki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5173" y="687508"/>
            <a:ext cx="405511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62990" rtl="0">
              <a:lnSpc>
                <a:spcPct val="100000"/>
              </a:lnSpc>
              <a:spcBef>
                <a:spcPts val="105"/>
              </a:spcBef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Lyhyt kierros (merkitty mustalla/</a:t>
            </a:r>
            <a:r>
              <a:rPr lang="fi" sz="2000" b="1" i="0" u="none" baseline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keltaisella</a:t>
            </a:r>
            <a:r>
              <a:rPr lang="fi" sz="2000" b="1" i="0" u="none" baseline="0">
                <a:latin typeface="Calibri"/>
                <a:ea typeface="Calibri"/>
                <a:cs typeface="Calibri"/>
              </a:rPr>
              <a:t>) 20 minuuttia 1 km 1 550 askelta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spcBef>
                <a:spcPts val="2400"/>
              </a:spcBef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Talousrakennus 15C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Albert Lindhagen (Lindhagens kulle)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Muistolehto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Norra kapellet (Pohjoinen kappeli)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Ragnar Östberg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Talousrakennus 15C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2400"/>
              </a:spcBef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Kahvit juodaan korttelin 15C luona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5712" y="6108477"/>
            <a:ext cx="1619495" cy="5526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15112" y="681228"/>
            <a:ext cx="6225540" cy="5495925"/>
            <a:chOff x="515112" y="681228"/>
            <a:chExt cx="6225540" cy="5495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112" y="681228"/>
              <a:ext cx="6225539" cy="5495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383" y="716972"/>
              <a:ext cx="6099059" cy="53705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6620" y="712203"/>
              <a:ext cx="6108700" cy="5380355"/>
            </a:xfrm>
            <a:custGeom>
              <a:avLst/>
              <a:gdLst/>
              <a:ahLst/>
              <a:cxnLst/>
              <a:rect l="l" t="t" r="r" b="b"/>
              <a:pathLst>
                <a:path w="6108700" h="5380355">
                  <a:moveTo>
                    <a:pt x="0" y="0"/>
                  </a:moveTo>
                  <a:lnTo>
                    <a:pt x="6108585" y="0"/>
                  </a:lnTo>
                  <a:lnTo>
                    <a:pt x="6108585" y="5380113"/>
                  </a:lnTo>
                  <a:lnTo>
                    <a:pt x="0" y="538011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4738" y="617359"/>
            <a:ext cx="356870" cy="311150"/>
          </a:xfrm>
          <a:custGeom>
            <a:avLst/>
            <a:gdLst/>
            <a:ahLst/>
            <a:cxnLst/>
            <a:rect l="l" t="t" r="r" b="b"/>
            <a:pathLst>
              <a:path w="356870" h="311150">
                <a:moveTo>
                  <a:pt x="356616" y="0"/>
                </a:moveTo>
                <a:lnTo>
                  <a:pt x="0" y="0"/>
                </a:lnTo>
                <a:lnTo>
                  <a:pt x="0" y="310896"/>
                </a:lnTo>
                <a:lnTo>
                  <a:pt x="356616" y="310896"/>
                </a:lnTo>
                <a:lnTo>
                  <a:pt x="3566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35427" y="593990"/>
            <a:ext cx="335661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Pitkä kierros (merkitty </a:t>
            </a:r>
            <a:r>
              <a:rPr lang="fi" sz="2000" b="1" i="0" u="none" baseline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punaisella/</a:t>
            </a:r>
            <a:r>
              <a:rPr lang="fi" sz="2000" b="1" i="0" u="none" baseline="0">
                <a:solidFill>
                  <a:srgbClr val="ECEAE3"/>
                </a:solidFill>
                <a:latin typeface="Calibri"/>
                <a:ea typeface="Calibri"/>
                <a:cs typeface="Calibri"/>
              </a:rPr>
              <a:t>valkoisella</a:t>
            </a:r>
            <a:r>
              <a:rPr lang="fi" sz="2000" b="1" i="0" u="none" baseline="0">
                <a:latin typeface="Calibri"/>
                <a:ea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noin 30 minuuttia 1,8 km 2 650 askelta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spcBef>
                <a:spcPts val="2400"/>
              </a:spcBef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Talousrakennus 15C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Elsa Brändström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Sofia Gumaelius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Alfred Nobel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Lars-Johan Hierta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J. O. Wallin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Stora Gravkoret (Suuri hautakuori)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Vilhelm Moberg</a:t>
            </a:r>
            <a:endParaRPr sz="2000">
              <a:latin typeface="Calibri"/>
              <a:cs typeface="Calibri"/>
            </a:endParaRPr>
          </a:p>
          <a:p>
            <a:pPr marL="266065" indent="-253365" rtl="0">
              <a:lnSpc>
                <a:spcPct val="100000"/>
              </a:lnSpc>
              <a:buAutoNum type="arabicPeriod"/>
              <a:tabLst>
                <a:tab pos="266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August Strindberg</a:t>
            </a:r>
            <a:endParaRPr sz="2000">
              <a:latin typeface="Calibri"/>
              <a:cs typeface="Calibri"/>
            </a:endParaRPr>
          </a:p>
          <a:p>
            <a:pPr marL="393065" indent="-380365" rtl="0">
              <a:lnSpc>
                <a:spcPct val="100000"/>
              </a:lnSpc>
              <a:buAutoNum type="arabicPeriod"/>
              <a:tabLst>
                <a:tab pos="393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Salomon André</a:t>
            </a:r>
            <a:endParaRPr sz="2000">
              <a:latin typeface="Calibri"/>
              <a:cs typeface="Calibri"/>
            </a:endParaRPr>
          </a:p>
          <a:p>
            <a:pPr marL="393065" indent="-380365" rtl="0">
              <a:lnSpc>
                <a:spcPct val="100000"/>
              </a:lnSpc>
              <a:buAutoNum type="arabicPeriod"/>
              <a:tabLst>
                <a:tab pos="393065" algn="l"/>
              </a:tabLst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Talousrakennus 15C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2400"/>
              </a:spcBef>
            </a:pPr>
            <a:r>
              <a:rPr lang="fi" sz="2000" b="1" i="0" u="none" baseline="0">
                <a:latin typeface="Calibri"/>
                <a:ea typeface="Calibri"/>
                <a:cs typeface="Calibri"/>
              </a:rPr>
              <a:t>Kahvit juodaan korttelin 15C luona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5712" y="6108477"/>
            <a:ext cx="1619495" cy="55262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43483" y="656844"/>
            <a:ext cx="6461760" cy="4302760"/>
            <a:chOff x="443483" y="656844"/>
            <a:chExt cx="6461760" cy="43027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83" y="656844"/>
              <a:ext cx="6461759" cy="4302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375" y="692696"/>
              <a:ext cx="6336128" cy="417645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4611" y="687933"/>
              <a:ext cx="6346190" cy="4186554"/>
            </a:xfrm>
            <a:custGeom>
              <a:avLst/>
              <a:gdLst/>
              <a:ahLst/>
              <a:cxnLst/>
              <a:rect l="l" t="t" r="r" b="b"/>
              <a:pathLst>
                <a:path w="6346190" h="4186554">
                  <a:moveTo>
                    <a:pt x="0" y="0"/>
                  </a:moveTo>
                  <a:lnTo>
                    <a:pt x="6345656" y="0"/>
                  </a:lnTo>
                  <a:lnTo>
                    <a:pt x="6345656" y="4185983"/>
                  </a:lnTo>
                  <a:lnTo>
                    <a:pt x="0" y="418598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0"/>
            <a:ext cx="11784965" cy="6858000"/>
            <a:chOff x="407365" y="0"/>
            <a:chExt cx="117849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5029" y="0"/>
              <a:ext cx="862697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1340764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30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7416" rIns="0" bIns="0" rtlCol="0">
            <a:spAutoFit/>
          </a:bodyPr>
          <a:lstStyle/>
          <a:p>
            <a:pPr marL="12192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Etäisyys: 12,7 km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0269" y="0"/>
              <a:ext cx="988173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672840" cy="1200785"/>
            </a:xfrm>
            <a:custGeom>
              <a:avLst/>
              <a:gdLst/>
              <a:ahLst/>
              <a:cxnLst/>
              <a:rect l="l" t="t" r="r" b="b"/>
              <a:pathLst>
                <a:path w="3672840" h="1200785">
                  <a:moveTo>
                    <a:pt x="3672408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672408" y="1200327"/>
                  </a:lnTo>
                  <a:lnTo>
                    <a:pt x="3672408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3145031"/>
            <a:ext cx="3352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0" marR="5080" indent="-521334" algn="ctr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Stora gravkoret vuodelta 1865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1663" y="0"/>
              <a:ext cx="912033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9600" y="3145031"/>
            <a:ext cx="3352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 marR="5080" indent="-431165" algn="ctr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Norra kapellet vuodelta 1909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3764" y="0"/>
              <a:ext cx="868823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64204" y="3145031"/>
            <a:ext cx="2702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Muistolehto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5639" y="0"/>
              <a:ext cx="933636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09600" y="3145031"/>
            <a:ext cx="3352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Tuhkahautalehto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782" y="0"/>
              <a:ext cx="981421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1200785"/>
            </a:xfrm>
            <a:custGeom>
              <a:avLst/>
              <a:gdLst/>
              <a:ahLst/>
              <a:cxnLst/>
              <a:rect l="l" t="t" r="r" b="b"/>
              <a:pathLst>
                <a:path w="3528695" h="1200785">
                  <a:moveTo>
                    <a:pt x="3528390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528390" y="1200327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18591" y="3140964"/>
            <a:ext cx="339427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4360" marR="5080" indent="-582295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Muotoon leikatut lehmukset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96900" y="420115"/>
            <a:ext cx="70993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 dirty="0"/>
              <a:t>Kahvit. Matkaa jatketaan klo 10.30 tai 12.00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410536"/>
            <a:ext cx="4781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9.00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1347" y="1410536"/>
            <a:ext cx="52101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Kahvit juodaan korttelin 15 C luona, jonne saavutte bussilla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2294443"/>
            <a:ext cx="5772150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10.30	Bussit 1–4 lähtevät Järvan hautausmaalle</a:t>
            </a:r>
            <a:endParaRPr sz="2000">
              <a:latin typeface="Calibri"/>
              <a:cs typeface="Calibri"/>
            </a:endParaRPr>
          </a:p>
          <a:p>
            <a:pPr marL="927100" rtl="0">
              <a:lnSpc>
                <a:spcPct val="100000"/>
              </a:lnSpc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Bussit 5–8 saapuvat Pohjoiselle hautausmaalle</a:t>
            </a:r>
            <a:endParaRPr sz="2000">
              <a:latin typeface="Calibri"/>
              <a:cs typeface="Calibri"/>
            </a:endParaRPr>
          </a:p>
          <a:p>
            <a:pPr rtl="0">
              <a:lnSpc>
                <a:spcPct val="100000"/>
              </a:lnSpc>
              <a:spcBef>
                <a:spcPts val="2115"/>
              </a:spcBef>
            </a:pP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12.00	Bussit 5–8 lähtevät Tenstan syyrialais-ortodoksiselle kirkolle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0335" y="3284983"/>
            <a:ext cx="1868966" cy="289979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7365" y="0"/>
            <a:ext cx="11784965" cy="6858000"/>
            <a:chOff x="407365" y="0"/>
            <a:chExt cx="117849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036" y="0"/>
              <a:ext cx="989096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7365" y="4437113"/>
              <a:ext cx="6120765" cy="892810"/>
            </a:xfrm>
            <a:custGeom>
              <a:avLst/>
              <a:gdLst/>
              <a:ahLst/>
              <a:cxnLst/>
              <a:rect l="l" t="t" r="r" b="b"/>
              <a:pathLst>
                <a:path w="6120765" h="892810">
                  <a:moveTo>
                    <a:pt x="6120676" y="0"/>
                  </a:moveTo>
                  <a:lnTo>
                    <a:pt x="0" y="0"/>
                  </a:lnTo>
                  <a:lnTo>
                    <a:pt x="0" y="892555"/>
                  </a:lnTo>
                  <a:lnTo>
                    <a:pt x="6120676" y="892555"/>
                  </a:lnTo>
                  <a:lnTo>
                    <a:pt x="612067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68809" y="4403362"/>
            <a:ext cx="4199255" cy="87185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395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Järvan hautausmaa</a:t>
            </a:r>
            <a:endParaRPr sz="3600">
              <a:latin typeface="Calibri"/>
              <a:cs typeface="Calibri"/>
            </a:endParaRPr>
          </a:p>
          <a:p>
            <a:pPr algn="ctr" rtl="0">
              <a:lnSpc>
                <a:spcPct val="100000"/>
              </a:lnSpc>
              <a:spcBef>
                <a:spcPts val="130"/>
              </a:spcBef>
            </a:pPr>
            <a:r>
              <a:rPr lang="fi" sz="1600" b="0" i="0" u="none" baseline="0">
                <a:latin typeface="Calibri"/>
                <a:ea typeface="Calibri"/>
                <a:cs typeface="Calibri"/>
              </a:rPr>
              <a:t>Yksikönjohtaja Christer Wallin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96900" y="420115"/>
            <a:ext cx="9361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/>
              <a:t>Järvan hautausmaalla on eri aiheisiin keskittyviä pisteitä</a:t>
            </a:r>
          </a:p>
        </p:txBody>
      </p:sp>
      <p:sp>
        <p:nvSpPr>
          <p:cNvPr id="3" name="object 3"/>
          <p:cNvSpPr/>
          <p:nvPr/>
        </p:nvSpPr>
        <p:spPr>
          <a:xfrm>
            <a:off x="551383" y="1484782"/>
            <a:ext cx="3096895" cy="3970654"/>
          </a:xfrm>
          <a:custGeom>
            <a:avLst/>
            <a:gdLst/>
            <a:ahLst/>
            <a:cxnLst/>
            <a:rect l="l" t="t" r="r" b="b"/>
            <a:pathLst>
              <a:path w="3096895" h="3970654">
                <a:moveTo>
                  <a:pt x="3096348" y="0"/>
                </a:moveTo>
                <a:lnTo>
                  <a:pt x="0" y="0"/>
                </a:lnTo>
                <a:lnTo>
                  <a:pt x="0" y="3970312"/>
                </a:lnTo>
                <a:lnTo>
                  <a:pt x="3096348" y="3970312"/>
                </a:lnTo>
                <a:lnTo>
                  <a:pt x="3096348" y="0"/>
                </a:lnTo>
                <a:close/>
              </a:path>
            </a:pathLst>
          </a:custGeom>
          <a:solidFill>
            <a:srgbClr val="E0F0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0124" y="1511707"/>
            <a:ext cx="3096895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6405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 dirty="0">
                <a:latin typeface="Arial"/>
                <a:ea typeface="Arial"/>
                <a:cs typeface="Arial"/>
              </a:rPr>
              <a:t>Hautasaari 2: Arkkuhaudat Hautasaari 17:</a:t>
            </a:r>
            <a:endParaRPr sz="1800" dirty="0">
              <a:latin typeface="Arial"/>
              <a:cs typeface="Arial"/>
            </a:endParaRPr>
          </a:p>
          <a:p>
            <a:pPr marL="12700" marR="5080" rtl="0">
              <a:lnSpc>
                <a:spcPct val="100000"/>
              </a:lnSpc>
            </a:pPr>
            <a:r>
              <a:rPr lang="fi" sz="1800" b="0" i="0" u="none" baseline="0" dirty="0">
                <a:latin typeface="Arial"/>
                <a:ea typeface="Arial"/>
                <a:cs typeface="Arial"/>
              </a:rPr>
              <a:t>Poppelisaaret ja niityt Hautasaari 5:</a:t>
            </a:r>
            <a:endParaRPr sz="1800" dirty="0">
              <a:latin typeface="Arial"/>
              <a:cs typeface="Arial"/>
            </a:endParaRPr>
          </a:p>
          <a:p>
            <a:pPr marL="12700" marR="166370" rtl="0">
              <a:lnSpc>
                <a:spcPct val="100000"/>
              </a:lnSpc>
            </a:pPr>
            <a:r>
              <a:rPr lang="fi" sz="1800" b="0" i="0" u="none" baseline="0" dirty="0">
                <a:latin typeface="Arial"/>
                <a:ea typeface="Arial"/>
                <a:cs typeface="Arial"/>
              </a:rPr>
              <a:t>Käsikäyttöiset koneet ja monivuotiset istutukset Hautasaari 10:</a:t>
            </a:r>
            <a:endParaRPr sz="1800" dirty="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</a:pPr>
            <a:r>
              <a:rPr lang="fi" sz="1800" b="0" i="0" u="none" baseline="0" dirty="0">
                <a:latin typeface="Arial"/>
                <a:ea typeface="Arial"/>
                <a:cs typeface="Arial"/>
              </a:rPr>
              <a:t>Työkoneet</a:t>
            </a:r>
            <a:endParaRPr sz="1800" dirty="0">
              <a:latin typeface="Arial"/>
              <a:cs typeface="Arial"/>
            </a:endParaRPr>
          </a:p>
          <a:p>
            <a:pPr rtl="0"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 marR="182245" rtl="0">
              <a:lnSpc>
                <a:spcPct val="100000"/>
              </a:lnSpc>
            </a:pPr>
            <a:r>
              <a:rPr lang="fi" sz="1800" b="0" i="0" u="none" baseline="0" dirty="0">
                <a:latin typeface="Arial"/>
                <a:ea typeface="Arial"/>
                <a:cs typeface="Arial"/>
              </a:rPr>
              <a:t>Seremoniarakennus Kosteikko Muistolehto – luonnon monimuotoisuus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11879" y="1440180"/>
            <a:ext cx="8118475" cy="4057015"/>
            <a:chOff x="3611879" y="1440180"/>
            <a:chExt cx="8118475" cy="40570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1879" y="1440180"/>
              <a:ext cx="8118347" cy="4056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7732" y="1476082"/>
              <a:ext cx="7992897" cy="39314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42969" y="1471307"/>
              <a:ext cx="8002905" cy="3941445"/>
            </a:xfrm>
            <a:custGeom>
              <a:avLst/>
              <a:gdLst/>
              <a:ahLst/>
              <a:cxnLst/>
              <a:rect l="l" t="t" r="r" b="b"/>
              <a:pathLst>
                <a:path w="8002905" h="3941445">
                  <a:moveTo>
                    <a:pt x="0" y="0"/>
                  </a:moveTo>
                  <a:lnTo>
                    <a:pt x="8002409" y="0"/>
                  </a:lnTo>
                  <a:lnTo>
                    <a:pt x="8002409" y="3940987"/>
                  </a:lnTo>
                  <a:lnTo>
                    <a:pt x="0" y="39409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96900" y="420115"/>
            <a:ext cx="91084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/>
              <a:t>Matkaa jatketaan Järvan hautausmaalta klo 10.15 tai 12.10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273866"/>
            <a:ext cx="5772150" cy="223583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180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9.00	Bussit 1–4 saapuvat Järvan hautausmaalle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80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10.15	Bussit 1–4 lähtevät Pohjoiselle hautausmaalle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80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10.45	Bussit 5–8 saapuvat Järvan hautausmaalle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80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12.10	Bussit 1–4 lähtevät Tenstan syyrialais-ortodoksiselle kirkolle</a:t>
            </a:r>
            <a:endParaRPr sz="2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80"/>
              </a:spcBef>
              <a:tabLst>
                <a:tab pos="926465" algn="l"/>
              </a:tabLst>
            </a:pPr>
            <a:r>
              <a:rPr lang="fi" sz="2000" b="0" i="0" u="none" baseline="0">
                <a:latin typeface="Calibri"/>
                <a:ea typeface="Calibri"/>
                <a:cs typeface="Calibri"/>
              </a:rPr>
              <a:t>14.00	Bussit takaisin Clarion Sign -hotellille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6321" y="3879316"/>
            <a:ext cx="1536762" cy="184609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1064" y="0"/>
              <a:ext cx="972093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3145031"/>
            <a:ext cx="2702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Muistolehto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>
                <a:latin typeface="Arial"/>
                <a:ea typeface="Arial"/>
                <a:cs typeface="Arial"/>
              </a:rPr>
              <a:t>Norra begravningsplatsen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419679"/>
            <a:ext cx="53644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2000" b="0" i="0" u="none" baseline="0">
                <a:latin typeface="Arial"/>
                <a:ea typeface="Arial"/>
                <a:cs typeface="Arial"/>
              </a:rPr>
              <a:t>Omana aikanaan aivan uudenlainen hautausmaa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613" y="0"/>
              <a:ext cx="969638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1702549"/>
              <a:ext cx="5400675" cy="646430"/>
            </a:xfrm>
            <a:custGeom>
              <a:avLst/>
              <a:gdLst/>
              <a:ahLst/>
              <a:cxnLst/>
              <a:rect l="l" t="t" r="r" b="b"/>
              <a:pathLst>
                <a:path w="5400675" h="646430">
                  <a:moveTo>
                    <a:pt x="5400598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400598" y="646328"/>
                  </a:lnTo>
                  <a:lnTo>
                    <a:pt x="5400598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9197" rIns="0" bIns="0" rtlCol="0">
            <a:spAutoFit/>
          </a:bodyPr>
          <a:lstStyle/>
          <a:p>
            <a:pPr marL="45720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Toinen kahdesta tuhkahautalehdosta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7729" y="0"/>
              <a:ext cx="973427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672840" cy="646430"/>
            </a:xfrm>
            <a:custGeom>
              <a:avLst/>
              <a:gdLst/>
              <a:ahLst/>
              <a:cxnLst/>
              <a:rect l="l" t="t" r="r" b="b"/>
              <a:pathLst>
                <a:path w="3672840" h="646429">
                  <a:moveTo>
                    <a:pt x="3672408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672408" y="646328"/>
                  </a:lnTo>
                  <a:lnTo>
                    <a:pt x="3672408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51383" y="3141979"/>
            <a:ext cx="359409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Uurnahautakortteli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9696" y="0"/>
              <a:ext cx="946230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816985" cy="646430"/>
            </a:xfrm>
            <a:custGeom>
              <a:avLst/>
              <a:gdLst/>
              <a:ahLst/>
              <a:cxnLst/>
              <a:rect l="l" t="t" r="r" b="b"/>
              <a:pathLst>
                <a:path w="3816985" h="646429">
                  <a:moveTo>
                    <a:pt x="3816426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816426" y="646328"/>
                  </a:lnTo>
                  <a:lnTo>
                    <a:pt x="3816426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0124" y="3145031"/>
            <a:ext cx="363707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Arkkuhautakortteli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7687" y="0"/>
              <a:ext cx="890431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4537075" cy="646430"/>
            </a:xfrm>
            <a:custGeom>
              <a:avLst/>
              <a:gdLst/>
              <a:ahLst/>
              <a:cxnLst/>
              <a:rect l="l" t="t" r="r" b="b"/>
              <a:pathLst>
                <a:path w="4537075" h="646429">
                  <a:moveTo>
                    <a:pt x="4536503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536503" y="646328"/>
                  </a:lnTo>
                  <a:lnTo>
                    <a:pt x="4536503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51383" y="3145031"/>
            <a:ext cx="447781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Luonnon monimuotoisuus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35105" cy="6858000"/>
            <a:chOff x="551383" y="0"/>
            <a:chExt cx="116351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6689" y="0"/>
              <a:ext cx="92093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4248785" cy="646430"/>
            </a:xfrm>
            <a:custGeom>
              <a:avLst/>
              <a:gdLst/>
              <a:ahLst/>
              <a:cxnLst/>
              <a:rect l="l" t="t" r="r" b="b"/>
              <a:pathLst>
                <a:path w="4248785" h="646429">
                  <a:moveTo>
                    <a:pt x="4248467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248467" y="646328"/>
                  </a:lnTo>
                  <a:lnTo>
                    <a:pt x="4248467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3145031"/>
            <a:ext cx="403859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200" b="0" i="0" u="none" baseline="0" dirty="0">
                <a:latin typeface="Calibri"/>
                <a:ea typeface="Calibri"/>
                <a:cs typeface="Calibri"/>
              </a:rPr>
              <a:t>Kunnostettu kosteikko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4825"/>
            <a:chOff x="551383" y="0"/>
            <a:chExt cx="11640820" cy="6854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2664" y="0"/>
              <a:ext cx="8859335" cy="68542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960495" cy="1200785"/>
            </a:xfrm>
            <a:custGeom>
              <a:avLst/>
              <a:gdLst/>
              <a:ahLst/>
              <a:cxnLst/>
              <a:rect l="l" t="t" r="r" b="b"/>
              <a:pathLst>
                <a:path w="3960495" h="1200785">
                  <a:moveTo>
                    <a:pt x="3960444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3960444" y="1200327"/>
                  </a:lnTo>
                  <a:lnTo>
                    <a:pt x="3960444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800" y="3145031"/>
            <a:ext cx="35052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5080" indent="-161925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Akkukäyttöinen kaivinkone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96900" y="420115"/>
            <a:ext cx="7556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 dirty="0"/>
              <a:t>Bussit lähtevät Clarion Sign -hotellilta klo 8.30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77850" y="1486863"/>
          <a:ext cx="7910195" cy="42316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9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 marL="31750" rtl="0">
                        <a:lnSpc>
                          <a:spcPts val="1905"/>
                        </a:lnSpc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8.30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ts val="1905"/>
                        </a:lnSpc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Bussit 1–4 Pohjoiselle hautausmaalle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750" rtl="0">
                        <a:lnSpc>
                          <a:spcPct val="100000"/>
                        </a:lnSpc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8.30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034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Bussi 4 niille, jotka haluavat opastuksen englanniksi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65735" rtl="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Bussit 5–8 Järvan hautausmaalle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10.15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146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Järvan hautausmaalta Pohjoiselle hautausmaalle (bussit 5–8)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14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10.30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Pohjoiselta hautausmaalta Järvan hautausmaalle (bussit 1–4)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12.00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146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Pohjoiselta hautausmaalta lounaalle (bussit 5–8)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146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59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12.10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Järvan hautausmaalta lounaalle (bussit 1–4)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98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14.00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165735" rtl="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i" sz="2000" b="0" i="0" u="none" baseline="0">
                          <a:latin typeface="Calibri"/>
                          <a:ea typeface="Calibri"/>
                          <a:cs typeface="Calibri"/>
                        </a:rPr>
                        <a:t>Bussit takaisin Clarion Sign -hotellille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4435" y="1196759"/>
            <a:ext cx="1536761" cy="1846096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/>
              <a:t>Tuletko Pohjoiselle hautausmaalle omalla autolla? Pysäköi Pohjoisen kappelin (Norra kapellet) luo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32001" y="1628109"/>
            <a:ext cx="7073900" cy="4725670"/>
            <a:chOff x="3832001" y="1628109"/>
            <a:chExt cx="7073900" cy="4725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9721" y="1628109"/>
              <a:ext cx="5106112" cy="47250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63751" y="3068960"/>
              <a:ext cx="2658110" cy="895350"/>
            </a:xfrm>
            <a:custGeom>
              <a:avLst/>
              <a:gdLst/>
              <a:ahLst/>
              <a:cxnLst/>
              <a:rect l="l" t="t" r="r" b="b"/>
              <a:pathLst>
                <a:path w="2658109" h="895350">
                  <a:moveTo>
                    <a:pt x="0" y="0"/>
                  </a:moveTo>
                  <a:lnTo>
                    <a:pt x="2657856" y="894841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61124" y="3863392"/>
              <a:ext cx="211454" cy="180975"/>
            </a:xfrm>
            <a:custGeom>
              <a:avLst/>
              <a:gdLst/>
              <a:ahLst/>
              <a:cxnLst/>
              <a:rect l="l" t="t" r="r" b="b"/>
              <a:pathLst>
                <a:path w="211454" h="180975">
                  <a:moveTo>
                    <a:pt x="60794" y="0"/>
                  </a:moveTo>
                  <a:lnTo>
                    <a:pt x="0" y="180543"/>
                  </a:lnTo>
                  <a:lnTo>
                    <a:pt x="210934" y="151066"/>
                  </a:lnTo>
                  <a:lnTo>
                    <a:pt x="607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79775" y="4384615"/>
              <a:ext cx="3173730" cy="628650"/>
            </a:xfrm>
            <a:custGeom>
              <a:avLst/>
              <a:gdLst/>
              <a:ahLst/>
              <a:cxnLst/>
              <a:rect l="l" t="t" r="r" b="b"/>
              <a:pathLst>
                <a:path w="3173729" h="628650">
                  <a:moveTo>
                    <a:pt x="0" y="628561"/>
                  </a:moveTo>
                  <a:lnTo>
                    <a:pt x="3173209" y="0"/>
                  </a:lnTo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03333" y="4297353"/>
              <a:ext cx="205740" cy="187325"/>
            </a:xfrm>
            <a:custGeom>
              <a:avLst/>
              <a:gdLst/>
              <a:ahLst/>
              <a:cxnLst/>
              <a:rect l="l" t="t" r="r" b="b"/>
              <a:pathLst>
                <a:path w="205740" h="187325">
                  <a:moveTo>
                    <a:pt x="0" y="0"/>
                  </a:moveTo>
                  <a:lnTo>
                    <a:pt x="37020" y="186867"/>
                  </a:lnTo>
                  <a:lnTo>
                    <a:pt x="205371" y="56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424" y="1484783"/>
            <a:ext cx="3043820" cy="229088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46147" y="4310876"/>
            <a:ext cx="29730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Osoite: Minneslundsvägen 2</a:t>
            </a:r>
            <a:endParaRPr sz="1800">
              <a:latin typeface="Calibri"/>
              <a:cs typeface="Calibri"/>
            </a:endParaRPr>
          </a:p>
          <a:p>
            <a:pPr marL="12700" marR="5080" rtl="0">
              <a:lnSpc>
                <a:spcPct val="100000"/>
              </a:lnSpc>
              <a:spcBef>
                <a:spcPts val="216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Bussit odottavat talousrakennuksen vasemmalla puolella korttelissa 15C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2001" y="1484784"/>
            <a:ext cx="7880984" cy="4782820"/>
            <a:chOff x="3832001" y="1484784"/>
            <a:chExt cx="7880984" cy="4782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9818" y="1484784"/>
              <a:ext cx="7272807" cy="47826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79975" y="4005063"/>
              <a:ext cx="216535" cy="322580"/>
            </a:xfrm>
            <a:custGeom>
              <a:avLst/>
              <a:gdLst/>
              <a:ahLst/>
              <a:cxnLst/>
              <a:rect l="l" t="t" r="r" b="b"/>
              <a:pathLst>
                <a:path w="216535" h="322579">
                  <a:moveTo>
                    <a:pt x="0" y="0"/>
                  </a:moveTo>
                  <a:lnTo>
                    <a:pt x="216027" y="322059"/>
                  </a:lnTo>
                </a:path>
              </a:pathLst>
            </a:custGeom>
            <a:ln w="635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07965" y="4077072"/>
              <a:ext cx="296545" cy="170180"/>
            </a:xfrm>
            <a:custGeom>
              <a:avLst/>
              <a:gdLst/>
              <a:ahLst/>
              <a:cxnLst/>
              <a:rect l="l" t="t" r="r" b="b"/>
              <a:pathLst>
                <a:path w="296545" h="170179">
                  <a:moveTo>
                    <a:pt x="296417" y="0"/>
                  </a:moveTo>
                  <a:lnTo>
                    <a:pt x="0" y="169659"/>
                  </a:lnTo>
                </a:path>
              </a:pathLst>
            </a:custGeom>
            <a:ln w="635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3751" y="4385755"/>
              <a:ext cx="1941195" cy="771525"/>
            </a:xfrm>
            <a:custGeom>
              <a:avLst/>
              <a:gdLst/>
              <a:ahLst/>
              <a:cxnLst/>
              <a:rect l="l" t="t" r="r" b="b"/>
              <a:pathLst>
                <a:path w="1941195" h="771525">
                  <a:moveTo>
                    <a:pt x="0" y="771436"/>
                  </a:moveTo>
                  <a:lnTo>
                    <a:pt x="1940712" y="0"/>
                  </a:lnTo>
                </a:path>
              </a:pathLst>
            </a:custGeom>
            <a:ln w="634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39777" y="4308980"/>
              <a:ext cx="212725" cy="177165"/>
            </a:xfrm>
            <a:custGeom>
              <a:avLst/>
              <a:gdLst/>
              <a:ahLst/>
              <a:cxnLst/>
              <a:rect l="l" t="t" r="r" b="b"/>
              <a:pathLst>
                <a:path w="212725" h="177164">
                  <a:moveTo>
                    <a:pt x="0" y="0"/>
                  </a:moveTo>
                  <a:lnTo>
                    <a:pt x="70370" y="177025"/>
                  </a:lnTo>
                  <a:lnTo>
                    <a:pt x="212204" y="18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1" i="0" u="none" baseline="0"/>
              <a:t>Tuletko Järvan hautausmaalle omalla autolla? Pysäköi merkityille paikoille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5439" y="1870875"/>
            <a:ext cx="2664288" cy="200523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34179" y="4310876"/>
            <a:ext cx="2503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Osoite: Akallalänken 8</a:t>
            </a:r>
            <a:endParaRPr sz="1800">
              <a:latin typeface="Calibri"/>
              <a:cs typeface="Calibri"/>
            </a:endParaRPr>
          </a:p>
          <a:p>
            <a:pPr marL="12700" marR="5080" rtl="0">
              <a:lnSpc>
                <a:spcPct val="100000"/>
              </a:lnSpc>
              <a:spcBef>
                <a:spcPts val="2160"/>
              </a:spcBef>
            </a:pPr>
            <a:r>
              <a:rPr lang="fi" sz="1800" b="0" i="0" u="none" baseline="0">
                <a:latin typeface="Calibri"/>
                <a:ea typeface="Calibri"/>
                <a:cs typeface="Calibri"/>
              </a:rPr>
              <a:t>Bussit odottavat talousrakennuksen oikealla puolella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21770" cy="6858000"/>
            <a:chOff x="551383" y="0"/>
            <a:chExt cx="116217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2784" y="0"/>
              <a:ext cx="9129885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4582871"/>
              <a:ext cx="4248785" cy="646430"/>
            </a:xfrm>
            <a:custGeom>
              <a:avLst/>
              <a:gdLst/>
              <a:ahLst/>
              <a:cxnLst/>
              <a:rect l="l" t="t" r="r" b="b"/>
              <a:pathLst>
                <a:path w="4248785" h="646429">
                  <a:moveTo>
                    <a:pt x="4248467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4248467" y="646328"/>
                  </a:lnTo>
                  <a:lnTo>
                    <a:pt x="4248467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80161" y="4586932"/>
            <a:ext cx="23584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 dirty="0">
                <a:latin typeface="Calibri"/>
                <a:ea typeface="Calibri"/>
                <a:cs typeface="Calibri"/>
              </a:rPr>
              <a:t>Tervetuloa!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392" y="0"/>
            <a:ext cx="11563985" cy="5420995"/>
            <a:chOff x="623392" y="0"/>
            <a:chExt cx="11563985" cy="5420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652" y="0"/>
              <a:ext cx="10164584" cy="5420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3392" y="13407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30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7416" rIns="0" bIns="0" rtlCol="0">
            <a:spAutoFit/>
          </a:bodyPr>
          <a:lstStyle/>
          <a:p>
            <a:pPr marL="299085" algn="l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Tukholma 1801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383" y="0"/>
            <a:ext cx="11640820" cy="6858000"/>
            <a:chOff x="551383" y="0"/>
            <a:chExt cx="11640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9894" y="0"/>
              <a:ext cx="9122105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383" y="3140964"/>
              <a:ext cx="3528695" cy="646430"/>
            </a:xfrm>
            <a:custGeom>
              <a:avLst/>
              <a:gdLst/>
              <a:ahLst/>
              <a:cxnLst/>
              <a:rect l="l" t="t" r="r" b="b"/>
              <a:pathLst>
                <a:path w="3528695" h="646429">
                  <a:moveTo>
                    <a:pt x="352839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3528390" y="646328"/>
                  </a:lnTo>
                  <a:lnTo>
                    <a:pt x="3528390" y="0"/>
                  </a:lnTo>
                  <a:close/>
                </a:path>
              </a:pathLst>
            </a:custGeom>
            <a:solidFill>
              <a:srgbClr val="EC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11804" y="3145031"/>
            <a:ext cx="30073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3600" b="0" i="0" u="none" baseline="0">
                <a:latin typeface="Calibri"/>
                <a:ea typeface="Calibri"/>
                <a:cs typeface="Calibri"/>
              </a:rPr>
              <a:t>Tukholma 1818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679</Words>
  <Application>Microsoft Office PowerPoint</Application>
  <PresentationFormat>Laajakuva</PresentationFormat>
  <Paragraphs>171</Paragraphs>
  <Slides>79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79</vt:i4>
      </vt:variant>
    </vt:vector>
  </HeadingPairs>
  <TitlesOfParts>
    <vt:vector size="84" baseType="lpstr">
      <vt:lpstr>Arial</vt:lpstr>
      <vt:lpstr>Calibri</vt:lpstr>
      <vt:lpstr>Cambria</vt:lpstr>
      <vt:lpstr>Times New Roman</vt:lpstr>
      <vt:lpstr>Office Theme</vt:lpstr>
      <vt:lpstr>PowerPoint-esitys</vt:lpstr>
      <vt:lpstr>Spångan kirkko</vt:lpstr>
      <vt:lpstr>200 vuotta hautaustoimintaa</vt:lpstr>
      <vt:lpstr>PowerPoint-esitys</vt:lpstr>
      <vt:lpstr>Etäisyys: 3,6 km</vt:lpstr>
      <vt:lpstr>Etäisyys: 12,7 km</vt:lpstr>
      <vt:lpstr>Norra begravningsplatsen</vt:lpstr>
      <vt:lpstr>Tukholma 1801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E. G. Klingenstiernan piirustus uunista</vt:lpstr>
      <vt:lpstr>PowerPoint-esitys</vt:lpstr>
      <vt:lpstr>PowerPoint-esitys</vt:lpstr>
      <vt:lpstr>PowerPoint-esitys</vt:lpstr>
      <vt:lpstr>PowerPoint-esitys</vt:lpstr>
      <vt:lpstr>PowerPoint-esitys</vt:lpstr>
      <vt:lpstr>Skogskyrkogården</vt:lpstr>
      <vt:lpstr>PowerPoint-esitys</vt:lpstr>
      <vt:lpstr>PowerPoint-esitys</vt:lpstr>
      <vt:lpstr>PowerPoint-esitys</vt:lpstr>
      <vt:lpstr>Järvan hautausmaa</vt:lpstr>
      <vt:lpstr>Etäisyys: 12,7 km</vt:lpstr>
      <vt:lpstr>PowerPoint-esitys</vt:lpstr>
      <vt:lpstr>PowerPoint-esitys</vt:lpstr>
      <vt:lpstr>Järvan rakentamisen aikaan ajatuksissa oli hautausmaa</vt:lpstr>
      <vt:lpstr>Spångan kirkko 1972</vt:lpstr>
      <vt:lpstr>PowerPoint-esitys</vt:lpstr>
      <vt:lpstr>PowerPoint-esitys</vt:lpstr>
      <vt:lpstr>2012 Kuuleminen kaavoitusohjelmasta</vt:lpstr>
      <vt:lpstr>”Öarna”, suunnittelijoina Kristine Jensen Tegnestue ja Poul Ingemann</vt:lpstr>
      <vt:lpstr>PowerPoint-esitys</vt:lpstr>
      <vt:lpstr>PowerPoint-esitys</vt:lpstr>
      <vt:lpstr>PowerPoint-esitys</vt:lpstr>
      <vt:lpstr>PowerPoint-esitys</vt:lpstr>
      <vt:lpstr>Ha-ha-aita tuo avoimuutta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Käytännön tietoa opintokäyntiä varten</vt:lpstr>
      <vt:lpstr>PowerPoint-esitys</vt:lpstr>
      <vt:lpstr>PowerPoint-esitys</vt:lpstr>
      <vt:lpstr>PowerPoint-esitys</vt:lpstr>
      <vt:lpstr>PowerPoint-esitys</vt:lpstr>
      <vt:lpstr>Muistolehto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Kahvit. Matkaa jatketaan klo 10.30 tai 12.00</vt:lpstr>
      <vt:lpstr>PowerPoint-esitys</vt:lpstr>
      <vt:lpstr>Järvan hautausmaalla on eri aiheisiin keskittyviä pisteitä</vt:lpstr>
      <vt:lpstr>Matkaa jatketaan Järvan hautausmaalta klo 10.15 tai 12.10</vt:lpstr>
      <vt:lpstr>PowerPoint-esitys</vt:lpstr>
      <vt:lpstr>Toinen kahdesta tuhkahautalehdosta</vt:lpstr>
      <vt:lpstr>PowerPoint-esitys</vt:lpstr>
      <vt:lpstr>PowerPoint-esitys</vt:lpstr>
      <vt:lpstr>PowerPoint-esitys</vt:lpstr>
      <vt:lpstr>PowerPoint-esitys</vt:lpstr>
      <vt:lpstr>PowerPoint-esitys</vt:lpstr>
      <vt:lpstr>Bussit lähtevät Clarion Sign -hotellilta klo 8.30</vt:lpstr>
      <vt:lpstr>Tuletko Pohjoiselle hautausmaalle omalla autolla? Pysäköi Pohjoisen kappelin (Norra kapellet) luo</vt:lpstr>
      <vt:lpstr>Tuletko Järvan hautausmaalle omalla autolla? Pysäköi merkityille paikoille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Annelie Sjöström</dc:creator>
  <cp:lastModifiedBy>Wilén Mikael</cp:lastModifiedBy>
  <cp:revision>2</cp:revision>
  <dcterms:created xsi:type="dcterms:W3CDTF">2026-01-16T14:11:20Z</dcterms:created>
  <dcterms:modified xsi:type="dcterms:W3CDTF">2026-03-25T04:52:03Z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0x010100129BBCBF21362E4099AE6C2F27C58737</vt:lpwstr>
  </property>
  <property fmtid="{D5CDD505-2E9C-101B-9397-08002B2CF9AE}" pid="3" name="Created">
    <vt:filetime>2025-09-29T00:00:00Z</vt:filetime>
  </property>
  <property fmtid="{D5CDD505-2E9C-101B-9397-08002B2CF9AE}" pid="4" name="Creator">
    <vt:lpwstr>Acrobat PDFMaker 25 för PowerPoint</vt:lpwstr>
  </property>
  <property fmtid="{D5CDD505-2E9C-101B-9397-08002B2CF9AE}" pid="5" name="LastSaved">
    <vt:filetime>2026-01-16T00:00:00Z</vt:filetime>
  </property>
  <property fmtid="{D5CDD505-2E9C-101B-9397-08002B2CF9AE}" pid="6" name="Order">
    <vt:lpwstr>3107000</vt:lpwstr>
  </property>
  <property fmtid="{D5CDD505-2E9C-101B-9397-08002B2CF9AE}" pid="7" name="Producer">
    <vt:lpwstr>Adobe PDF Library 25.1.213</vt:lpwstr>
  </property>
</Properties>
</file>