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32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94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1754" y="5728792"/>
            <a:ext cx="971219" cy="9712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1754" y="158038"/>
            <a:ext cx="1344549" cy="43098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394B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4988" y="6234557"/>
            <a:ext cx="456603" cy="4577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149" y="1338707"/>
            <a:ext cx="11369700" cy="3130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11148" y="1338707"/>
            <a:ext cx="4008452" cy="2168542"/>
          </a:xfrm>
          <a:prstGeom prst="rect">
            <a:avLst/>
          </a:prstGeom>
          <a:ln w="9525">
            <a:solidFill>
              <a:srgbClr val="1A5531"/>
            </a:solidFill>
          </a:ln>
        </p:spPr>
        <p:txBody>
          <a:bodyPr vert="horz" wrap="square" lIns="0" tIns="227330" rIns="0" bIns="0" rtlCol="0">
            <a:spAutoFit/>
          </a:bodyPr>
          <a:lstStyle/>
          <a:p>
            <a:pPr marL="91440" marR="300990" algn="l" rtl="0">
              <a:lnSpc>
                <a:spcPct val="100099"/>
              </a:lnSpc>
              <a:spcBef>
                <a:spcPts val="1790"/>
              </a:spcBef>
            </a:pPr>
            <a:r>
              <a:rPr lang="fi" b="0" i="0" u="none" baseline="0" dirty="0"/>
              <a:t>Uudenlaisia hautausmaita ja hautapaikkoja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66758" y="5917793"/>
            <a:ext cx="2080260" cy="73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Monica Sandberg</a:t>
            </a:r>
            <a:endParaRPr sz="1800">
              <a:latin typeface="Calibri"/>
              <a:cs typeface="Calibri"/>
            </a:endParaRPr>
          </a:p>
          <a:p>
            <a:pPr marL="12700" marR="5080" rtl="0">
              <a:lnSpc>
                <a:spcPct val="109000"/>
              </a:lnSpc>
              <a:spcBef>
                <a:spcPts val="82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 NFKK:n kongressi, Tukholma 2025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" name="object 4" descr="Kuva, joka sisältää kohteen ulkotila, kasvi, puu, Biom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7884" y="688848"/>
            <a:ext cx="7287386" cy="46447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079" y="962660"/>
            <a:ext cx="3054223" cy="3834511"/>
          </a:xfrm>
          <a:prstGeom prst="rect">
            <a:avLst/>
          </a:prstGeom>
        </p:spPr>
      </p:pic>
      <p:pic>
        <p:nvPicPr>
          <p:cNvPr id="3" name="object 3" descr="Kuva, joka sisältää kohteen ulkotila, nurmi, puu, kasv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11677" y="962660"/>
            <a:ext cx="4850765" cy="3834511"/>
          </a:xfrm>
          <a:prstGeom prst="rect">
            <a:avLst/>
          </a:prstGeom>
        </p:spPr>
      </p:pic>
      <p:pic>
        <p:nvPicPr>
          <p:cNvPr id="4" name="object 4" descr="Kuva, joka sisältää kohteen ulkotila, taivas, puu, maa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34145" y="962660"/>
            <a:ext cx="3375278" cy="383451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43000" y="6153081"/>
            <a:ext cx="558673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  <a:tabLst>
                <a:tab pos="2009139" algn="l"/>
              </a:tabLst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Biologinen monimuotoisuus</a:t>
            </a:r>
            <a:r>
              <a:rPr lang="fi" sz="18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	</a:t>
            </a: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– hyönteishotellit, niityt ja puu- ja risupinot pienille eläimille ja hyönteisille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366459"/>
            <a:ext cx="2080260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9000"/>
              </a:lnSpc>
              <a:spcBef>
                <a:spcPts val="100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 NFKK:n kongressi, Tukholma 2025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kasvi, puutarha, maanpeite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811" y="751712"/>
            <a:ext cx="8492617" cy="4649597"/>
          </a:xfrm>
          <a:prstGeom prst="rect">
            <a:avLst/>
          </a:prstGeom>
        </p:spPr>
      </p:pic>
      <p:pic>
        <p:nvPicPr>
          <p:cNvPr id="4" name="object 4" descr="Kuva, joka sisältää kohteen ulkotila, hauta, puu, hautajaiset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02268" y="751712"/>
            <a:ext cx="2923921" cy="464959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2771" y="6162547"/>
            <a:ext cx="4210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Tuhkahautapaikat ja uudelleen käytetyt hautakivet Längbron hautausmaa, Örebro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380784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puu, ulkotila, nurmi, puutarha&#10;&#10;Automaattisesti luotu kuvau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990" y="166243"/>
            <a:ext cx="11578971" cy="592975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3000" y="6187402"/>
            <a:ext cx="6132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Vanhempiin sukuhautoihin yhdistetyt uurnahaudat, Veberödin hautausmaa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253784"/>
            <a:ext cx="241757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teksti, näyttökuva, taivas, pu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9358" y="376415"/>
            <a:ext cx="5301615" cy="5223129"/>
          </a:xfrm>
          <a:prstGeom prst="rect">
            <a:avLst/>
          </a:prstGeom>
        </p:spPr>
      </p:pic>
      <p:pic>
        <p:nvPicPr>
          <p:cNvPr id="4" name="object 4" descr="Kuva, joka sisältää kohteen teksti, henkilö, ihmisen kasvot, vaatteet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78218" y="376415"/>
            <a:ext cx="4612005" cy="52231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139920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puu, kasvi, nurm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808" y="215900"/>
            <a:ext cx="11654409" cy="57023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68704" y="6364325"/>
            <a:ext cx="4702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Seremoniapaikka, Silverdals griftegård, Sollentuna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186525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kasvi, nurmi, pu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2526" y="174967"/>
            <a:ext cx="11586972" cy="58656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68704" y="6364325"/>
            <a:ext cx="5765496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Muistopuutarha yhdessäoloa varten, Borgebyn hautausmaa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6019981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teksti, näyttökuva, henkilö, graafinen suunnittelu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583" y="455168"/>
            <a:ext cx="4117340" cy="3945382"/>
          </a:xfrm>
          <a:prstGeom prst="rect">
            <a:avLst/>
          </a:prstGeom>
        </p:spPr>
      </p:pic>
      <p:pic>
        <p:nvPicPr>
          <p:cNvPr id="4" name="object 4" descr="Kuva, joka sisältää kohteen teksti, vesi, näyttökuva, mer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54778" y="443356"/>
            <a:ext cx="4831461" cy="3945382"/>
          </a:xfrm>
          <a:prstGeom prst="rect">
            <a:avLst/>
          </a:prstGeom>
        </p:spPr>
      </p:pic>
      <p:pic>
        <p:nvPicPr>
          <p:cNvPr id="5" name="object 5" descr="Kuva, joka sisältää kohteen vesi, ulkotila, henkilö, mies Automaattisesti luotu kuvau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11207" y="443356"/>
            <a:ext cx="2594102" cy="3945382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448694"/>
              </p:ext>
            </p:extLst>
          </p:nvPr>
        </p:nvGraphicFramePr>
        <p:xfrm>
          <a:off x="260248" y="4670805"/>
          <a:ext cx="6207124" cy="12797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85">
                <a:tc>
                  <a:txBody>
                    <a:bodyPr/>
                    <a:lstStyle/>
                    <a:p>
                      <a:pPr marR="104775" algn="r" rtl="0">
                        <a:lnSpc>
                          <a:spcPts val="1515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Vuosi 2000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 rtl="0">
                        <a:lnSpc>
                          <a:spcPts val="1515"/>
                        </a:lnSpc>
                      </a:pPr>
                      <a:endParaRPr lang="fi" sz="1600" b="0" i="0" u="none" baseline="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201295" rtl="0">
                        <a:lnSpc>
                          <a:spcPts val="1515"/>
                        </a:lnSpc>
                      </a:pPr>
                      <a:r>
                        <a:rPr lang="fi" sz="1600" b="0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869 kpl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 rtl="0">
                        <a:lnSpc>
                          <a:spcPts val="1515"/>
                        </a:lnSpc>
                      </a:pPr>
                      <a:endParaRPr lang="fi" sz="1600" b="0" i="0" u="none" baseline="0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R="24130" algn="r" rtl="0">
                        <a:lnSpc>
                          <a:spcPts val="1515"/>
                        </a:lnSpc>
                      </a:pPr>
                      <a:r>
                        <a:rPr lang="fi" sz="1600" b="0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0,9 % vainajista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R="109220" algn="r" rtl="0">
                        <a:lnSpc>
                          <a:spcPts val="1680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2008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2395" rtl="0">
                        <a:lnSpc>
                          <a:spcPts val="1680"/>
                        </a:lnSpc>
                      </a:pP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baseline="0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</a:rPr>
                        <a:t>    1 513 kpl</a:t>
                      </a:r>
                      <a:endParaRPr lang="fi-FI" sz="1400" dirty="0">
                        <a:latin typeface="+mn-lt"/>
                        <a:cs typeface="Calibri"/>
                      </a:endParaRPr>
                    </a:p>
                    <a:p>
                      <a:pPr rtl="0"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12775" rtl="0">
                        <a:lnSpc>
                          <a:spcPts val="1680"/>
                        </a:lnSpc>
                      </a:pPr>
                      <a:r>
                        <a:rPr lang="fi" sz="1600" b="0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                           1,6 % vainajista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R="109855" algn="r" rtl="0">
                        <a:lnSpc>
                          <a:spcPts val="1680"/>
                        </a:lnSpc>
                      </a:pPr>
                      <a:r>
                        <a:rPr lang="fi" sz="1600" b="0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2016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5575" rtl="0">
                        <a:lnSpc>
                          <a:spcPts val="1680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2 445 kpl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 rtl="0">
                        <a:lnSpc>
                          <a:spcPts val="1680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2,7 % vainajista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marR="109855" algn="r" rtl="0">
                        <a:lnSpc>
                          <a:spcPts val="1660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2024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5575" rtl="0">
                        <a:lnSpc>
                          <a:spcPts val="1660"/>
                        </a:lnSpc>
                      </a:pPr>
                      <a:r>
                        <a:rPr lang="fi" sz="1600" b="0" i="0" u="none" baseline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3 507 kpl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 rtl="0">
                        <a:lnSpc>
                          <a:spcPts val="1660"/>
                        </a:lnSpc>
                      </a:pPr>
                      <a:r>
                        <a:rPr lang="fi" sz="1600" b="0" i="0" u="none" baseline="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3,8 % vainajista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400" y="6076194"/>
            <a:ext cx="72796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6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Tuhkan sirottelu muualle kuin hautausmaalle (SKKF:n tuhkaustilasto 2024)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71695" y="6146761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teksti, puu, ulkotila, metsä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0801" y="1454022"/>
            <a:ext cx="3044063" cy="4438777"/>
          </a:xfrm>
          <a:prstGeom prst="rect">
            <a:avLst/>
          </a:prstGeom>
        </p:spPr>
      </p:pic>
      <p:pic>
        <p:nvPicPr>
          <p:cNvPr id="4" name="object 4" descr="Kuva, joka sisältää kohteen teksti, ulkotila, kasvi, näyttökuva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604" y="1454022"/>
            <a:ext cx="3044062" cy="4438777"/>
          </a:xfrm>
          <a:prstGeom prst="rect">
            <a:avLst/>
          </a:prstGeom>
        </p:spPr>
      </p:pic>
      <p:pic>
        <p:nvPicPr>
          <p:cNvPr id="5" name="object 5" descr="Kuva, joka sisältää kohteen ulkotila, kasvi, puu, tavaratila&#10;&#10;Tekoälyllä luotu sisältö voi olla virheellistä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83322" y="168020"/>
            <a:ext cx="4323080" cy="572477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19200" y="6192281"/>
            <a:ext cx="5464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Tuhkahautalehto ”Fågellunden” (Lintulehto), Bredåkran hautausmaa, Ronneby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88628" y="6578524"/>
            <a:ext cx="1674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6214" y="1402461"/>
            <a:ext cx="3505200" cy="1536318"/>
          </a:xfrm>
          <a:prstGeom prst="rect">
            <a:avLst/>
          </a:prstGeom>
          <a:ln w="9525">
            <a:solidFill>
              <a:srgbClr val="1A5531"/>
            </a:solidFill>
          </a:ln>
        </p:spPr>
        <p:txBody>
          <a:bodyPr vert="horz" wrap="square" lIns="0" tIns="546100" rIns="0" bIns="0" rtlCol="0">
            <a:spAutoFit/>
          </a:bodyPr>
          <a:lstStyle/>
          <a:p>
            <a:pPr marL="90805" marR="370840" algn="l" rtl="0">
              <a:lnSpc>
                <a:spcPct val="100299"/>
              </a:lnSpc>
              <a:spcBef>
                <a:spcPts val="4300"/>
              </a:spcBef>
            </a:pPr>
            <a:r>
              <a:rPr lang="fi" sz="3200" b="0" i="0" u="none" baseline="0" dirty="0"/>
              <a:t>Kiitos kuuntelemisesta!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66758" y="5927547"/>
            <a:ext cx="2080260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Monica Sandberg</a:t>
            </a:r>
            <a:endParaRPr sz="1800">
              <a:latin typeface="Calibri"/>
              <a:cs typeface="Calibri"/>
            </a:endParaRPr>
          </a:p>
          <a:p>
            <a:pPr marL="12700" marR="5080" rtl="0">
              <a:lnSpc>
                <a:spcPct val="109000"/>
              </a:lnSpc>
              <a:spcBef>
                <a:spcPts val="750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 NFKK:n kongressi, Tukholma 2025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4" name="object 4" descr="Kuva, joka sisältää kohteen ulkotila, kasvi, puu, Biom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7884" y="688848"/>
            <a:ext cx="7287386" cy="46447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puu, pilv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525" y="212610"/>
            <a:ext cx="11664950" cy="58324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9083" y="6428875"/>
            <a:ext cx="369951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Torparängenin hautausmaa, Växjö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puu, taivas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525" y="166192"/>
            <a:ext cx="11664950" cy="587438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69083" y="6428875"/>
            <a:ext cx="369951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Torparängenin hautausmaa, Växjö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88628" y="5935099"/>
            <a:ext cx="1996439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ts val="1140"/>
              </a:lnSpc>
              <a:spcBef>
                <a:spcPts val="95"/>
              </a:spcBef>
            </a:pPr>
            <a:r>
              <a:rPr lang="fi" sz="1000" b="0" i="0" u="none" baseline="0" dirty="0">
                <a:latin typeface="Calibri"/>
                <a:ea typeface="Calibri"/>
                <a:cs typeface="Calibri"/>
              </a:rPr>
              <a:t>Tummaraunioinen, kissankäpälä, kangasajuruoho, kohokki,</a:t>
            </a:r>
            <a:endParaRPr sz="1000" dirty="0">
              <a:latin typeface="Calibri"/>
              <a:cs typeface="Calibri"/>
            </a:endParaRPr>
          </a:p>
          <a:p>
            <a:pPr marL="12700" rtl="0">
              <a:lnSpc>
                <a:spcPts val="1140"/>
              </a:lnSpc>
            </a:pPr>
            <a:r>
              <a:rPr lang="fi" sz="1000" b="0" i="0" u="none" baseline="0" dirty="0">
                <a:latin typeface="Calibri"/>
                <a:ea typeface="Calibri"/>
                <a:cs typeface="Calibri"/>
              </a:rPr>
              <a:t>maksaruoho, nukkapähkämö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3" name="object 3" descr="Kuva, joka sisältää kohteen ulkotila, taivas, nurmi, kasv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0702" y="193979"/>
            <a:ext cx="9199372" cy="5732653"/>
          </a:xfrm>
          <a:prstGeom prst="rect">
            <a:avLst/>
          </a:prstGeom>
        </p:spPr>
      </p:pic>
      <p:pic>
        <p:nvPicPr>
          <p:cNvPr id="4" name="object 4" descr="Kuva, joka sisältää kohteen ulkotila, maa, kallio, kasvi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9323" y="3981399"/>
            <a:ext cx="2523363" cy="19197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13738" y="6414872"/>
            <a:ext cx="432244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Ängskyrkogården – Norra kyrkogården, Visby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isäkäs, nurmi, kasvi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961" y="163448"/>
            <a:ext cx="11573256" cy="59103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8813" y="749046"/>
            <a:ext cx="86169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1000" b="0" i="0" u="none" baseline="0">
                <a:latin typeface="Calibri"/>
                <a:ea typeface="Calibri"/>
                <a:cs typeface="Calibri"/>
              </a:rPr>
              <a:t>1900-luvun loppu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3738" y="6414872"/>
            <a:ext cx="432244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Ängskyrkogården – Norra kyrkogården, Visby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260" y="1156842"/>
            <a:ext cx="5696712" cy="362292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3685" y="1156969"/>
            <a:ext cx="2300605" cy="36226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91422" y="1156716"/>
            <a:ext cx="3247517" cy="36229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49094" y="6414872"/>
            <a:ext cx="3989705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Tuhkahautalehto, Tullingen hautausmaa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nurmi, taivas, maisema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8607" y="333375"/>
            <a:ext cx="8864092" cy="5459730"/>
          </a:xfrm>
          <a:prstGeom prst="rect">
            <a:avLst/>
          </a:prstGeom>
        </p:spPr>
      </p:pic>
      <p:pic>
        <p:nvPicPr>
          <p:cNvPr id="3" name="object 3" descr="Kuva, joka sisältää kohteen ulkotila, nurmi, kasvi, rakennus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9377" y="2933700"/>
            <a:ext cx="2665222" cy="28594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60702" y="6399309"/>
            <a:ext cx="4763898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Tuhkahautalehto, Brämhultin hautausmaa, Borås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Kuva, joka sisältää kohteen ulkotila, kasvi, hauta, kallio&#10;&#10;Tekoälyllä luotu sisältö voi olla virheellistä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256" y="1000633"/>
            <a:ext cx="5394071" cy="3988308"/>
          </a:xfrm>
          <a:prstGeom prst="rect">
            <a:avLst/>
          </a:prstGeom>
        </p:spPr>
      </p:pic>
      <p:pic>
        <p:nvPicPr>
          <p:cNvPr id="3" name="object 3" descr="Kuva, joka sisältää kohteen ulkotila, puu, nurmi, luonto&#10;&#10;Tekoälyllä luotu sisältö voi olla virheellistä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89371" y="988822"/>
            <a:ext cx="5998971" cy="400011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60702" y="6399309"/>
            <a:ext cx="4763898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Tuhkahautalehto, Brämhultin hautausmaa, Borås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778" y="213029"/>
            <a:ext cx="11664950" cy="58027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41422" y="6414872"/>
            <a:ext cx="4964177" cy="27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2150"/>
              </a:lnSpc>
            </a:pPr>
            <a:r>
              <a:rPr lang="fi" sz="1800" b="0" i="1" u="none" baseline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Lasten muistolehto, Silverdals griftegård, Sollentuna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88628" y="6412407"/>
            <a:ext cx="208026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rtl="0">
              <a:lnSpc>
                <a:spcPts val="1045"/>
              </a:lnSpc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Uudenlaisia hautausmaita ja hautapaikkoja</a:t>
            </a:r>
            <a:endParaRPr sz="1000">
              <a:latin typeface="Calibri"/>
              <a:cs typeface="Calibri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1000" b="0" i="0" u="none" baseline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NFKK:n kongressi, Tukholma 2025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987</TotalTime>
  <Words>361</Words>
  <Application>Microsoft Office PowerPoint</Application>
  <PresentationFormat>Laajakuva</PresentationFormat>
  <Paragraphs>69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1" baseType="lpstr">
      <vt:lpstr>Calibri</vt:lpstr>
      <vt:lpstr>Times New Roman</vt:lpstr>
      <vt:lpstr>Office Theme</vt:lpstr>
      <vt:lpstr>Uudenlaisia hautausmaita ja hautapaikkoja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Kiitos kuuntelemisesta!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David Nihl</dc:creator>
  <cp:lastModifiedBy>Wilén Mikael</cp:lastModifiedBy>
  <cp:revision>3</cp:revision>
  <dcterms:created xsi:type="dcterms:W3CDTF">2026-01-16T14:10:48Z</dcterms:created>
  <dcterms:modified xsi:type="dcterms:W3CDTF">2026-03-25T04:48:17Z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2025-09-29T00:00:00Z</vt:filetime>
  </property>
  <property fmtid="{D5CDD505-2E9C-101B-9397-08002B2CF9AE}" pid="3" name="Creator">
    <vt:lpwstr>Microsoft® PowerPoint® för Microsoft 365</vt:lpwstr>
  </property>
  <property fmtid="{D5CDD505-2E9C-101B-9397-08002B2CF9AE}" pid="4" name="LastSaved">
    <vt:filetime>2026-01-16T00:00:00Z</vt:filetime>
  </property>
  <property fmtid="{D5CDD505-2E9C-101B-9397-08002B2CF9AE}" pid="5" name="Producer">
    <vt:lpwstr>Microsoft® PowerPoint® för Microsoft 365</vt:lpwstr>
  </property>
</Properties>
</file>