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2192000" cy="6858000"/>
  <p:notesSz cx="12192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1" d="100"/>
          <a:sy n="51" d="100"/>
        </p:scale>
        <p:origin x="1232" y="3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2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3/25/2026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394B3E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1754" y="5728792"/>
            <a:ext cx="971219" cy="971219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21754" y="158038"/>
            <a:ext cx="1344549" cy="430987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2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3/25/2026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2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3/25/2026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2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3/25/2026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3/25/2026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394B3E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84988" y="6234557"/>
            <a:ext cx="456603" cy="457707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11149" y="1338707"/>
            <a:ext cx="11369700" cy="313080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2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3/25/2026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2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411148" y="1338707"/>
            <a:ext cx="4008452" cy="2168542"/>
          </a:xfrm>
          <a:prstGeom prst="rect">
            <a:avLst/>
          </a:prstGeom>
          <a:ln w="9525">
            <a:solidFill>
              <a:srgbClr val="1A5531"/>
            </a:solidFill>
          </a:ln>
        </p:spPr>
        <p:txBody>
          <a:bodyPr vert="horz" wrap="square" lIns="0" tIns="227330" rIns="0" bIns="0" rtlCol="0">
            <a:spAutoFit/>
          </a:bodyPr>
          <a:lstStyle/>
          <a:p>
            <a:pPr marL="91440" marR="300990" algn="l" rtl="0">
              <a:lnSpc>
                <a:spcPct val="100099"/>
              </a:lnSpc>
              <a:spcBef>
                <a:spcPts val="1790"/>
              </a:spcBef>
            </a:pPr>
            <a:r>
              <a:rPr lang="fi" b="0" i="0" u="none" baseline="0" dirty="0"/>
              <a:t>Uudenlaisia hautausmaita ja hautapaikkoja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866758" y="5917793"/>
            <a:ext cx="2080260" cy="737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780" rtl="0">
              <a:lnSpc>
                <a:spcPct val="100000"/>
              </a:lnSpc>
              <a:spcBef>
                <a:spcPts val="100"/>
              </a:spcBef>
            </a:pPr>
            <a:r>
              <a:rPr lang="fi" sz="1800" b="0" i="0" u="none" baseline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Monica Sandberg</a:t>
            </a:r>
            <a:endParaRPr sz="1800">
              <a:latin typeface="Calibri"/>
              <a:cs typeface="Calibri"/>
            </a:endParaRPr>
          </a:p>
          <a:p>
            <a:pPr marL="12700" marR="5080" rtl="0">
              <a:lnSpc>
                <a:spcPct val="109000"/>
              </a:lnSpc>
              <a:spcBef>
                <a:spcPts val="825"/>
              </a:spcBef>
            </a:pPr>
            <a:r>
              <a:rPr lang="fi" sz="1000" b="0" i="0" u="none" baseline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Uudenlaisia hautausmaita ja hautapaikkoja NFKK:n kongressi, Tukholma 2025</a:t>
            </a:r>
            <a:endParaRPr sz="1000">
              <a:latin typeface="Calibri"/>
              <a:cs typeface="Calibri"/>
            </a:endParaRPr>
          </a:p>
        </p:txBody>
      </p:sp>
      <p:pic>
        <p:nvPicPr>
          <p:cNvPr id="4" name="object 4" descr="Kuva, joka sisältää kohteen ulkotila, kasvi, puu, Biomi&#10;&#10;Tekoälyllä luotu sisältö voi olla virheellistä.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67884" y="688848"/>
            <a:ext cx="7287386" cy="464477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78079" y="962660"/>
            <a:ext cx="3054223" cy="3834511"/>
          </a:xfrm>
          <a:prstGeom prst="rect">
            <a:avLst/>
          </a:prstGeom>
        </p:spPr>
      </p:pic>
      <p:pic>
        <p:nvPicPr>
          <p:cNvPr id="3" name="object 3" descr="Kuva, joka sisältää kohteen ulkotila, nurmi, puu, kasvi&#10;&#10;Tekoälyllä luotu sisältö voi olla virheellistä.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511677" y="962660"/>
            <a:ext cx="4850765" cy="3834511"/>
          </a:xfrm>
          <a:prstGeom prst="rect">
            <a:avLst/>
          </a:prstGeom>
        </p:spPr>
      </p:pic>
      <p:pic>
        <p:nvPicPr>
          <p:cNvPr id="4" name="object 4" descr="Kuva, joka sisältää kohteen ulkotila, taivas, puu, maa&#10;&#10;Tekoälyllä luotu sisältö voi olla virheellistä.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534145" y="962660"/>
            <a:ext cx="3375278" cy="3834511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143000" y="6153081"/>
            <a:ext cx="5586730" cy="304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rtl="0">
              <a:lnSpc>
                <a:spcPts val="2150"/>
              </a:lnSpc>
              <a:tabLst>
                <a:tab pos="2009139" algn="l"/>
              </a:tabLst>
            </a:pPr>
            <a:r>
              <a:rPr lang="fi" sz="1800" b="0" i="1" u="none" baseline="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Biologinen monimuotoisuus</a:t>
            </a:r>
            <a:r>
              <a:rPr lang="fi" sz="1800" b="0" i="0" u="none" baseline="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	</a:t>
            </a:r>
            <a:r>
              <a:rPr lang="fi" sz="1800" b="0" i="1" u="none" baseline="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– hyönteishotellit, niityt ja puu- ja risupinot pienille eläimille ja hyönteisille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088628" y="6412407"/>
            <a:ext cx="2080260" cy="3181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rtl="0">
              <a:lnSpc>
                <a:spcPts val="1045"/>
              </a:lnSpc>
            </a:pPr>
            <a:r>
              <a:rPr lang="fi" sz="1000" b="0" i="0" u="none" baseline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Uudenlaisia hautausmaita ja hautapaikkoja</a:t>
            </a:r>
            <a:endParaRPr sz="1000">
              <a:latin typeface="Calibri"/>
              <a:cs typeface="Calibri"/>
            </a:endParaRPr>
          </a:p>
          <a:p>
            <a:pPr marL="12700" rtl="0">
              <a:lnSpc>
                <a:spcPct val="100000"/>
              </a:lnSpc>
              <a:spcBef>
                <a:spcPts val="105"/>
              </a:spcBef>
            </a:pPr>
            <a:r>
              <a:rPr lang="fi" sz="1000" b="0" i="0" u="none" baseline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NFKK:n kongressi, Tukholma 2025</a:t>
            </a:r>
            <a:endParaRPr sz="1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88628" y="6366459"/>
            <a:ext cx="2080260" cy="3581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rtl="0">
              <a:lnSpc>
                <a:spcPct val="109000"/>
              </a:lnSpc>
              <a:spcBef>
                <a:spcPts val="100"/>
              </a:spcBef>
            </a:pPr>
            <a:r>
              <a:rPr lang="fi" sz="1000" b="0" i="0" u="none" baseline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Uudenlaisia hautausmaita ja hautapaikkoja NFKK:n kongressi, Tukholma 2025</a:t>
            </a:r>
            <a:endParaRPr sz="1000">
              <a:latin typeface="Calibri"/>
              <a:cs typeface="Calibri"/>
            </a:endParaRPr>
          </a:p>
        </p:txBody>
      </p:sp>
      <p:pic>
        <p:nvPicPr>
          <p:cNvPr id="3" name="object 3" descr="Kuva, joka sisältää kohteen ulkotila, kasvi, puutarha, maanpeite&#10;&#10;Tekoälyllä luotu sisältö voi olla virheellistä.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5811" y="751712"/>
            <a:ext cx="8492617" cy="4649597"/>
          </a:xfrm>
          <a:prstGeom prst="rect">
            <a:avLst/>
          </a:prstGeom>
        </p:spPr>
      </p:pic>
      <p:pic>
        <p:nvPicPr>
          <p:cNvPr id="4" name="object 4" descr="Kuva, joka sisältää kohteen ulkotila, hauta, puu, hautajaiset&#10;&#10;Tekoälyllä luotu sisältö voi olla virheellistä.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002268" y="751712"/>
            <a:ext cx="2923921" cy="4649597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242771" y="6162547"/>
            <a:ext cx="421068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rtl="0">
              <a:lnSpc>
                <a:spcPct val="100000"/>
              </a:lnSpc>
              <a:spcBef>
                <a:spcPts val="100"/>
              </a:spcBef>
            </a:pPr>
            <a:r>
              <a:rPr lang="fi" sz="1800" b="0" i="1" u="none" baseline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Tuhkahautapaikat ja uudelleen käytetyt hautakivet Längbron hautausmaa, Örebro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88628" y="6380784"/>
            <a:ext cx="208026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rtl="0">
              <a:lnSpc>
                <a:spcPct val="100000"/>
              </a:lnSpc>
              <a:spcBef>
                <a:spcPts val="95"/>
              </a:spcBef>
            </a:pPr>
            <a:r>
              <a:rPr lang="fi" sz="1000" b="0" i="0" u="none" baseline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Uudenlaisia hautausmaita ja hautapaikkoja</a:t>
            </a:r>
            <a:endParaRPr sz="1000">
              <a:latin typeface="Calibri"/>
              <a:cs typeface="Calibri"/>
            </a:endParaRPr>
          </a:p>
        </p:txBody>
      </p:sp>
      <p:pic>
        <p:nvPicPr>
          <p:cNvPr id="3" name="object 3" descr="Kuva, joka sisältää kohteen puu, ulkotila, nurmi, puutarha&#10;&#10;Automaattisesti luotu kuvaus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77990" y="166243"/>
            <a:ext cx="11578971" cy="5929757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143000" y="6187402"/>
            <a:ext cx="61328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rtl="0">
              <a:lnSpc>
                <a:spcPct val="100000"/>
              </a:lnSpc>
              <a:spcBef>
                <a:spcPts val="100"/>
              </a:spcBef>
            </a:pPr>
            <a:r>
              <a:rPr lang="fi" sz="1800" b="0" i="1" u="none" baseline="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Vanhempiin sukuhautoihin yhdistetyt uurnahaudat, Veberödin hautausmaa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088628" y="6578524"/>
            <a:ext cx="167449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rtl="0">
              <a:lnSpc>
                <a:spcPts val="1045"/>
              </a:lnSpc>
            </a:pPr>
            <a:r>
              <a:rPr lang="fi" sz="1000" b="0" i="0" u="none" baseline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NFKK:n kongressi, Tukholma 2025</a:t>
            </a:r>
            <a:endParaRPr sz="1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88628" y="6253784"/>
            <a:ext cx="2417572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rtl="0">
              <a:lnSpc>
                <a:spcPct val="100000"/>
              </a:lnSpc>
              <a:spcBef>
                <a:spcPts val="95"/>
              </a:spcBef>
            </a:pPr>
            <a:r>
              <a:rPr lang="fi" sz="1000" b="0" i="0" u="none" baseline="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Uudenlaisia hautausmaita ja hautapaikkoja</a:t>
            </a:r>
            <a:endParaRPr sz="1000" dirty="0">
              <a:latin typeface="Calibri"/>
              <a:cs typeface="Calibri"/>
            </a:endParaRPr>
          </a:p>
        </p:txBody>
      </p:sp>
      <p:pic>
        <p:nvPicPr>
          <p:cNvPr id="3" name="object 3" descr="Kuva, joka sisältää kohteen teksti, näyttökuva, taivas, puu&#10;&#10;Tekoälyllä luotu sisältö voi olla virheellistä.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09358" y="376415"/>
            <a:ext cx="5301615" cy="5223129"/>
          </a:xfrm>
          <a:prstGeom prst="rect">
            <a:avLst/>
          </a:prstGeom>
        </p:spPr>
      </p:pic>
      <p:pic>
        <p:nvPicPr>
          <p:cNvPr id="4" name="object 4" descr="Kuva, joka sisältää kohteen teksti, henkilö, ihmisen kasvot, vaatteet&#10;&#10;Tekoälyllä luotu sisältö voi olla virheellistä.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578218" y="376415"/>
            <a:ext cx="4612005" cy="5223129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9088628" y="6578524"/>
            <a:ext cx="167449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rtl="0">
              <a:lnSpc>
                <a:spcPts val="1045"/>
              </a:lnSpc>
            </a:pPr>
            <a:r>
              <a:rPr lang="fi" sz="1000" b="0" i="0" u="none" baseline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NFKK:n kongressi, Tukholma 2025</a:t>
            </a:r>
            <a:endParaRPr sz="1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88628" y="6139920"/>
            <a:ext cx="208026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rtl="0">
              <a:lnSpc>
                <a:spcPct val="100000"/>
              </a:lnSpc>
              <a:spcBef>
                <a:spcPts val="95"/>
              </a:spcBef>
            </a:pPr>
            <a:r>
              <a:rPr lang="fi" sz="1000" b="0" i="0" u="none" baseline="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Uudenlaisia hautausmaita ja hautapaikkoja</a:t>
            </a:r>
            <a:endParaRPr sz="1000" dirty="0">
              <a:latin typeface="Calibri"/>
              <a:cs typeface="Calibri"/>
            </a:endParaRPr>
          </a:p>
        </p:txBody>
      </p:sp>
      <p:pic>
        <p:nvPicPr>
          <p:cNvPr id="3" name="object 3" descr="Kuva, joka sisältää kohteen ulkotila, puu, kasvi, nurmi&#10;&#10;Tekoälyllä luotu sisältö voi olla virheellistä.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8808" y="215900"/>
            <a:ext cx="11654409" cy="570230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168704" y="6364325"/>
            <a:ext cx="470217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rtl="0">
              <a:lnSpc>
                <a:spcPct val="100000"/>
              </a:lnSpc>
              <a:spcBef>
                <a:spcPts val="100"/>
              </a:spcBef>
            </a:pPr>
            <a:r>
              <a:rPr lang="fi" sz="1800" b="0" i="1" u="none" baseline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Seremoniapaikka, Silverdals griftegård, Sollentuna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088628" y="6578524"/>
            <a:ext cx="167449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rtl="0">
              <a:lnSpc>
                <a:spcPts val="1045"/>
              </a:lnSpc>
            </a:pPr>
            <a:r>
              <a:rPr lang="fi" sz="1000" b="0" i="0" u="none" baseline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NFKK:n kongressi, Tukholma 2025</a:t>
            </a:r>
            <a:endParaRPr sz="1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88628" y="6186525"/>
            <a:ext cx="208026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rtl="0">
              <a:lnSpc>
                <a:spcPct val="100000"/>
              </a:lnSpc>
              <a:spcBef>
                <a:spcPts val="95"/>
              </a:spcBef>
            </a:pPr>
            <a:r>
              <a:rPr lang="fi" sz="1000" b="0" i="0" u="none" baseline="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Uudenlaisia hautausmaita ja hautapaikkoja</a:t>
            </a:r>
            <a:endParaRPr sz="1000" dirty="0">
              <a:latin typeface="Calibri"/>
              <a:cs typeface="Calibri"/>
            </a:endParaRPr>
          </a:p>
        </p:txBody>
      </p:sp>
      <p:pic>
        <p:nvPicPr>
          <p:cNvPr id="3" name="object 3" descr="Kuva, joka sisältää kohteen ulkotila, kasvi, nurmi, puu&#10;&#10;Tekoälyllä luotu sisältö voi olla virheellistä.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2526" y="174967"/>
            <a:ext cx="11586972" cy="586562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168704" y="6364325"/>
            <a:ext cx="5765496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rtl="0">
              <a:lnSpc>
                <a:spcPct val="100000"/>
              </a:lnSpc>
              <a:spcBef>
                <a:spcPts val="100"/>
              </a:spcBef>
            </a:pPr>
            <a:r>
              <a:rPr lang="fi" sz="1800" b="0" i="1" u="none" baseline="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Muistopuutarha yhdessäoloa varten, Borgebyn hautausmaa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088628" y="6578524"/>
            <a:ext cx="167449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rtl="0">
              <a:lnSpc>
                <a:spcPts val="1045"/>
              </a:lnSpc>
            </a:pPr>
            <a:r>
              <a:rPr lang="fi" sz="1000" b="0" i="0" u="none" baseline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NFKK:n kongressi, Tukholma 2025</a:t>
            </a:r>
            <a:endParaRPr sz="1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88628" y="6019981"/>
            <a:ext cx="208026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rtl="0">
              <a:lnSpc>
                <a:spcPct val="100000"/>
              </a:lnSpc>
              <a:spcBef>
                <a:spcPts val="95"/>
              </a:spcBef>
            </a:pPr>
            <a:r>
              <a:rPr lang="fi" sz="1000" b="0" i="0" u="none" baseline="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Uudenlaisia hautausmaita ja hautapaikkoja</a:t>
            </a:r>
            <a:endParaRPr sz="1000" dirty="0">
              <a:latin typeface="Calibri"/>
              <a:cs typeface="Calibri"/>
            </a:endParaRPr>
          </a:p>
        </p:txBody>
      </p:sp>
      <p:pic>
        <p:nvPicPr>
          <p:cNvPr id="3" name="object 3" descr="Kuva, joka sisältää kohteen teksti, näyttökuva, henkilö, graafinen suunnittelu&#10;&#10;Tekoälyllä luotu sisältö voi olla virheellistä.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0583" y="455168"/>
            <a:ext cx="4117340" cy="3945382"/>
          </a:xfrm>
          <a:prstGeom prst="rect">
            <a:avLst/>
          </a:prstGeom>
        </p:spPr>
      </p:pic>
      <p:pic>
        <p:nvPicPr>
          <p:cNvPr id="4" name="object 4" descr="Kuva, joka sisältää kohteen teksti, vesi, näyttökuva, meri&#10;&#10;Tekoälyllä luotu sisältö voi olla virheellistä.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454778" y="443356"/>
            <a:ext cx="4831461" cy="3945382"/>
          </a:xfrm>
          <a:prstGeom prst="rect">
            <a:avLst/>
          </a:prstGeom>
        </p:spPr>
      </p:pic>
      <p:pic>
        <p:nvPicPr>
          <p:cNvPr id="5" name="object 5" descr="Kuva, joka sisältää kohteen vesi, ulkotila, henkilö, mies Automaattisesti luotu kuvaus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411207" y="443356"/>
            <a:ext cx="2594102" cy="3945382"/>
          </a:xfrm>
          <a:prstGeom prst="rect">
            <a:avLst/>
          </a:prstGeom>
        </p:spPr>
      </p:pic>
      <p:graphicFrame>
        <p:nvGraphicFramePr>
          <p:cNvPr id="6" name="object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1448694"/>
              </p:ext>
            </p:extLst>
          </p:nvPr>
        </p:nvGraphicFramePr>
        <p:xfrm>
          <a:off x="260248" y="4670805"/>
          <a:ext cx="6207124" cy="127977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337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12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1305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22885">
                <a:tc>
                  <a:txBody>
                    <a:bodyPr/>
                    <a:lstStyle/>
                    <a:p>
                      <a:pPr marR="104775" algn="r" rtl="0">
                        <a:lnSpc>
                          <a:spcPts val="1515"/>
                        </a:lnSpc>
                      </a:pPr>
                      <a:r>
                        <a:rPr lang="fi" sz="1600" b="0" i="0" u="none" baseline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</a:rPr>
                        <a:t>Vuosi 2000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rtl="0"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01295" rtl="0">
                        <a:lnSpc>
                          <a:spcPts val="1515"/>
                        </a:lnSpc>
                      </a:pPr>
                      <a:endParaRPr lang="fi" sz="1600" b="0" i="0" u="none" baseline="0" dirty="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</a:endParaRPr>
                    </a:p>
                    <a:p>
                      <a:pPr marL="201295" rtl="0">
                        <a:lnSpc>
                          <a:spcPts val="1515"/>
                        </a:lnSpc>
                      </a:pPr>
                      <a:r>
                        <a:rPr lang="fi" sz="1600" b="0" i="0" u="none" baseline="0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</a:rPr>
                        <a:t>869 kpl</a:t>
                      </a:r>
                      <a:endParaRPr sz="1600" dirty="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4130" algn="r" rtl="0">
                        <a:lnSpc>
                          <a:spcPts val="1515"/>
                        </a:lnSpc>
                      </a:pPr>
                      <a:endParaRPr lang="fi" sz="1600" b="0" i="0" u="none" baseline="0" dirty="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</a:endParaRPr>
                    </a:p>
                    <a:p>
                      <a:pPr marR="24130" algn="r" rtl="0">
                        <a:lnSpc>
                          <a:spcPts val="1515"/>
                        </a:lnSpc>
                      </a:pPr>
                      <a:r>
                        <a:rPr lang="fi" sz="1600" b="0" i="0" u="none" baseline="0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</a:rPr>
                        <a:t>0,9 % vainajista</a:t>
                      </a:r>
                      <a:endParaRPr sz="1600" dirty="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3204">
                <a:tc>
                  <a:txBody>
                    <a:bodyPr/>
                    <a:lstStyle/>
                    <a:p>
                      <a:pPr marR="109220" algn="r" rtl="0">
                        <a:lnSpc>
                          <a:spcPts val="1680"/>
                        </a:lnSpc>
                      </a:pPr>
                      <a:r>
                        <a:rPr lang="fi" sz="1600" b="0" i="0" u="none" baseline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</a:rPr>
                        <a:t>2008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2395" rtl="0">
                        <a:lnSpc>
                          <a:spcPts val="1680"/>
                        </a:lnSpc>
                      </a:pPr>
                      <a:endParaRPr sz="1600" dirty="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lvl="0" indent="0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400" b="0" i="0" u="none" baseline="0" dirty="0">
                          <a:solidFill>
                            <a:srgbClr val="FFFFFF"/>
                          </a:solidFill>
                          <a:latin typeface="+mn-lt"/>
                          <a:ea typeface="Calibri"/>
                          <a:cs typeface="Calibri"/>
                        </a:rPr>
                        <a:t>    1 513 kpl</a:t>
                      </a:r>
                      <a:endParaRPr lang="fi-FI" sz="1400" dirty="0">
                        <a:latin typeface="+mn-lt"/>
                        <a:cs typeface="Calibri"/>
                      </a:endParaRPr>
                    </a:p>
                    <a:p>
                      <a:pPr rtl="0"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12775" rtl="0">
                        <a:lnSpc>
                          <a:spcPts val="1680"/>
                        </a:lnSpc>
                      </a:pPr>
                      <a:r>
                        <a:rPr lang="fi" sz="1600" b="0" i="0" u="none" baseline="0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</a:rPr>
                        <a:t>                           1,6 % vainajista</a:t>
                      </a:r>
                      <a:endParaRPr sz="1600" dirty="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3204">
                <a:tc>
                  <a:txBody>
                    <a:bodyPr/>
                    <a:lstStyle/>
                    <a:p>
                      <a:pPr marR="109855" algn="r" rtl="0">
                        <a:lnSpc>
                          <a:spcPts val="1680"/>
                        </a:lnSpc>
                      </a:pPr>
                      <a:r>
                        <a:rPr lang="fi" sz="1600" b="0" i="0" u="none" baseline="0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</a:rPr>
                        <a:t>2016</a:t>
                      </a:r>
                      <a:endParaRPr sz="1600" dirty="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rtl="0"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55575" rtl="0">
                        <a:lnSpc>
                          <a:spcPts val="1680"/>
                        </a:lnSpc>
                      </a:pPr>
                      <a:r>
                        <a:rPr lang="fi" sz="1600" b="0" i="0" u="none" baseline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</a:rPr>
                        <a:t>2 445 kpl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4130" algn="r" rtl="0">
                        <a:lnSpc>
                          <a:spcPts val="1680"/>
                        </a:lnSpc>
                      </a:pPr>
                      <a:r>
                        <a:rPr lang="fi" sz="1600" b="0" i="0" u="none" baseline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</a:rPr>
                        <a:t>2,7 % vainajista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2885">
                <a:tc>
                  <a:txBody>
                    <a:bodyPr/>
                    <a:lstStyle/>
                    <a:p>
                      <a:pPr marR="109855" algn="r" rtl="0">
                        <a:lnSpc>
                          <a:spcPts val="1660"/>
                        </a:lnSpc>
                      </a:pPr>
                      <a:r>
                        <a:rPr lang="fi" sz="1600" b="0" i="0" u="none" baseline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</a:rPr>
                        <a:t>2024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rtl="0"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55575" rtl="0">
                        <a:lnSpc>
                          <a:spcPts val="1660"/>
                        </a:lnSpc>
                      </a:pPr>
                      <a:r>
                        <a:rPr lang="fi" sz="1600" b="0" i="0" u="none" baseline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</a:rPr>
                        <a:t>3 507 kpl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4130" algn="r" rtl="0">
                        <a:lnSpc>
                          <a:spcPts val="1660"/>
                        </a:lnSpc>
                      </a:pPr>
                      <a:r>
                        <a:rPr lang="fi" sz="1600" b="0" i="0" u="none" baseline="0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</a:rPr>
                        <a:t>3,8 % vainajista</a:t>
                      </a:r>
                      <a:endParaRPr sz="1600" dirty="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8" name="object 8"/>
          <p:cNvSpPr txBox="1"/>
          <p:nvPr/>
        </p:nvSpPr>
        <p:spPr>
          <a:xfrm>
            <a:off x="9088628" y="6578524"/>
            <a:ext cx="167449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rtl="0">
              <a:lnSpc>
                <a:spcPts val="1045"/>
              </a:lnSpc>
            </a:pPr>
            <a:r>
              <a:rPr lang="fi" sz="1000" b="0" i="0" u="none" baseline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NFKK:n kongressi, Tukholma 2025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33400" y="6076194"/>
            <a:ext cx="727964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rtl="0">
              <a:lnSpc>
                <a:spcPct val="100000"/>
              </a:lnSpc>
              <a:spcBef>
                <a:spcPts val="95"/>
              </a:spcBef>
            </a:pPr>
            <a:r>
              <a:rPr lang="fi" sz="1600" b="0" i="0" u="none" baseline="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Tuhkan sirottelu muualle kuin hautausmaalle (SKKF:n tuhkaustilasto 2024)</a:t>
            </a:r>
            <a:endParaRPr sz="16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71695" y="6146761"/>
            <a:ext cx="208026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rtl="0">
              <a:lnSpc>
                <a:spcPct val="100000"/>
              </a:lnSpc>
              <a:spcBef>
                <a:spcPts val="95"/>
              </a:spcBef>
            </a:pPr>
            <a:r>
              <a:rPr lang="fi" sz="1000" b="0" i="0" u="none" baseline="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Uudenlaisia hautausmaita ja hautapaikkoja</a:t>
            </a:r>
            <a:endParaRPr sz="1000" dirty="0">
              <a:latin typeface="Calibri"/>
              <a:cs typeface="Calibri"/>
            </a:endParaRPr>
          </a:p>
        </p:txBody>
      </p:sp>
      <p:pic>
        <p:nvPicPr>
          <p:cNvPr id="3" name="object 3" descr="Kuva, joka sisältää kohteen teksti, puu, ulkotila, metsä&#10;&#10;Tekoälyllä luotu sisältö voi olla virheellistä.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0801" y="1454022"/>
            <a:ext cx="3044063" cy="4438777"/>
          </a:xfrm>
          <a:prstGeom prst="rect">
            <a:avLst/>
          </a:prstGeom>
        </p:spPr>
      </p:pic>
      <p:pic>
        <p:nvPicPr>
          <p:cNvPr id="4" name="object 4" descr="Kuva, joka sisältää kohteen teksti, ulkotila, kasvi, näyttökuva&#10;&#10;Tekoälyllä luotu sisältö voi olla virheellistä.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824604" y="1454022"/>
            <a:ext cx="3044062" cy="4438777"/>
          </a:xfrm>
          <a:prstGeom prst="rect">
            <a:avLst/>
          </a:prstGeom>
        </p:spPr>
      </p:pic>
      <p:pic>
        <p:nvPicPr>
          <p:cNvPr id="5" name="object 5" descr="Kuva, joka sisältää kohteen ulkotila, kasvi, puu, tavaratila&#10;&#10;Tekoälyllä luotu sisältö voi olla virheellistä.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283322" y="168020"/>
            <a:ext cx="4323080" cy="5724779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1219200" y="6192281"/>
            <a:ext cx="546417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rtl="0">
              <a:lnSpc>
                <a:spcPct val="100000"/>
              </a:lnSpc>
              <a:spcBef>
                <a:spcPts val="100"/>
              </a:spcBef>
            </a:pPr>
            <a:r>
              <a:rPr lang="fi" sz="1800" b="0" i="1" u="none" baseline="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Tuhkahautalehto ”Fågellunden” (Lintulehto), Bredåkran hautausmaa, Ronneby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088628" y="6578524"/>
            <a:ext cx="167449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rtl="0">
              <a:lnSpc>
                <a:spcPts val="1045"/>
              </a:lnSpc>
            </a:pPr>
            <a:r>
              <a:rPr lang="fi" sz="1000" b="0" i="0" u="none" baseline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NFKK:n kongressi, Tukholma 2025</a:t>
            </a:r>
            <a:endParaRPr sz="1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496214" y="1402461"/>
            <a:ext cx="3505200" cy="1536318"/>
          </a:xfrm>
          <a:prstGeom prst="rect">
            <a:avLst/>
          </a:prstGeom>
          <a:ln w="9525">
            <a:solidFill>
              <a:srgbClr val="1A5531"/>
            </a:solidFill>
          </a:ln>
        </p:spPr>
        <p:txBody>
          <a:bodyPr vert="horz" wrap="square" lIns="0" tIns="546100" rIns="0" bIns="0" rtlCol="0">
            <a:spAutoFit/>
          </a:bodyPr>
          <a:lstStyle/>
          <a:p>
            <a:pPr marL="90805" marR="370840" algn="l" rtl="0">
              <a:lnSpc>
                <a:spcPct val="100299"/>
              </a:lnSpc>
              <a:spcBef>
                <a:spcPts val="4300"/>
              </a:spcBef>
            </a:pPr>
            <a:r>
              <a:rPr lang="fi" sz="3200" b="0" i="0" u="none" baseline="0" dirty="0"/>
              <a:t>Kiitos kuuntelemisesta!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866758" y="5927547"/>
            <a:ext cx="2080260" cy="7277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1590" rtl="0">
              <a:lnSpc>
                <a:spcPct val="100000"/>
              </a:lnSpc>
              <a:spcBef>
                <a:spcPts val="100"/>
              </a:spcBef>
            </a:pPr>
            <a:r>
              <a:rPr lang="fi" sz="1800" b="0" i="0" u="none" baseline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Monica Sandberg</a:t>
            </a:r>
            <a:endParaRPr sz="1800">
              <a:latin typeface="Calibri"/>
              <a:cs typeface="Calibri"/>
            </a:endParaRPr>
          </a:p>
          <a:p>
            <a:pPr marL="12700" marR="5080" rtl="0">
              <a:lnSpc>
                <a:spcPct val="109000"/>
              </a:lnSpc>
              <a:spcBef>
                <a:spcPts val="750"/>
              </a:spcBef>
            </a:pPr>
            <a:r>
              <a:rPr lang="fi" sz="1000" b="0" i="0" u="none" baseline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Uudenlaisia hautausmaita ja hautapaikkoja NFKK:n kongressi, Tukholma 2025</a:t>
            </a:r>
            <a:endParaRPr sz="1000">
              <a:latin typeface="Calibri"/>
              <a:cs typeface="Calibri"/>
            </a:endParaRPr>
          </a:p>
        </p:txBody>
      </p:sp>
      <p:pic>
        <p:nvPicPr>
          <p:cNvPr id="4" name="object 4" descr="Kuva, joka sisältää kohteen ulkotila, kasvi, puu, Biomi&#10;&#10;Tekoälyllä luotu sisältö voi olla virheellistä.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67884" y="688848"/>
            <a:ext cx="7287386" cy="4644771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Kuva, joka sisältää kohteen ulkotila, nurmi, puu, pilvi&#10;&#10;Tekoälyllä luotu sisältö voi olla virheellistä.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3525" y="212610"/>
            <a:ext cx="11664950" cy="5832475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088628" y="6412407"/>
            <a:ext cx="2080260" cy="3181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rtl="0">
              <a:lnSpc>
                <a:spcPts val="1045"/>
              </a:lnSpc>
            </a:pPr>
            <a:r>
              <a:rPr lang="fi" sz="1000" b="0" i="0" u="none" baseline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Uudenlaisia hautausmaita ja hautapaikkoja</a:t>
            </a:r>
            <a:endParaRPr sz="1000">
              <a:latin typeface="Calibri"/>
              <a:cs typeface="Calibri"/>
            </a:endParaRPr>
          </a:p>
          <a:p>
            <a:pPr marL="12700" rtl="0">
              <a:lnSpc>
                <a:spcPct val="100000"/>
              </a:lnSpc>
              <a:spcBef>
                <a:spcPts val="105"/>
              </a:spcBef>
            </a:pPr>
            <a:r>
              <a:rPr lang="fi" sz="1000" b="0" i="0" u="none" baseline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NFKK:n kongressi, Tukholma 2025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069083" y="6428875"/>
            <a:ext cx="3699510" cy="304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rtl="0">
              <a:lnSpc>
                <a:spcPts val="2150"/>
              </a:lnSpc>
            </a:pPr>
            <a:r>
              <a:rPr lang="fi" sz="1800" b="0" i="1" u="none" baseline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Torparängenin hautausmaa, Växjö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Kuva, joka sisältää kohteen ulkotila, nurmi, puu, taivas&#10;&#10;Tekoälyllä luotu sisältö voi olla virheellistä.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3525" y="166192"/>
            <a:ext cx="11664950" cy="587438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088628" y="6412407"/>
            <a:ext cx="2080260" cy="3181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rtl="0">
              <a:lnSpc>
                <a:spcPts val="1045"/>
              </a:lnSpc>
            </a:pPr>
            <a:r>
              <a:rPr lang="fi" sz="1000" b="0" i="0" u="none" baseline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Uudenlaisia hautausmaita ja hautapaikkoja</a:t>
            </a:r>
            <a:endParaRPr sz="1000">
              <a:latin typeface="Calibri"/>
              <a:cs typeface="Calibri"/>
            </a:endParaRPr>
          </a:p>
          <a:p>
            <a:pPr marL="12700" rtl="0">
              <a:lnSpc>
                <a:spcPct val="100000"/>
              </a:lnSpc>
              <a:spcBef>
                <a:spcPts val="105"/>
              </a:spcBef>
            </a:pPr>
            <a:r>
              <a:rPr lang="fi" sz="1000" b="0" i="0" u="none" baseline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NFKK:n kongressi, Tukholma 2025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069083" y="6428875"/>
            <a:ext cx="3699510" cy="304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rtl="0">
              <a:lnSpc>
                <a:spcPts val="2150"/>
              </a:lnSpc>
            </a:pPr>
            <a:r>
              <a:rPr lang="fi" sz="1800" b="0" i="1" u="none" baseline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Torparängenin hautausmaa, Växjö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88628" y="5935099"/>
            <a:ext cx="1996439" cy="314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rtl="0">
              <a:lnSpc>
                <a:spcPts val="1140"/>
              </a:lnSpc>
              <a:spcBef>
                <a:spcPts val="95"/>
              </a:spcBef>
            </a:pPr>
            <a:r>
              <a:rPr lang="fi" sz="1000" b="0" i="0" u="none" baseline="0" dirty="0">
                <a:latin typeface="Calibri"/>
                <a:ea typeface="Calibri"/>
                <a:cs typeface="Calibri"/>
              </a:rPr>
              <a:t>Tummaraunioinen, kissankäpälä, kangasajuruoho, kohokki,</a:t>
            </a:r>
            <a:endParaRPr sz="1000" dirty="0">
              <a:latin typeface="Calibri"/>
              <a:cs typeface="Calibri"/>
            </a:endParaRPr>
          </a:p>
          <a:p>
            <a:pPr marL="12700" rtl="0">
              <a:lnSpc>
                <a:spcPts val="1140"/>
              </a:lnSpc>
            </a:pPr>
            <a:r>
              <a:rPr lang="fi" sz="1000" b="0" i="0" u="none" baseline="0" dirty="0">
                <a:latin typeface="Calibri"/>
                <a:ea typeface="Calibri"/>
                <a:cs typeface="Calibri"/>
              </a:rPr>
              <a:t>maksaruoho, nukkapähkämö</a:t>
            </a:r>
            <a:endParaRPr sz="1000" dirty="0">
              <a:latin typeface="Calibri"/>
              <a:cs typeface="Calibri"/>
            </a:endParaRPr>
          </a:p>
        </p:txBody>
      </p:sp>
      <p:pic>
        <p:nvPicPr>
          <p:cNvPr id="3" name="object 3" descr="Kuva, joka sisältää kohteen ulkotila, taivas, nurmi, kasvi&#10;&#10;Tekoälyllä luotu sisältö voi olla virheellistä.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30702" y="193979"/>
            <a:ext cx="9199372" cy="5732653"/>
          </a:xfrm>
          <a:prstGeom prst="rect">
            <a:avLst/>
          </a:prstGeom>
        </p:spPr>
      </p:pic>
      <p:pic>
        <p:nvPicPr>
          <p:cNvPr id="4" name="object 4" descr="Kuva, joka sisältää kohteen ulkotila, maa, kallio, kasvi&#10;&#10;Tekoälyllä luotu sisältö voi olla virheellistä.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29323" y="3981399"/>
            <a:ext cx="2523363" cy="1919732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713738" y="6414872"/>
            <a:ext cx="4322445" cy="3054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rtl="0">
              <a:lnSpc>
                <a:spcPts val="2150"/>
              </a:lnSpc>
            </a:pPr>
            <a:r>
              <a:rPr lang="fi" sz="1800" b="0" i="1" u="none" baseline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Ängskyrkogården – Norra kyrkogården, Visby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088628" y="6412407"/>
            <a:ext cx="2080260" cy="3181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rtl="0">
              <a:lnSpc>
                <a:spcPts val="1045"/>
              </a:lnSpc>
            </a:pPr>
            <a:r>
              <a:rPr lang="fi" sz="1000" b="0" i="0" u="none" baseline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Uudenlaisia hautausmaita ja hautapaikkoja</a:t>
            </a:r>
            <a:endParaRPr sz="1000">
              <a:latin typeface="Calibri"/>
              <a:cs typeface="Calibri"/>
            </a:endParaRPr>
          </a:p>
          <a:p>
            <a:pPr marL="12700" rtl="0">
              <a:lnSpc>
                <a:spcPct val="100000"/>
              </a:lnSpc>
              <a:spcBef>
                <a:spcPts val="105"/>
              </a:spcBef>
            </a:pPr>
            <a:r>
              <a:rPr lang="fi" sz="1000" b="0" i="0" u="none" baseline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NFKK:n kongressi, Tukholma 2025</a:t>
            </a:r>
            <a:endParaRPr sz="1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Kuva, joka sisältää kohteen ulkotila, nisäkäs, nurmi, kasvi&#10;&#10;Tekoälyllä luotu sisältö voi olla virheellistä.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72961" y="163448"/>
            <a:ext cx="11573256" cy="5910326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8028813" y="749046"/>
            <a:ext cx="861694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rtl="0">
              <a:lnSpc>
                <a:spcPct val="100000"/>
              </a:lnSpc>
              <a:spcBef>
                <a:spcPts val="95"/>
              </a:spcBef>
            </a:pPr>
            <a:r>
              <a:rPr lang="fi" sz="1000" b="0" i="0" u="none" baseline="0">
                <a:latin typeface="Calibri"/>
                <a:ea typeface="Calibri"/>
                <a:cs typeface="Calibri"/>
              </a:rPr>
              <a:t>1900-luvun loppu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713738" y="6414872"/>
            <a:ext cx="4322445" cy="3054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rtl="0">
              <a:lnSpc>
                <a:spcPts val="2150"/>
              </a:lnSpc>
            </a:pPr>
            <a:r>
              <a:rPr lang="fi" sz="1800" b="0" i="1" u="none" baseline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Ängskyrkogården – Norra kyrkogården, Visby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088628" y="6412407"/>
            <a:ext cx="2080260" cy="3181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rtl="0">
              <a:lnSpc>
                <a:spcPts val="1045"/>
              </a:lnSpc>
            </a:pPr>
            <a:r>
              <a:rPr lang="fi" sz="1000" b="0" i="0" u="none" baseline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Uudenlaisia hautausmaita ja hautapaikkoja</a:t>
            </a:r>
            <a:endParaRPr sz="1000">
              <a:latin typeface="Calibri"/>
              <a:cs typeface="Calibri"/>
            </a:endParaRPr>
          </a:p>
          <a:p>
            <a:pPr marL="12700" rtl="0">
              <a:lnSpc>
                <a:spcPct val="100000"/>
              </a:lnSpc>
              <a:spcBef>
                <a:spcPts val="105"/>
              </a:spcBef>
            </a:pPr>
            <a:r>
              <a:rPr lang="fi" sz="1000" b="0" i="0" u="none" baseline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NFKK:n kongressi, Tukholma 2025</a:t>
            </a:r>
            <a:endParaRPr sz="1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79260" y="1156842"/>
            <a:ext cx="5696712" cy="362292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23685" y="1156969"/>
            <a:ext cx="2300605" cy="3622675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591422" y="1156716"/>
            <a:ext cx="3247517" cy="3622929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649094" y="6414872"/>
            <a:ext cx="3989705" cy="2725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rtl="0">
              <a:lnSpc>
                <a:spcPts val="2150"/>
              </a:lnSpc>
            </a:pPr>
            <a:r>
              <a:rPr lang="fi" sz="1800" b="0" i="1" u="none" baseline="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Tuhkahautalehto, Tullingen hautausmaa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088628" y="6412407"/>
            <a:ext cx="2080260" cy="3181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rtl="0">
              <a:lnSpc>
                <a:spcPts val="1045"/>
              </a:lnSpc>
            </a:pPr>
            <a:r>
              <a:rPr lang="fi" sz="1000" b="0" i="0" u="none" baseline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Uudenlaisia hautausmaita ja hautapaikkoja</a:t>
            </a:r>
            <a:endParaRPr sz="1000">
              <a:latin typeface="Calibri"/>
              <a:cs typeface="Calibri"/>
            </a:endParaRPr>
          </a:p>
          <a:p>
            <a:pPr marL="12700" rtl="0">
              <a:lnSpc>
                <a:spcPct val="100000"/>
              </a:lnSpc>
              <a:spcBef>
                <a:spcPts val="105"/>
              </a:spcBef>
            </a:pPr>
            <a:r>
              <a:rPr lang="fi" sz="1000" b="0" i="0" u="none" baseline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NFKK:n kongressi, Tukholma 2025</a:t>
            </a:r>
            <a:endParaRPr sz="1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Kuva, joka sisältää kohteen ulkotila, nurmi, taivas, maisema&#10;&#10;Tekoälyllä luotu sisältö voi olla virheellistä.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78607" y="333375"/>
            <a:ext cx="8864092" cy="5459730"/>
          </a:xfrm>
          <a:prstGeom prst="rect">
            <a:avLst/>
          </a:prstGeom>
        </p:spPr>
      </p:pic>
      <p:pic>
        <p:nvPicPr>
          <p:cNvPr id="3" name="object 3" descr="Kuva, joka sisältää kohteen ulkotila, nurmi, kasvi, rakennus&#10;&#10;Tekoälyllä luotu sisältö voi olla virheellistä.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49377" y="2933700"/>
            <a:ext cx="2665222" cy="2859405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560702" y="6399309"/>
            <a:ext cx="4763898" cy="2725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rtl="0">
              <a:lnSpc>
                <a:spcPts val="2150"/>
              </a:lnSpc>
            </a:pPr>
            <a:r>
              <a:rPr lang="fi" sz="1800" b="0" i="1" u="none" baseline="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Tuhkahautalehto, Brämhultin hautausmaa, Borås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088628" y="6412407"/>
            <a:ext cx="2080260" cy="3181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rtl="0">
              <a:lnSpc>
                <a:spcPts val="1045"/>
              </a:lnSpc>
            </a:pPr>
            <a:r>
              <a:rPr lang="fi" sz="1000" b="0" i="0" u="none" baseline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Uudenlaisia hautausmaita ja hautapaikkoja</a:t>
            </a:r>
            <a:endParaRPr sz="1000">
              <a:latin typeface="Calibri"/>
              <a:cs typeface="Calibri"/>
            </a:endParaRPr>
          </a:p>
          <a:p>
            <a:pPr marL="12700" rtl="0">
              <a:lnSpc>
                <a:spcPct val="100000"/>
              </a:lnSpc>
              <a:spcBef>
                <a:spcPts val="105"/>
              </a:spcBef>
            </a:pPr>
            <a:r>
              <a:rPr lang="fi" sz="1000" b="0" i="0" u="none" baseline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NFKK:n kongressi, Tukholma 2025</a:t>
            </a:r>
            <a:endParaRPr sz="1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Kuva, joka sisältää kohteen ulkotila, kasvi, hauta, kallio&#10;&#10;Tekoälyllä luotu sisältö voi olla virheellistä.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70256" y="1000633"/>
            <a:ext cx="5394071" cy="3988308"/>
          </a:xfrm>
          <a:prstGeom prst="rect">
            <a:avLst/>
          </a:prstGeom>
        </p:spPr>
      </p:pic>
      <p:pic>
        <p:nvPicPr>
          <p:cNvPr id="3" name="object 3" descr="Kuva, joka sisältää kohteen ulkotila, puu, nurmi, luonto&#10;&#10;Tekoälyllä luotu sisältö voi olla virheellistä.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889371" y="988822"/>
            <a:ext cx="5998971" cy="4000119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560702" y="6399309"/>
            <a:ext cx="4763898" cy="2725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rtl="0">
              <a:lnSpc>
                <a:spcPts val="2150"/>
              </a:lnSpc>
            </a:pPr>
            <a:r>
              <a:rPr lang="fi" sz="1800" b="0" i="1" u="none" baseline="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Tuhkahautalehto, Brämhultin hautausmaa, Borås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088628" y="6412407"/>
            <a:ext cx="2080260" cy="3181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rtl="0">
              <a:lnSpc>
                <a:spcPts val="1045"/>
              </a:lnSpc>
            </a:pPr>
            <a:r>
              <a:rPr lang="fi" sz="1000" b="0" i="0" u="none" baseline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Uudenlaisia hautausmaita ja hautapaikkoja</a:t>
            </a:r>
            <a:endParaRPr sz="1000">
              <a:latin typeface="Calibri"/>
              <a:cs typeface="Calibri"/>
            </a:endParaRPr>
          </a:p>
          <a:p>
            <a:pPr marL="12700" rtl="0">
              <a:lnSpc>
                <a:spcPct val="100000"/>
              </a:lnSpc>
              <a:spcBef>
                <a:spcPts val="105"/>
              </a:spcBef>
            </a:pPr>
            <a:r>
              <a:rPr lang="fi" sz="1000" b="0" i="0" u="none" baseline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NFKK:n kongressi, Tukholma 2025</a:t>
            </a:r>
            <a:endParaRPr sz="1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2778" y="213029"/>
            <a:ext cx="11664950" cy="5802757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741422" y="6414872"/>
            <a:ext cx="4964177" cy="2725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rtl="0">
              <a:lnSpc>
                <a:spcPts val="2150"/>
              </a:lnSpc>
            </a:pPr>
            <a:r>
              <a:rPr lang="fi" sz="1800" b="0" i="1" u="none" baseline="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Lasten muistolehto, Silverdals griftegård, Sollentuna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088628" y="6412407"/>
            <a:ext cx="2080260" cy="3181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rtl="0">
              <a:lnSpc>
                <a:spcPts val="1045"/>
              </a:lnSpc>
            </a:pPr>
            <a:r>
              <a:rPr lang="fi" sz="1000" b="0" i="0" u="none" baseline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Uudenlaisia hautausmaita ja hautapaikkoja</a:t>
            </a:r>
            <a:endParaRPr sz="1000">
              <a:latin typeface="Calibri"/>
              <a:cs typeface="Calibri"/>
            </a:endParaRPr>
          </a:p>
          <a:p>
            <a:pPr marL="12700" rtl="0">
              <a:lnSpc>
                <a:spcPct val="100000"/>
              </a:lnSpc>
              <a:spcBef>
                <a:spcPts val="105"/>
              </a:spcBef>
            </a:pPr>
            <a:r>
              <a:rPr lang="fi" sz="1000" b="0" i="0" u="none" baseline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NFKK:n kongressi, Tukholma 2025</a:t>
            </a:r>
            <a:endParaRPr sz="1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987</TotalTime>
  <Words>361</Words>
  <Application>Microsoft Office PowerPoint</Application>
  <PresentationFormat>Laajakuva</PresentationFormat>
  <Paragraphs>69</Paragraphs>
  <Slides>18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2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18</vt:i4>
      </vt:variant>
    </vt:vector>
  </HeadingPairs>
  <TitlesOfParts>
    <vt:vector size="21" baseType="lpstr">
      <vt:lpstr>Calibri</vt:lpstr>
      <vt:lpstr>Times New Roman</vt:lpstr>
      <vt:lpstr>Office Theme</vt:lpstr>
      <vt:lpstr>Uudenlaisia hautausmaita ja hautapaikkoja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Kiitos kuuntelemisesta!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David Nihl</dc:creator>
  <cp:lastModifiedBy>Wilén Mikael</cp:lastModifiedBy>
  <cp:revision>3</cp:revision>
  <dcterms:created xsi:type="dcterms:W3CDTF">2026-01-16T14:10:48Z</dcterms:created>
  <dcterms:modified xsi:type="dcterms:W3CDTF">2026-03-25T04:48:17Z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2025-09-29T00:00:00Z</vt:filetime>
  </property>
  <property fmtid="{D5CDD505-2E9C-101B-9397-08002B2CF9AE}" pid="3" name="Creator">
    <vt:lpwstr>Microsoft® PowerPoint® för Microsoft 365</vt:lpwstr>
  </property>
  <property fmtid="{D5CDD505-2E9C-101B-9397-08002B2CF9AE}" pid="4" name="LastSaved">
    <vt:filetime>2026-01-16T00:00:00Z</vt:filetime>
  </property>
  <property fmtid="{D5CDD505-2E9C-101B-9397-08002B2CF9AE}" pid="5" name="Producer">
    <vt:lpwstr>Microsoft® PowerPoint® för Microsoft 365</vt:lpwstr>
  </property>
</Properties>
</file>