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7" r:id="rId3"/>
    <p:sldId id="263" r:id="rId4"/>
    <p:sldId id="258" r:id="rId5"/>
    <p:sldId id="259" r:id="rId6"/>
    <p:sldId id="262" r:id="rId7"/>
    <p:sldId id="260" r:id="rId8"/>
    <p:sldId id="261"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1" d="100"/>
          <a:sy n="111" d="100"/>
        </p:scale>
        <p:origin x="59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fi-FI"/>
              <a:t>Muokkaa ots. perustyyl. napsautt.</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a:t>Muokkaa alaotsikon perustyyliä napsautt.</a:t>
            </a:r>
            <a:endParaRPr lang="en-US" dirty="0"/>
          </a:p>
        </p:txBody>
      </p:sp>
      <p:sp>
        <p:nvSpPr>
          <p:cNvPr id="4" name="Date Placeholder 3"/>
          <p:cNvSpPr>
            <a:spLocks noGrp="1"/>
          </p:cNvSpPr>
          <p:nvPr>
            <p:ph type="dt" sz="half" idx="10"/>
          </p:nvPr>
        </p:nvSpPr>
        <p:spPr/>
        <p:txBody>
          <a:bodyPr/>
          <a:lstStyle/>
          <a:p>
            <a:fld id="{9D5668A8-A2BF-4DE7-B00A-DD8D00464464}" type="datetimeFigureOut">
              <a:rPr lang="fi-FI" smtClean="0"/>
              <a:t>16.4.2026</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160FAC6D-BBA4-418F-80C8-CB78F34F76E1}" type="slidenum">
              <a:rPr lang="fi-FI" smtClean="0"/>
              <a:t>‹#›</a:t>
            </a:fld>
            <a:endParaRPr lang="fi-FI"/>
          </a:p>
        </p:txBody>
      </p:sp>
    </p:spTree>
    <p:extLst>
      <p:ext uri="{BB962C8B-B14F-4D97-AF65-F5344CB8AC3E}">
        <p14:creationId xmlns:p14="http://schemas.microsoft.com/office/powerpoint/2010/main" val="22448441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amakuva ja kuvateksti">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fi-FI"/>
              <a:t>Muokkaa ots. perustyyl. napsautt.</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a:t>Lisää kuva napsauttamalla kuvaketta</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Date Placeholder 4"/>
          <p:cNvSpPr>
            <a:spLocks noGrp="1"/>
          </p:cNvSpPr>
          <p:nvPr>
            <p:ph type="dt" sz="half" idx="10"/>
          </p:nvPr>
        </p:nvSpPr>
        <p:spPr/>
        <p:txBody>
          <a:bodyPr/>
          <a:lstStyle/>
          <a:p>
            <a:fld id="{9D5668A8-A2BF-4DE7-B00A-DD8D00464464}" type="datetimeFigureOut">
              <a:rPr lang="fi-FI" smtClean="0"/>
              <a:t>16.4.2026</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160FAC6D-BBA4-418F-80C8-CB78F34F76E1}" type="slidenum">
              <a:rPr lang="fi-FI" smtClean="0"/>
              <a:t>‹#›</a:t>
            </a:fld>
            <a:endParaRPr lang="fi-FI"/>
          </a:p>
        </p:txBody>
      </p:sp>
    </p:spTree>
    <p:extLst>
      <p:ext uri="{BB962C8B-B14F-4D97-AF65-F5344CB8AC3E}">
        <p14:creationId xmlns:p14="http://schemas.microsoft.com/office/powerpoint/2010/main" val="38562217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Otsikko ja kuvateksti">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fi-FI"/>
              <a:t>Muokkaa ots. perustyyl. napsautt.</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9D5668A8-A2BF-4DE7-B00A-DD8D00464464}" type="datetimeFigureOut">
              <a:rPr lang="fi-FI" smtClean="0"/>
              <a:t>16.4.2026</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160FAC6D-BBA4-418F-80C8-CB78F34F76E1}" type="slidenum">
              <a:rPr lang="fi-FI" smtClean="0"/>
              <a:t>‹#›</a:t>
            </a:fld>
            <a:endParaRPr lang="fi-FI"/>
          </a:p>
        </p:txBody>
      </p:sp>
    </p:spTree>
    <p:extLst>
      <p:ext uri="{BB962C8B-B14F-4D97-AF65-F5344CB8AC3E}">
        <p14:creationId xmlns:p14="http://schemas.microsoft.com/office/powerpoint/2010/main" val="34250461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Lainaus ja kuvateksti">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fi-FI"/>
              <a:t>Muokkaa ots. perustyyl. napsautt.</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fi-FI"/>
              <a:t>Muokkaa tekstin perustyylejä napsauttamalla</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9D5668A8-A2BF-4DE7-B00A-DD8D00464464}" type="datetimeFigureOut">
              <a:rPr lang="fi-FI" smtClean="0"/>
              <a:t>16.4.2026</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160FAC6D-BBA4-418F-80C8-CB78F34F76E1}" type="slidenum">
              <a:rPr lang="fi-FI" smtClean="0"/>
              <a:t>‹#›</a:t>
            </a:fld>
            <a:endParaRPr lang="fi-FI"/>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1527744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imikortti">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fi-FI"/>
              <a:t>Muokkaa ots. perustyyl. napsautt.</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9D5668A8-A2BF-4DE7-B00A-DD8D00464464}" type="datetimeFigureOut">
              <a:rPr lang="fi-FI" smtClean="0"/>
              <a:t>16.4.2026</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160FAC6D-BBA4-418F-80C8-CB78F34F76E1}" type="slidenum">
              <a:rPr lang="fi-FI" smtClean="0"/>
              <a:t>‹#›</a:t>
            </a:fld>
            <a:endParaRPr lang="fi-FI"/>
          </a:p>
        </p:txBody>
      </p:sp>
    </p:spTree>
    <p:extLst>
      <p:ext uri="{BB962C8B-B14F-4D97-AF65-F5344CB8AC3E}">
        <p14:creationId xmlns:p14="http://schemas.microsoft.com/office/powerpoint/2010/main" val="18993841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arak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fi-FI"/>
              <a:t>Muokkaa ots. perustyyl. napsautt.</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D5668A8-A2BF-4DE7-B00A-DD8D00464464}" type="datetimeFigureOut">
              <a:rPr lang="fi-FI" smtClean="0"/>
              <a:t>16.4.2026</a:t>
            </a:fld>
            <a:endParaRPr lang="fi-FI"/>
          </a:p>
        </p:txBody>
      </p:sp>
      <p:sp>
        <p:nvSpPr>
          <p:cNvPr id="4"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160FAC6D-BBA4-418F-80C8-CB78F34F76E1}" type="slidenum">
              <a:rPr lang="fi-FI" smtClean="0"/>
              <a:t>‹#›</a:t>
            </a:fld>
            <a:endParaRPr lang="fi-FI"/>
          </a:p>
        </p:txBody>
      </p:sp>
    </p:spTree>
    <p:extLst>
      <p:ext uri="{BB962C8B-B14F-4D97-AF65-F5344CB8AC3E}">
        <p14:creationId xmlns:p14="http://schemas.microsoft.com/office/powerpoint/2010/main" val="20535681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kuvan sarak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fi-FI"/>
              <a:t>Muokkaa ots. perustyyl. napsautt.</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a:t>Lisää kuva napsauttamalla kuvaketta</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a:t>Lisää kuva napsauttamalla kuvaketta</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a:t>Lisää kuva napsauttamalla kuvaketta</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D5668A8-A2BF-4DE7-B00A-DD8D00464464}" type="datetimeFigureOut">
              <a:rPr lang="fi-FI" smtClean="0"/>
              <a:t>16.4.2026</a:t>
            </a:fld>
            <a:endParaRPr lang="fi-FI"/>
          </a:p>
        </p:txBody>
      </p:sp>
      <p:sp>
        <p:nvSpPr>
          <p:cNvPr id="4"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160FAC6D-BBA4-418F-80C8-CB78F34F76E1}" type="slidenum">
              <a:rPr lang="fi-FI" smtClean="0"/>
              <a:t>‹#›</a:t>
            </a:fld>
            <a:endParaRPr lang="fi-FI"/>
          </a:p>
        </p:txBody>
      </p:sp>
    </p:spTree>
    <p:extLst>
      <p:ext uri="{BB962C8B-B14F-4D97-AF65-F5344CB8AC3E}">
        <p14:creationId xmlns:p14="http://schemas.microsoft.com/office/powerpoint/2010/main" val="323892073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Vertical Text Placeholder 2"/>
          <p:cNvSpPr>
            <a:spLocks noGrp="1"/>
          </p:cNvSpPr>
          <p:nvPr>
            <p:ph type="body" orient="vert" idx="1"/>
          </p:nvPr>
        </p:nvSpPr>
        <p:spPr/>
        <p:txBody>
          <a:bodyPr vert="eaVert" anchor="t" anchorCtr="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9D5668A8-A2BF-4DE7-B00A-DD8D00464464}" type="datetimeFigureOut">
              <a:rPr lang="fi-FI" smtClean="0"/>
              <a:t>16.4.2026</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160FAC6D-BBA4-418F-80C8-CB78F34F76E1}" type="slidenum">
              <a:rPr lang="fi-FI" smtClean="0"/>
              <a:t>‹#›</a:t>
            </a:fld>
            <a:endParaRPr lang="fi-FI"/>
          </a:p>
        </p:txBody>
      </p:sp>
    </p:spTree>
    <p:extLst>
      <p:ext uri="{BB962C8B-B14F-4D97-AF65-F5344CB8AC3E}">
        <p14:creationId xmlns:p14="http://schemas.microsoft.com/office/powerpoint/2010/main" val="14046340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fi-FI"/>
              <a:t>Muokkaa ots. perustyyl. napsautt.</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9D5668A8-A2BF-4DE7-B00A-DD8D00464464}" type="datetimeFigureOut">
              <a:rPr lang="fi-FI" smtClean="0"/>
              <a:t>16.4.2026</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160FAC6D-BBA4-418F-80C8-CB78F34F76E1}" type="slidenum">
              <a:rPr lang="fi-FI" smtClean="0"/>
              <a:t>‹#›</a:t>
            </a:fld>
            <a:endParaRPr lang="fi-FI"/>
          </a:p>
        </p:txBody>
      </p:sp>
    </p:spTree>
    <p:extLst>
      <p:ext uri="{BB962C8B-B14F-4D97-AF65-F5344CB8AC3E}">
        <p14:creationId xmlns:p14="http://schemas.microsoft.com/office/powerpoint/2010/main" val="24631281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Content Placeholder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7" name="Date Placeholder 3"/>
          <p:cNvSpPr>
            <a:spLocks noGrp="1"/>
          </p:cNvSpPr>
          <p:nvPr>
            <p:ph type="dt" sz="half" idx="10"/>
          </p:nvPr>
        </p:nvSpPr>
        <p:spPr/>
        <p:txBody>
          <a:bodyPr/>
          <a:lstStyle/>
          <a:p>
            <a:fld id="{9D5668A8-A2BF-4DE7-B00A-DD8D00464464}" type="datetimeFigureOut">
              <a:rPr lang="fi-FI" smtClean="0"/>
              <a:t>16.4.2026</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160FAC6D-BBA4-418F-80C8-CB78F34F76E1}" type="slidenum">
              <a:rPr lang="fi-FI" smtClean="0"/>
              <a:t>‹#›</a:t>
            </a:fld>
            <a:endParaRPr lang="fi-FI"/>
          </a:p>
        </p:txBody>
      </p:sp>
    </p:spTree>
    <p:extLst>
      <p:ext uri="{BB962C8B-B14F-4D97-AF65-F5344CB8AC3E}">
        <p14:creationId xmlns:p14="http://schemas.microsoft.com/office/powerpoint/2010/main" val="22865561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fi-FI"/>
              <a:t>Muokkaa ots. perustyyl. napsautt.</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9D5668A8-A2BF-4DE7-B00A-DD8D00464464}" type="datetimeFigureOut">
              <a:rPr lang="fi-FI" smtClean="0"/>
              <a:t>16.4.2026</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160FAC6D-BBA4-418F-80C8-CB78F34F76E1}" type="slidenum">
              <a:rPr lang="fi-FI" smtClean="0"/>
              <a:t>‹#›</a:t>
            </a:fld>
            <a:endParaRPr lang="fi-FI"/>
          </a:p>
        </p:txBody>
      </p:sp>
    </p:spTree>
    <p:extLst>
      <p:ext uri="{BB962C8B-B14F-4D97-AF65-F5344CB8AC3E}">
        <p14:creationId xmlns:p14="http://schemas.microsoft.com/office/powerpoint/2010/main" val="24749639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Date Placeholder 4"/>
          <p:cNvSpPr>
            <a:spLocks noGrp="1"/>
          </p:cNvSpPr>
          <p:nvPr>
            <p:ph type="dt" sz="half" idx="10"/>
          </p:nvPr>
        </p:nvSpPr>
        <p:spPr/>
        <p:txBody>
          <a:bodyPr/>
          <a:lstStyle/>
          <a:p>
            <a:fld id="{9D5668A8-A2BF-4DE7-B00A-DD8D00464464}" type="datetimeFigureOut">
              <a:rPr lang="fi-FI" smtClean="0"/>
              <a:t>16.4.2026</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160FAC6D-BBA4-418F-80C8-CB78F34F76E1}" type="slidenum">
              <a:rPr lang="fi-FI" smtClean="0"/>
              <a:t>‹#›</a:t>
            </a:fld>
            <a:endParaRPr lang="fi-FI"/>
          </a:p>
        </p:txBody>
      </p:sp>
    </p:spTree>
    <p:extLst>
      <p:ext uri="{BB962C8B-B14F-4D97-AF65-F5344CB8AC3E}">
        <p14:creationId xmlns:p14="http://schemas.microsoft.com/office/powerpoint/2010/main" val="35212756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i-FI"/>
              <a:t>Muokkaa ots. perustyyl. napsautt.</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7" name="Date Placeholder 6"/>
          <p:cNvSpPr>
            <a:spLocks noGrp="1"/>
          </p:cNvSpPr>
          <p:nvPr>
            <p:ph type="dt" sz="half" idx="10"/>
          </p:nvPr>
        </p:nvSpPr>
        <p:spPr/>
        <p:txBody>
          <a:bodyPr/>
          <a:lstStyle/>
          <a:p>
            <a:fld id="{9D5668A8-A2BF-4DE7-B00A-DD8D00464464}" type="datetimeFigureOut">
              <a:rPr lang="fi-FI" smtClean="0"/>
              <a:t>16.4.2026</a:t>
            </a:fld>
            <a:endParaRPr lang="fi-FI"/>
          </a:p>
        </p:txBody>
      </p:sp>
      <p:sp>
        <p:nvSpPr>
          <p:cNvPr id="8" name="Footer Placeholder 7"/>
          <p:cNvSpPr>
            <a:spLocks noGrp="1"/>
          </p:cNvSpPr>
          <p:nvPr>
            <p:ph type="ftr" sz="quarter" idx="11"/>
          </p:nvPr>
        </p:nvSpPr>
        <p:spPr/>
        <p:txBody>
          <a:bodyPr/>
          <a:lstStyle/>
          <a:p>
            <a:endParaRPr lang="fi-FI"/>
          </a:p>
        </p:txBody>
      </p:sp>
      <p:sp>
        <p:nvSpPr>
          <p:cNvPr id="9" name="Slide Number Placeholder 8"/>
          <p:cNvSpPr>
            <a:spLocks noGrp="1"/>
          </p:cNvSpPr>
          <p:nvPr>
            <p:ph type="sldNum" sz="quarter" idx="12"/>
          </p:nvPr>
        </p:nvSpPr>
        <p:spPr/>
        <p:txBody>
          <a:bodyPr/>
          <a:lstStyle/>
          <a:p>
            <a:fld id="{160FAC6D-BBA4-418F-80C8-CB78F34F76E1}" type="slidenum">
              <a:rPr lang="fi-FI" smtClean="0"/>
              <a:t>‹#›</a:t>
            </a:fld>
            <a:endParaRPr lang="fi-FI"/>
          </a:p>
        </p:txBody>
      </p:sp>
    </p:spTree>
    <p:extLst>
      <p:ext uri="{BB962C8B-B14F-4D97-AF65-F5344CB8AC3E}">
        <p14:creationId xmlns:p14="http://schemas.microsoft.com/office/powerpoint/2010/main" val="3760700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7" name="Date Placeholder 2"/>
          <p:cNvSpPr>
            <a:spLocks noGrp="1"/>
          </p:cNvSpPr>
          <p:nvPr>
            <p:ph type="dt" sz="half" idx="10"/>
          </p:nvPr>
        </p:nvSpPr>
        <p:spPr/>
        <p:txBody>
          <a:bodyPr/>
          <a:lstStyle/>
          <a:p>
            <a:fld id="{9D5668A8-A2BF-4DE7-B00A-DD8D00464464}" type="datetimeFigureOut">
              <a:rPr lang="fi-FI" smtClean="0"/>
              <a:t>16.4.2026</a:t>
            </a:fld>
            <a:endParaRPr lang="fi-FI"/>
          </a:p>
        </p:txBody>
      </p:sp>
      <p:sp>
        <p:nvSpPr>
          <p:cNvPr id="5" name="Footer Placeholder 3"/>
          <p:cNvSpPr>
            <a:spLocks noGrp="1"/>
          </p:cNvSpPr>
          <p:nvPr>
            <p:ph type="ftr" sz="quarter" idx="11"/>
          </p:nvPr>
        </p:nvSpPr>
        <p:spPr/>
        <p:txBody>
          <a:bodyPr/>
          <a:lstStyle/>
          <a:p>
            <a:endParaRPr lang="fi-FI"/>
          </a:p>
        </p:txBody>
      </p:sp>
      <p:sp>
        <p:nvSpPr>
          <p:cNvPr id="6" name="Slide Number Placeholder 4"/>
          <p:cNvSpPr>
            <a:spLocks noGrp="1"/>
          </p:cNvSpPr>
          <p:nvPr>
            <p:ph type="sldNum" sz="quarter" idx="12"/>
          </p:nvPr>
        </p:nvSpPr>
        <p:spPr/>
        <p:txBody>
          <a:bodyPr/>
          <a:lstStyle/>
          <a:p>
            <a:fld id="{160FAC6D-BBA4-418F-80C8-CB78F34F76E1}" type="slidenum">
              <a:rPr lang="fi-FI" smtClean="0"/>
              <a:t>‹#›</a:t>
            </a:fld>
            <a:endParaRPr lang="fi-FI"/>
          </a:p>
        </p:txBody>
      </p:sp>
    </p:spTree>
    <p:extLst>
      <p:ext uri="{BB962C8B-B14F-4D97-AF65-F5344CB8AC3E}">
        <p14:creationId xmlns:p14="http://schemas.microsoft.com/office/powerpoint/2010/main" val="13384527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9D5668A8-A2BF-4DE7-B00A-DD8D00464464}" type="datetimeFigureOut">
              <a:rPr lang="fi-FI" smtClean="0"/>
              <a:t>16.4.2026</a:t>
            </a:fld>
            <a:endParaRPr lang="fi-FI"/>
          </a:p>
        </p:txBody>
      </p:sp>
      <p:sp>
        <p:nvSpPr>
          <p:cNvPr id="5" name="Footer Placeholder 2"/>
          <p:cNvSpPr>
            <a:spLocks noGrp="1"/>
          </p:cNvSpPr>
          <p:nvPr>
            <p:ph type="ftr" sz="quarter" idx="11"/>
          </p:nvPr>
        </p:nvSpPr>
        <p:spPr/>
        <p:txBody>
          <a:bodyPr/>
          <a:lstStyle/>
          <a:p>
            <a:endParaRPr lang="fi-FI"/>
          </a:p>
        </p:txBody>
      </p:sp>
      <p:sp>
        <p:nvSpPr>
          <p:cNvPr id="6" name="Slide Number Placeholder 3"/>
          <p:cNvSpPr>
            <a:spLocks noGrp="1"/>
          </p:cNvSpPr>
          <p:nvPr>
            <p:ph type="sldNum" sz="quarter" idx="12"/>
          </p:nvPr>
        </p:nvSpPr>
        <p:spPr/>
        <p:txBody>
          <a:bodyPr/>
          <a:lstStyle/>
          <a:p>
            <a:fld id="{160FAC6D-BBA4-418F-80C8-CB78F34F76E1}" type="slidenum">
              <a:rPr lang="fi-FI" smtClean="0"/>
              <a:t>‹#›</a:t>
            </a:fld>
            <a:endParaRPr lang="fi-FI"/>
          </a:p>
        </p:txBody>
      </p:sp>
    </p:spTree>
    <p:extLst>
      <p:ext uri="{BB962C8B-B14F-4D97-AF65-F5344CB8AC3E}">
        <p14:creationId xmlns:p14="http://schemas.microsoft.com/office/powerpoint/2010/main" val="22618381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uvatekstillinen sisältö">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fi-FI"/>
              <a:t>Muokkaa ots. perustyyl. napsautt.</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7" name="Date Placeholder 4"/>
          <p:cNvSpPr>
            <a:spLocks noGrp="1"/>
          </p:cNvSpPr>
          <p:nvPr>
            <p:ph type="dt" sz="half" idx="10"/>
          </p:nvPr>
        </p:nvSpPr>
        <p:spPr/>
        <p:txBody>
          <a:bodyPr/>
          <a:lstStyle/>
          <a:p>
            <a:fld id="{9D5668A8-A2BF-4DE7-B00A-DD8D00464464}" type="datetimeFigureOut">
              <a:rPr lang="fi-FI" smtClean="0"/>
              <a:t>16.4.2026</a:t>
            </a:fld>
            <a:endParaRPr lang="fi-FI"/>
          </a:p>
        </p:txBody>
      </p:sp>
      <p:sp>
        <p:nvSpPr>
          <p:cNvPr id="5" name="Footer Placeholder 5"/>
          <p:cNvSpPr>
            <a:spLocks noGrp="1"/>
          </p:cNvSpPr>
          <p:nvPr>
            <p:ph type="ftr" sz="quarter" idx="11"/>
          </p:nvPr>
        </p:nvSpPr>
        <p:spPr/>
        <p:txBody>
          <a:bodyPr/>
          <a:lstStyle/>
          <a:p>
            <a:endParaRPr lang="fi-FI"/>
          </a:p>
        </p:txBody>
      </p:sp>
      <p:sp>
        <p:nvSpPr>
          <p:cNvPr id="6" name="Slide Number Placeholder 6"/>
          <p:cNvSpPr>
            <a:spLocks noGrp="1"/>
          </p:cNvSpPr>
          <p:nvPr>
            <p:ph type="sldNum" sz="quarter" idx="12"/>
          </p:nvPr>
        </p:nvSpPr>
        <p:spPr/>
        <p:txBody>
          <a:bodyPr/>
          <a:lstStyle/>
          <a:p>
            <a:fld id="{160FAC6D-BBA4-418F-80C8-CB78F34F76E1}" type="slidenum">
              <a:rPr lang="fi-FI" smtClean="0"/>
              <a:t>‹#›</a:t>
            </a:fld>
            <a:endParaRPr lang="fi-FI"/>
          </a:p>
        </p:txBody>
      </p:sp>
    </p:spTree>
    <p:extLst>
      <p:ext uri="{BB962C8B-B14F-4D97-AF65-F5344CB8AC3E}">
        <p14:creationId xmlns:p14="http://schemas.microsoft.com/office/powerpoint/2010/main" val="21480199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uvatekstillinen kuva">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fi-FI"/>
              <a:t>Muokkaa ots. perustyyl. napsautt.</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a:t>Lisää kuva napsauttamalla kuvaketta</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Date Placeholder 4"/>
          <p:cNvSpPr>
            <a:spLocks noGrp="1"/>
          </p:cNvSpPr>
          <p:nvPr>
            <p:ph type="dt" sz="half" idx="10"/>
          </p:nvPr>
        </p:nvSpPr>
        <p:spPr/>
        <p:txBody>
          <a:bodyPr/>
          <a:lstStyle/>
          <a:p>
            <a:fld id="{9D5668A8-A2BF-4DE7-B00A-DD8D00464464}" type="datetimeFigureOut">
              <a:rPr lang="fi-FI" smtClean="0"/>
              <a:t>16.4.2026</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160FAC6D-BBA4-418F-80C8-CB78F34F76E1}" type="slidenum">
              <a:rPr lang="fi-FI" smtClean="0"/>
              <a:t>‹#›</a:t>
            </a:fld>
            <a:endParaRPr lang="fi-FI"/>
          </a:p>
        </p:txBody>
      </p:sp>
    </p:spTree>
    <p:extLst>
      <p:ext uri="{BB962C8B-B14F-4D97-AF65-F5344CB8AC3E}">
        <p14:creationId xmlns:p14="http://schemas.microsoft.com/office/powerpoint/2010/main" val="2866815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fi-FI"/>
          </a:p>
        </p:txBody>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fi-FI"/>
          </a:p>
        </p:txBody>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fi-FI"/>
              <a:t>Muokkaa ots. perustyyl. napsautt.</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9D5668A8-A2BF-4DE7-B00A-DD8D00464464}" type="datetimeFigureOut">
              <a:rPr lang="fi-FI" smtClean="0"/>
              <a:t>16.4.2026</a:t>
            </a:fld>
            <a:endParaRPr lang="fi-FI"/>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fi-FI"/>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160FAC6D-BBA4-418F-80C8-CB78F34F76E1}" type="slidenum">
              <a:rPr lang="fi-FI" smtClean="0"/>
              <a:t>‹#›</a:t>
            </a:fld>
            <a:endParaRPr lang="fi-FI"/>
          </a:p>
        </p:txBody>
      </p:sp>
    </p:spTree>
    <p:extLst>
      <p:ext uri="{BB962C8B-B14F-4D97-AF65-F5344CB8AC3E}">
        <p14:creationId xmlns:p14="http://schemas.microsoft.com/office/powerpoint/2010/main" val="940649889"/>
      </p:ext>
    </p:extLst>
  </p:cSld>
  <p:clrMap bg1="dk1" tx1="lt1" bg2="dk2" tx2="lt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 id="2147483694"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DBDE460-A6A5-7FFF-2B0D-41C5C5D6D9AF}"/>
              </a:ext>
            </a:extLst>
          </p:cNvPr>
          <p:cNvSpPr>
            <a:spLocks noGrp="1"/>
          </p:cNvSpPr>
          <p:nvPr>
            <p:ph type="ctrTitle"/>
          </p:nvPr>
        </p:nvSpPr>
        <p:spPr/>
        <p:txBody>
          <a:bodyPr/>
          <a:lstStyle/>
          <a:p>
            <a:r>
              <a:rPr lang="fi-FI" dirty="0"/>
              <a:t>   </a:t>
            </a:r>
            <a:br>
              <a:rPr lang="fi-FI" dirty="0"/>
            </a:br>
            <a:r>
              <a:rPr lang="fi-FI" dirty="0"/>
              <a:t>Työnohjaus</a:t>
            </a:r>
            <a:br>
              <a:rPr lang="fi-FI" dirty="0"/>
            </a:br>
            <a:endParaRPr lang="fi-FI" dirty="0"/>
          </a:p>
        </p:txBody>
      </p:sp>
      <p:sp>
        <p:nvSpPr>
          <p:cNvPr id="3" name="Alaotsikko 2">
            <a:extLst>
              <a:ext uri="{FF2B5EF4-FFF2-40B4-BE49-F238E27FC236}">
                <a16:creationId xmlns:a16="http://schemas.microsoft.com/office/drawing/2014/main" id="{9B68B326-882B-DABD-6274-4E162EAE6E51}"/>
              </a:ext>
            </a:extLst>
          </p:cNvPr>
          <p:cNvSpPr>
            <a:spLocks noGrp="1"/>
          </p:cNvSpPr>
          <p:nvPr>
            <p:ph type="subTitle" idx="1"/>
          </p:nvPr>
        </p:nvSpPr>
        <p:spPr/>
        <p:txBody>
          <a:bodyPr>
            <a:normAutofit fontScale="70000" lnSpcReduction="20000"/>
          </a:bodyPr>
          <a:lstStyle/>
          <a:p>
            <a:r>
              <a:rPr lang="fi-FI" dirty="0"/>
              <a:t>Markku Elo       </a:t>
            </a:r>
          </a:p>
          <a:p>
            <a:r>
              <a:rPr lang="fi-FI" dirty="0"/>
              <a:t>Johtava sairaalapastori</a:t>
            </a:r>
          </a:p>
          <a:p>
            <a:r>
              <a:rPr lang="fi-FI" dirty="0"/>
              <a:t>Espoon seurakunnat</a:t>
            </a:r>
          </a:p>
        </p:txBody>
      </p:sp>
    </p:spTree>
    <p:extLst>
      <p:ext uri="{BB962C8B-B14F-4D97-AF65-F5344CB8AC3E}">
        <p14:creationId xmlns:p14="http://schemas.microsoft.com/office/powerpoint/2010/main" val="35599295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A64E0D5-9803-BEF9-FDB9-E2F9A4273EDC}"/>
              </a:ext>
            </a:extLst>
          </p:cNvPr>
          <p:cNvSpPr>
            <a:spLocks noGrp="1"/>
          </p:cNvSpPr>
          <p:nvPr>
            <p:ph type="title"/>
          </p:nvPr>
        </p:nvSpPr>
        <p:spPr/>
        <p:txBody>
          <a:bodyPr/>
          <a:lstStyle/>
          <a:p>
            <a:r>
              <a:rPr lang="fi-FI" dirty="0"/>
              <a:t>Työnohjaus ja työhön perehdyttäminen</a:t>
            </a:r>
          </a:p>
        </p:txBody>
      </p:sp>
      <p:sp>
        <p:nvSpPr>
          <p:cNvPr id="3" name="Sisällön paikkamerkki 2">
            <a:extLst>
              <a:ext uri="{FF2B5EF4-FFF2-40B4-BE49-F238E27FC236}">
                <a16:creationId xmlns:a16="http://schemas.microsoft.com/office/drawing/2014/main" id="{DD3039C6-0BE0-3D0D-8935-3F9E07303B7A}"/>
              </a:ext>
            </a:extLst>
          </p:cNvPr>
          <p:cNvSpPr>
            <a:spLocks noGrp="1"/>
          </p:cNvSpPr>
          <p:nvPr>
            <p:ph idx="1"/>
          </p:nvPr>
        </p:nvSpPr>
        <p:spPr/>
        <p:txBody>
          <a:bodyPr>
            <a:normAutofit lnSpcReduction="10000"/>
          </a:bodyPr>
          <a:lstStyle/>
          <a:p>
            <a:pPr marL="0" indent="0">
              <a:buNone/>
            </a:pPr>
            <a:r>
              <a:rPr lang="fi-FI" dirty="0"/>
              <a:t>  </a:t>
            </a:r>
          </a:p>
          <a:p>
            <a:pPr marL="0" indent="0">
              <a:buNone/>
            </a:pPr>
            <a:r>
              <a:rPr lang="fi-FI" dirty="0"/>
              <a:t> </a:t>
            </a:r>
          </a:p>
          <a:p>
            <a:pPr marL="0" indent="0">
              <a:buNone/>
            </a:pPr>
            <a:endParaRPr lang="fi-FI" dirty="0"/>
          </a:p>
          <a:p>
            <a:r>
              <a:rPr lang="fi-FI" dirty="0"/>
              <a:t>Työhön perehdyttämisessä opastetaan työtehtäviin ja tutustetaan     työyhteisöön, sen sääntöihin ja työtovereihin. Tämä sijoittuu yleensä työsuhteen alkuun.</a:t>
            </a:r>
          </a:p>
          <a:p>
            <a:r>
              <a:rPr lang="fi-FI" dirty="0"/>
              <a:t>Työnohjaus on ohjaa ammatilliseen kasvuun ja kehittymiseen omassa työssä. Työnohjaus voi sijoittua mihin tahansa kohtaan työuraa ja jopa olla koko ajan jatkuvaa. </a:t>
            </a:r>
          </a:p>
          <a:p>
            <a:r>
              <a:rPr lang="fi-FI" dirty="0"/>
              <a:t>Työnohjaukseen voi hakeutua, kun haluaa tutkia omaa työtään ja kehittyä siinä. Työnohjaukseen lähteminen ei tarkoita sitä, että työn tekemisessä olisi ongelmia.</a:t>
            </a:r>
          </a:p>
          <a:p>
            <a:endParaRPr lang="fi-FI" dirty="0"/>
          </a:p>
          <a:p>
            <a:endParaRPr lang="fi-FI" dirty="0"/>
          </a:p>
        </p:txBody>
      </p:sp>
    </p:spTree>
    <p:extLst>
      <p:ext uri="{BB962C8B-B14F-4D97-AF65-F5344CB8AC3E}">
        <p14:creationId xmlns:p14="http://schemas.microsoft.com/office/powerpoint/2010/main" val="5079997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0A16CB0-1C3C-470D-E8E5-6C029BEB3E6E}"/>
              </a:ext>
            </a:extLst>
          </p:cNvPr>
          <p:cNvSpPr>
            <a:spLocks noGrp="1"/>
          </p:cNvSpPr>
          <p:nvPr>
            <p:ph type="title"/>
          </p:nvPr>
        </p:nvSpPr>
        <p:spPr/>
        <p:txBody>
          <a:bodyPr/>
          <a:lstStyle/>
          <a:p>
            <a:r>
              <a:rPr lang="fi-FI" dirty="0"/>
              <a:t>Mitä työnohjauksessa tapahtuu?</a:t>
            </a:r>
          </a:p>
        </p:txBody>
      </p:sp>
      <p:sp>
        <p:nvSpPr>
          <p:cNvPr id="3" name="Sisällön paikkamerkki 2">
            <a:extLst>
              <a:ext uri="{FF2B5EF4-FFF2-40B4-BE49-F238E27FC236}">
                <a16:creationId xmlns:a16="http://schemas.microsoft.com/office/drawing/2014/main" id="{EE998BB4-9662-E2A0-E555-4171B25266D5}"/>
              </a:ext>
            </a:extLst>
          </p:cNvPr>
          <p:cNvSpPr>
            <a:spLocks noGrp="1"/>
          </p:cNvSpPr>
          <p:nvPr>
            <p:ph idx="1"/>
          </p:nvPr>
        </p:nvSpPr>
        <p:spPr/>
        <p:txBody>
          <a:bodyPr>
            <a:normAutofit lnSpcReduction="10000"/>
          </a:bodyPr>
          <a:lstStyle/>
          <a:p>
            <a:r>
              <a:rPr lang="fi-FI" dirty="0"/>
              <a:t>Työnohjauskeskustelussa voidaan käydä lävitse työtilanteissa tapahtuvia kohtaamisia seurakuntalaisten tai asiakkaiden kanssa</a:t>
            </a:r>
          </a:p>
          <a:p>
            <a:r>
              <a:rPr lang="fi-FI" dirty="0"/>
              <a:t>Voidaan käsitellä työyhteisöön liittyviä kysymyksiä</a:t>
            </a:r>
          </a:p>
          <a:p>
            <a:r>
              <a:rPr lang="fi-FI" dirty="0"/>
              <a:t>Voidaan puhua oman työn kehittämisestä ja ammatillisuuden vahvistamisesta</a:t>
            </a:r>
          </a:p>
          <a:p>
            <a:r>
              <a:rPr lang="fi-FI" dirty="0"/>
              <a:t>Voidaan puhua työssäjaksamisen kysymyksistä, (esim. </a:t>
            </a:r>
            <a:r>
              <a:rPr lang="fi-FI"/>
              <a:t>työn rajaaminen)</a:t>
            </a:r>
            <a:endParaRPr lang="fi-FI" dirty="0"/>
          </a:p>
          <a:p>
            <a:r>
              <a:rPr lang="fi-FI" dirty="0"/>
              <a:t>Voidaan puhua oman elämän kysymyksistä tai oman ajattelun (esim. teologia) kehittämisestä</a:t>
            </a:r>
          </a:p>
          <a:p>
            <a:r>
              <a:rPr lang="fi-FI" dirty="0"/>
              <a:t>Lähtökohtaisesti työnohjauksessa puhutaan kuitenkin työhön liittyvistä asioista. Oman elämäntilanteen pohtiminen on ehkä enemmän sielunhoitoa.</a:t>
            </a:r>
          </a:p>
        </p:txBody>
      </p:sp>
    </p:spTree>
    <p:extLst>
      <p:ext uri="{BB962C8B-B14F-4D97-AF65-F5344CB8AC3E}">
        <p14:creationId xmlns:p14="http://schemas.microsoft.com/office/powerpoint/2010/main" val="1561020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5489300-A824-96C5-0961-2F6660C1DAA6}"/>
              </a:ext>
            </a:extLst>
          </p:cNvPr>
          <p:cNvSpPr>
            <a:spLocks noGrp="1"/>
          </p:cNvSpPr>
          <p:nvPr>
            <p:ph type="title"/>
          </p:nvPr>
        </p:nvSpPr>
        <p:spPr/>
        <p:txBody>
          <a:bodyPr/>
          <a:lstStyle/>
          <a:p>
            <a:r>
              <a:rPr lang="fi-FI" dirty="0"/>
              <a:t>Yksilö- vai ryhmätyönohjaus</a:t>
            </a:r>
          </a:p>
        </p:txBody>
      </p:sp>
      <p:sp>
        <p:nvSpPr>
          <p:cNvPr id="3" name="Sisällön paikkamerkki 2">
            <a:extLst>
              <a:ext uri="{FF2B5EF4-FFF2-40B4-BE49-F238E27FC236}">
                <a16:creationId xmlns:a16="http://schemas.microsoft.com/office/drawing/2014/main" id="{06D1C8E0-2FEC-0DA3-A139-C0598A658920}"/>
              </a:ext>
            </a:extLst>
          </p:cNvPr>
          <p:cNvSpPr>
            <a:spLocks noGrp="1"/>
          </p:cNvSpPr>
          <p:nvPr>
            <p:ph idx="1"/>
          </p:nvPr>
        </p:nvSpPr>
        <p:spPr/>
        <p:txBody>
          <a:bodyPr/>
          <a:lstStyle/>
          <a:p>
            <a:r>
              <a:rPr lang="fi-FI" dirty="0"/>
              <a:t>Työnohjausta voidaan antaa joko yksilö- tai ryhmätyönohjauksena. </a:t>
            </a:r>
          </a:p>
          <a:p>
            <a:r>
              <a:rPr lang="fi-FI" dirty="0"/>
              <a:t>Yksilötyönohjauksessa tutkitaan ohjauksessa olevan henkilön työtä ja sen tilanteita.</a:t>
            </a:r>
          </a:p>
          <a:p>
            <a:r>
              <a:rPr lang="fi-FI" dirty="0"/>
              <a:t>Yksilötyönohjaus kuuluu pakollisena joihinkin koulutuksiin.</a:t>
            </a:r>
          </a:p>
          <a:p>
            <a:r>
              <a:rPr lang="fi-FI" dirty="0"/>
              <a:t>Ryhmätyönohjauksessa voi olla mukana työtiimi tai –ryhmä tai samanlaisessa tilanteessa olevia työntekijöitä vaikkapa eri aloilta.</a:t>
            </a:r>
          </a:p>
          <a:p>
            <a:r>
              <a:rPr lang="fi-FI" dirty="0"/>
              <a:t>Ryhmätyönohjaus vahvistaa tiimin tai ryhmän yhteenkuuluvuuden tunnetta ja auttaa ymmärtämään toisten työtilanteita. </a:t>
            </a:r>
          </a:p>
        </p:txBody>
      </p:sp>
    </p:spTree>
    <p:extLst>
      <p:ext uri="{BB962C8B-B14F-4D97-AF65-F5344CB8AC3E}">
        <p14:creationId xmlns:p14="http://schemas.microsoft.com/office/powerpoint/2010/main" val="28144651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F806C7D-C280-55C5-9D90-408D08794FF5}"/>
              </a:ext>
            </a:extLst>
          </p:cNvPr>
          <p:cNvSpPr>
            <a:spLocks noGrp="1"/>
          </p:cNvSpPr>
          <p:nvPr>
            <p:ph type="title"/>
          </p:nvPr>
        </p:nvSpPr>
        <p:spPr/>
        <p:txBody>
          <a:bodyPr/>
          <a:lstStyle/>
          <a:p>
            <a:r>
              <a:rPr lang="fi-FI" dirty="0"/>
              <a:t>Työnohjauksen toteutuksesta</a:t>
            </a:r>
          </a:p>
        </p:txBody>
      </p:sp>
      <p:sp>
        <p:nvSpPr>
          <p:cNvPr id="3" name="Sisällön paikkamerkki 2">
            <a:extLst>
              <a:ext uri="{FF2B5EF4-FFF2-40B4-BE49-F238E27FC236}">
                <a16:creationId xmlns:a16="http://schemas.microsoft.com/office/drawing/2014/main" id="{0AFE9B33-2785-9CA7-BE8E-3E2332863BE0}"/>
              </a:ext>
            </a:extLst>
          </p:cNvPr>
          <p:cNvSpPr>
            <a:spLocks noGrp="1"/>
          </p:cNvSpPr>
          <p:nvPr>
            <p:ph idx="1"/>
          </p:nvPr>
        </p:nvSpPr>
        <p:spPr/>
        <p:txBody>
          <a:bodyPr/>
          <a:lstStyle/>
          <a:p>
            <a:r>
              <a:rPr lang="fi-FI" dirty="0"/>
              <a:t>Perinteisesti on sovittu pitkiä, 40 kerran sopimuksia. Ohjaus tapahtuu usein kahden viikon välein. Tällä rytmillä kesät pois lukien ohjaukseen menee aikaa kaksi vuotta.</a:t>
            </a:r>
          </a:p>
          <a:p>
            <a:r>
              <a:rPr lang="fi-FI" dirty="0"/>
              <a:t>Voidaan kuitenkin sopia myös lyhyemmästä ohjaussuhteesta. Lyhimmillään se voi olla yhden tai kahden kerran konsultaatio. Silloin sisältönä on jokin yksittäinen työtilanne tai kohtaaminen.</a:t>
            </a:r>
          </a:p>
          <a:p>
            <a:r>
              <a:rPr lang="fi-FI" dirty="0"/>
              <a:t>Työnohjauksen aloitus tapahtuu kasvokkain mutta kun on päästy alkuun ohjaus voi tapahtua myös verkossa. Tämä on toimiva etenkin silloin, jos ohjattavalla on pitkä matka ohjaajan luokse (yleensä siis tavataan ohjaajan luona). </a:t>
            </a:r>
          </a:p>
        </p:txBody>
      </p:sp>
    </p:spTree>
    <p:extLst>
      <p:ext uri="{BB962C8B-B14F-4D97-AF65-F5344CB8AC3E}">
        <p14:creationId xmlns:p14="http://schemas.microsoft.com/office/powerpoint/2010/main" val="645916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B8E8B91-C13A-18C7-D305-FAA6599F65AE}"/>
              </a:ext>
            </a:extLst>
          </p:cNvPr>
          <p:cNvSpPr>
            <a:spLocks noGrp="1"/>
          </p:cNvSpPr>
          <p:nvPr>
            <p:ph type="title"/>
          </p:nvPr>
        </p:nvSpPr>
        <p:spPr/>
        <p:txBody>
          <a:bodyPr/>
          <a:lstStyle/>
          <a:p>
            <a:r>
              <a:rPr lang="fi-FI"/>
              <a:t>Millainen työnohjaaja?</a:t>
            </a:r>
            <a:endParaRPr lang="fi-FI" dirty="0"/>
          </a:p>
        </p:txBody>
      </p:sp>
      <p:sp>
        <p:nvSpPr>
          <p:cNvPr id="3" name="Sisällön paikkamerkki 2">
            <a:extLst>
              <a:ext uri="{FF2B5EF4-FFF2-40B4-BE49-F238E27FC236}">
                <a16:creationId xmlns:a16="http://schemas.microsoft.com/office/drawing/2014/main" id="{65D6D4EB-D813-A885-55B1-764FA9AD8EF2}"/>
              </a:ext>
            </a:extLst>
          </p:cNvPr>
          <p:cNvSpPr>
            <a:spLocks noGrp="1"/>
          </p:cNvSpPr>
          <p:nvPr>
            <p:ph idx="1"/>
          </p:nvPr>
        </p:nvSpPr>
        <p:spPr/>
        <p:txBody>
          <a:bodyPr/>
          <a:lstStyle/>
          <a:p>
            <a:r>
              <a:rPr lang="fi-FI" dirty="0"/>
              <a:t>Lähtökohtaisesti työnohjaajan ei tarvitse tehdä samaa työtä kuin ohjattava. Olennaista on työn tilanteiden tutkiminen ja ohjattavan auttaminen itseymmärrykseen ja kasvuun.</a:t>
            </a:r>
          </a:p>
          <a:p>
            <a:r>
              <a:rPr lang="fi-FI" dirty="0"/>
              <a:t>Joskus kuitenkin samaa työtä tekevä ymmärtää parhaiten ohjattavan työn tilanteita. Näin erityisesti koulutustyönohjauksissa.</a:t>
            </a:r>
          </a:p>
          <a:p>
            <a:r>
              <a:rPr lang="fi-FI" dirty="0"/>
              <a:t>Tällä hetkellä työnohjaajista vähän pulaa, joten joutuu ottamaan sen työnohjaajan, joka on tarjolla ellei ota täysin kirkon ulkopuolista ohjaajaa. Toki työnohjauksen alkuun kuuluu aina ohjaajan ja ohjattavan yhteinen pohdinta työnohjauksen mahdollisuuksista. </a:t>
            </a:r>
          </a:p>
        </p:txBody>
      </p:sp>
    </p:spTree>
    <p:extLst>
      <p:ext uri="{BB962C8B-B14F-4D97-AF65-F5344CB8AC3E}">
        <p14:creationId xmlns:p14="http://schemas.microsoft.com/office/powerpoint/2010/main" val="33656169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9F8BCC1-A03F-9013-E000-1D05A719414F}"/>
              </a:ext>
            </a:extLst>
          </p:cNvPr>
          <p:cNvSpPr>
            <a:spLocks noGrp="1"/>
          </p:cNvSpPr>
          <p:nvPr>
            <p:ph type="title"/>
          </p:nvPr>
        </p:nvSpPr>
        <p:spPr/>
        <p:txBody>
          <a:bodyPr/>
          <a:lstStyle/>
          <a:p>
            <a:r>
              <a:rPr lang="fi-FI" dirty="0"/>
              <a:t>Työnohjauksen sisällöstä</a:t>
            </a:r>
          </a:p>
        </p:txBody>
      </p:sp>
      <p:sp>
        <p:nvSpPr>
          <p:cNvPr id="3" name="Sisällön paikkamerkki 2">
            <a:extLst>
              <a:ext uri="{FF2B5EF4-FFF2-40B4-BE49-F238E27FC236}">
                <a16:creationId xmlns:a16="http://schemas.microsoft.com/office/drawing/2014/main" id="{4EE054CC-8AA9-0B9B-FF34-8A4CF5140C19}"/>
              </a:ext>
            </a:extLst>
          </p:cNvPr>
          <p:cNvSpPr>
            <a:spLocks noGrp="1"/>
          </p:cNvSpPr>
          <p:nvPr>
            <p:ph idx="1"/>
          </p:nvPr>
        </p:nvSpPr>
        <p:spPr/>
        <p:txBody>
          <a:bodyPr/>
          <a:lstStyle/>
          <a:p>
            <a:pPr marL="0" indent="0">
              <a:buNone/>
            </a:pPr>
            <a:r>
              <a:rPr lang="fi-FI" dirty="0"/>
              <a:t>Työnohjauksessa ote voi olla erilainen ohjattavan tilanteesta riippuen tai se voi vaihtua työnohjauksena aikanakin.</a:t>
            </a:r>
          </a:p>
          <a:p>
            <a:r>
              <a:rPr lang="fi-FI" dirty="0"/>
              <a:t>Opetuksellinen ote. Usein työsuhteen alussa tai koulutustyönohjauksissa. Toki työnohjauksessa ylipäätään on tarkoitus oppia jotakin uutta itsestä tai työstä ja sen tilanteista.</a:t>
            </a:r>
          </a:p>
          <a:p>
            <a:r>
              <a:rPr lang="fi-FI" dirty="0"/>
              <a:t>Ammatillinen ja persoonallinen kasvu. Tässä keskitytään henkilökohtaiseen muutokseen tai kasvuun ja oman käyttäytymisen ja reaktioiden ymmärtämiseen. Tähän voi sisältyä työyhteisötaitojen kehittäminen. Joskus myös oman teologian ja ajattelun pohtiminen.</a:t>
            </a:r>
          </a:p>
          <a:p>
            <a:r>
              <a:rPr lang="fi-FI" dirty="0"/>
              <a:t>Tukea antava ote. Tähän sisältyy vaikeiden työtilanteiden läpikäyminen ja purkaminen. Pohditaan usein myös työssäjaksamisen näkökulmia. </a:t>
            </a:r>
          </a:p>
          <a:p>
            <a:endParaRPr lang="fi-FI" dirty="0"/>
          </a:p>
        </p:txBody>
      </p:sp>
    </p:spTree>
    <p:extLst>
      <p:ext uri="{BB962C8B-B14F-4D97-AF65-F5344CB8AC3E}">
        <p14:creationId xmlns:p14="http://schemas.microsoft.com/office/powerpoint/2010/main" val="170461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F5EDC7B-9E90-BFA4-55C7-DD16ECB83180}"/>
              </a:ext>
            </a:extLst>
          </p:cNvPr>
          <p:cNvSpPr>
            <a:spLocks noGrp="1"/>
          </p:cNvSpPr>
          <p:nvPr>
            <p:ph type="title"/>
          </p:nvPr>
        </p:nvSpPr>
        <p:spPr/>
        <p:txBody>
          <a:bodyPr/>
          <a:lstStyle/>
          <a:p>
            <a:r>
              <a:rPr lang="fi-FI" dirty="0"/>
              <a:t>Työnohjauksen periaatteista</a:t>
            </a:r>
          </a:p>
        </p:txBody>
      </p:sp>
      <p:sp>
        <p:nvSpPr>
          <p:cNvPr id="3" name="Sisällön paikkamerkki 2">
            <a:extLst>
              <a:ext uri="{FF2B5EF4-FFF2-40B4-BE49-F238E27FC236}">
                <a16:creationId xmlns:a16="http://schemas.microsoft.com/office/drawing/2014/main" id="{AFE34B6C-CC27-04A5-BB12-08887D1B72A4}"/>
              </a:ext>
            </a:extLst>
          </p:cNvPr>
          <p:cNvSpPr>
            <a:spLocks noGrp="1"/>
          </p:cNvSpPr>
          <p:nvPr>
            <p:ph idx="1"/>
          </p:nvPr>
        </p:nvSpPr>
        <p:spPr/>
        <p:txBody>
          <a:bodyPr>
            <a:normAutofit lnSpcReduction="10000"/>
          </a:bodyPr>
          <a:lstStyle/>
          <a:p>
            <a:r>
              <a:rPr lang="fi-FI" dirty="0"/>
              <a:t>Ohjaukseen lähdetään työnantajan tai esihenkilön luvalla tai suosituksella.</a:t>
            </a:r>
          </a:p>
          <a:p>
            <a:r>
              <a:rPr lang="fi-FI" dirty="0"/>
              <a:t>Työnohjauksen alussa ohjaaja ja ohjattava keskustelevat työnohjauksen tavoitteista ja toiveista ja katsotaan pystyykö työnohjaaja auttamaan kyseistä henkilöä.</a:t>
            </a:r>
          </a:p>
          <a:p>
            <a:r>
              <a:rPr lang="fi-FI" dirty="0"/>
              <a:t>Tehdään sopimus ohjauksesta, mihin sisältyy ohjauksen kesto, toteutustapa ja –paikka sekä mahdolliset kustannukset. Seurakuntien kesken on sovittu, että ohjaus on maksutonta mutta voi hankkia itselleen myös kirkon ulkopuolisen työnohjaajan, jolloin ohjaus on maksullista.</a:t>
            </a:r>
          </a:p>
          <a:p>
            <a:r>
              <a:rPr lang="fi-FI" dirty="0"/>
              <a:t>Ohjaussuhteeseen kuuluu arviointia ohjauksen aikana ja varsinkin sen päättyessä.</a:t>
            </a:r>
          </a:p>
          <a:p>
            <a:r>
              <a:rPr lang="fi-FI" dirty="0"/>
              <a:t>Työnohjausmahdollisuutta kannattaa </a:t>
            </a:r>
            <a:r>
              <a:rPr lang="fi-FI"/>
              <a:t>käyttää rohkeasti. </a:t>
            </a:r>
          </a:p>
        </p:txBody>
      </p:sp>
    </p:spTree>
    <p:extLst>
      <p:ext uri="{BB962C8B-B14F-4D97-AF65-F5344CB8AC3E}">
        <p14:creationId xmlns:p14="http://schemas.microsoft.com/office/powerpoint/2010/main" val="37055534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i">
  <a:themeElements>
    <a:clrScheme name="Ioni">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i">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i">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168</TotalTime>
  <Words>550</Words>
  <Application>Microsoft Office PowerPoint</Application>
  <PresentationFormat>Laajakuva</PresentationFormat>
  <Paragraphs>43</Paragraphs>
  <Slides>8</Slides>
  <Notes>0</Notes>
  <HiddenSlides>0</HiddenSlides>
  <MMClips>0</MMClips>
  <ScaleCrop>false</ScaleCrop>
  <HeadingPairs>
    <vt:vector size="6" baseType="variant">
      <vt:variant>
        <vt:lpstr>Käytetyt fontit</vt:lpstr>
      </vt:variant>
      <vt:variant>
        <vt:i4>2</vt:i4>
      </vt:variant>
      <vt:variant>
        <vt:lpstr>Teema</vt:lpstr>
      </vt:variant>
      <vt:variant>
        <vt:i4>1</vt:i4>
      </vt:variant>
      <vt:variant>
        <vt:lpstr>Dian otsikot</vt:lpstr>
      </vt:variant>
      <vt:variant>
        <vt:i4>8</vt:i4>
      </vt:variant>
    </vt:vector>
  </HeadingPairs>
  <TitlesOfParts>
    <vt:vector size="11" baseType="lpstr">
      <vt:lpstr>Century Gothic</vt:lpstr>
      <vt:lpstr>Wingdings 3</vt:lpstr>
      <vt:lpstr>Ioni</vt:lpstr>
      <vt:lpstr>    Työnohjaus </vt:lpstr>
      <vt:lpstr>Työnohjaus ja työhön perehdyttäminen</vt:lpstr>
      <vt:lpstr>Mitä työnohjauksessa tapahtuu?</vt:lpstr>
      <vt:lpstr>Yksilö- vai ryhmätyönohjaus</vt:lpstr>
      <vt:lpstr>Työnohjauksen toteutuksesta</vt:lpstr>
      <vt:lpstr>Millainen työnohjaaja?</vt:lpstr>
      <vt:lpstr>Työnohjauksen sisällöstä</vt:lpstr>
      <vt:lpstr>Työnohjauksen periaatteista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Työnohjaus</dc:title>
  <dc:creator>Elo Markku</dc:creator>
  <cp:lastModifiedBy>Raunemo Aulikki</cp:lastModifiedBy>
  <cp:revision>2</cp:revision>
  <dcterms:created xsi:type="dcterms:W3CDTF">2024-03-04T07:40:59Z</dcterms:created>
  <dcterms:modified xsi:type="dcterms:W3CDTF">2026-04-16T04:33:53Z</dcterms:modified>
</cp:coreProperties>
</file>