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205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17582" y="519178"/>
            <a:ext cx="6358890" cy="1153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C72FCC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06045">
              <a:lnSpc>
                <a:spcPts val="110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C72FCC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06045">
              <a:lnSpc>
                <a:spcPts val="110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C72FCC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06045">
              <a:lnSpc>
                <a:spcPts val="110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C72FCC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06045">
              <a:lnSpc>
                <a:spcPts val="110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06045">
              <a:lnSpc>
                <a:spcPts val="110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400800"/>
            <a:ext cx="9144000" cy="457200"/>
          </a:xfrm>
          <a:custGeom>
            <a:avLst/>
            <a:gdLst/>
            <a:ahLst/>
            <a:cxnLst/>
            <a:rect l="l" t="t" r="r" b="b"/>
            <a:pathLst>
              <a:path w="9144000" h="457200">
                <a:moveTo>
                  <a:pt x="9144000" y="0"/>
                </a:moveTo>
                <a:lnTo>
                  <a:pt x="0" y="0"/>
                </a:lnTo>
                <a:lnTo>
                  <a:pt x="0" y="457200"/>
                </a:lnTo>
                <a:lnTo>
                  <a:pt x="9144000" y="457200"/>
                </a:lnTo>
                <a:lnTo>
                  <a:pt x="9144000" y="0"/>
                </a:lnTo>
                <a:close/>
              </a:path>
            </a:pathLst>
          </a:custGeom>
          <a:solidFill>
            <a:srgbClr val="C72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334315"/>
            <a:ext cx="9144000" cy="66040"/>
          </a:xfrm>
          <a:custGeom>
            <a:avLst/>
            <a:gdLst/>
            <a:ahLst/>
            <a:cxnLst/>
            <a:rect l="l" t="t" r="r" b="b"/>
            <a:pathLst>
              <a:path w="9144000" h="66039">
                <a:moveTo>
                  <a:pt x="9144000" y="0"/>
                </a:moveTo>
                <a:lnTo>
                  <a:pt x="0" y="0"/>
                </a:lnTo>
                <a:lnTo>
                  <a:pt x="0" y="66001"/>
                </a:lnTo>
                <a:lnTo>
                  <a:pt x="9144000" y="66001"/>
                </a:lnTo>
                <a:lnTo>
                  <a:pt x="9144000" y="0"/>
                </a:lnTo>
                <a:close/>
              </a:path>
            </a:pathLst>
          </a:custGeom>
          <a:solidFill>
            <a:srgbClr val="E22C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95149" y="1737845"/>
            <a:ext cx="7475220" cy="0"/>
          </a:xfrm>
          <a:custGeom>
            <a:avLst/>
            <a:gdLst/>
            <a:ahLst/>
            <a:cxnLst/>
            <a:rect l="l" t="t" r="r" b="b"/>
            <a:pathLst>
              <a:path w="7475220">
                <a:moveTo>
                  <a:pt x="0" y="0"/>
                </a:moveTo>
                <a:lnTo>
                  <a:pt x="7475220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1689" y="1016"/>
            <a:ext cx="8220620" cy="16706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C72FCC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16450" y="1713990"/>
            <a:ext cx="3717290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141624" y="6574024"/>
            <a:ext cx="226695" cy="160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06045">
              <a:lnSpc>
                <a:spcPts val="110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mailto:jan-olof.aggedal@svenskakyrkan.se" TargetMode="External"/><Relationship Id="rId3" Type="http://schemas.openxmlformats.org/officeDocument/2006/relationships/image" Target="../media/image47.jpg"/><Relationship Id="rId7" Type="http://schemas.openxmlformats.org/officeDocument/2006/relationships/image" Target="../media/image50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g"/><Relationship Id="rId5" Type="http://schemas.openxmlformats.org/officeDocument/2006/relationships/image" Target="../media/image7.png"/><Relationship Id="rId10" Type="http://schemas.openxmlformats.org/officeDocument/2006/relationships/image" Target="../media/image51.jpg"/><Relationship Id="rId4" Type="http://schemas.openxmlformats.org/officeDocument/2006/relationships/image" Target="../media/image48.jpg"/><Relationship Id="rId9" Type="http://schemas.openxmlformats.org/officeDocument/2006/relationships/hyperlink" Target="http://www.aggedal.s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15065"/>
            <a:ext cx="9142095" cy="1943100"/>
            <a:chOff x="0" y="4915065"/>
            <a:chExt cx="9142095" cy="1943100"/>
          </a:xfrm>
        </p:grpSpPr>
        <p:sp>
          <p:nvSpPr>
            <p:cNvPr id="3" name="object 3"/>
            <p:cNvSpPr/>
            <p:nvPr/>
          </p:nvSpPr>
          <p:spPr>
            <a:xfrm>
              <a:off x="0" y="4979073"/>
              <a:ext cx="9142095" cy="1878964"/>
            </a:xfrm>
            <a:custGeom>
              <a:avLst/>
              <a:gdLst/>
              <a:ahLst/>
              <a:cxnLst/>
              <a:rect l="l" t="t" r="r" b="b"/>
              <a:pathLst>
                <a:path w="9142095" h="1878965">
                  <a:moveTo>
                    <a:pt x="0" y="1878926"/>
                  </a:moveTo>
                  <a:lnTo>
                    <a:pt x="9141625" y="1878926"/>
                  </a:lnTo>
                  <a:lnTo>
                    <a:pt x="9141625" y="0"/>
                  </a:lnTo>
                  <a:lnTo>
                    <a:pt x="0" y="0"/>
                  </a:lnTo>
                  <a:lnTo>
                    <a:pt x="0" y="1878926"/>
                  </a:lnTo>
                  <a:close/>
                </a:path>
              </a:pathLst>
            </a:custGeom>
            <a:solidFill>
              <a:srgbClr val="C72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" y="4915065"/>
              <a:ext cx="9142095" cy="64135"/>
            </a:xfrm>
            <a:custGeom>
              <a:avLst/>
              <a:gdLst/>
              <a:ahLst/>
              <a:cxnLst/>
              <a:rect l="l" t="t" r="r" b="b"/>
              <a:pathLst>
                <a:path w="9142095" h="64135">
                  <a:moveTo>
                    <a:pt x="9141625" y="0"/>
                  </a:moveTo>
                  <a:lnTo>
                    <a:pt x="0" y="0"/>
                  </a:lnTo>
                  <a:lnTo>
                    <a:pt x="0" y="64007"/>
                  </a:lnTo>
                  <a:lnTo>
                    <a:pt x="9141625" y="64007"/>
                  </a:lnTo>
                  <a:lnTo>
                    <a:pt x="9141625" y="0"/>
                  </a:lnTo>
                  <a:close/>
                </a:path>
              </a:pathLst>
            </a:custGeom>
            <a:solidFill>
              <a:srgbClr val="E22C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-191453" y="5068521"/>
            <a:ext cx="9525000" cy="12870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 rtl="0">
              <a:lnSpc>
                <a:spcPts val="4885"/>
              </a:lnSpc>
              <a:spcBef>
                <a:spcPts val="100"/>
              </a:spcBef>
            </a:pPr>
            <a:r>
              <a:rPr lang="fi" sz="4000" b="0" i="0" u="none" baseline="0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HAUTAUSKULTTUURI</a:t>
            </a:r>
            <a:endParaRPr sz="4000" dirty="0">
              <a:latin typeface="Calibri Light"/>
              <a:cs typeface="Calibri Light"/>
            </a:endParaRPr>
          </a:p>
          <a:p>
            <a:pPr algn="ctr" rtl="0">
              <a:lnSpc>
                <a:spcPts val="4885"/>
              </a:lnSpc>
            </a:pPr>
            <a:r>
              <a:rPr lang="fi" sz="4000" b="0" i="0" u="none" baseline="0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MONIKULTTUURISESSA YHTEISKUNNASSA</a:t>
            </a:r>
            <a:endParaRPr sz="4000" dirty="0">
              <a:latin typeface="Calibri Light"/>
              <a:cs typeface="Calibri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" y="0"/>
            <a:ext cx="9144000" cy="6858000"/>
            <a:chOff x="12" y="0"/>
            <a:chExt cx="9144000" cy="68580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73849" y="6513474"/>
              <a:ext cx="1103439" cy="3445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" y="0"/>
              <a:ext cx="9143987" cy="491506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6710" y="6526238"/>
              <a:ext cx="1342231" cy="29867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259693" y="6582025"/>
            <a:ext cx="26257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955"/>
              </a:lnSpc>
            </a:pPr>
            <a:r>
              <a:rPr lang="fi" sz="9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045" algn="l" rtl="0">
              <a:lnSpc>
                <a:spcPts val="1100"/>
              </a:lnSpc>
            </a:pPr>
            <a:fld id="{81D60167-4931-47E6-BA6A-407CBD079E47}" type="slidenum">
              <a:rPr spc="-50"/>
              <a:t>1</a:t>
            </a:fld>
            <a:endParaRPr spc="-5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34315"/>
            <a:ext cx="9144000" cy="523875"/>
            <a:chOff x="0" y="6334315"/>
            <a:chExt cx="9144000" cy="523875"/>
          </a:xfrm>
        </p:grpSpPr>
        <p:sp>
          <p:nvSpPr>
            <p:cNvPr id="3" name="object 3"/>
            <p:cNvSpPr/>
            <p:nvPr/>
          </p:nvSpPr>
          <p:spPr>
            <a:xfrm>
              <a:off x="0" y="64008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40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9144000" y="4572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C72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334315"/>
              <a:ext cx="9144000" cy="66040"/>
            </a:xfrm>
            <a:custGeom>
              <a:avLst/>
              <a:gdLst/>
              <a:ahLst/>
              <a:cxnLst/>
              <a:rect l="l" t="t" r="r" b="b"/>
              <a:pathLst>
                <a:path w="9144000" h="66039">
                  <a:moveTo>
                    <a:pt x="9144000" y="0"/>
                  </a:moveTo>
                  <a:lnTo>
                    <a:pt x="0" y="0"/>
                  </a:lnTo>
                  <a:lnTo>
                    <a:pt x="0" y="66001"/>
                  </a:lnTo>
                  <a:lnTo>
                    <a:pt x="9144000" y="66001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22C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895149" y="1737845"/>
            <a:ext cx="7475220" cy="0"/>
          </a:xfrm>
          <a:custGeom>
            <a:avLst/>
            <a:gdLst/>
            <a:ahLst/>
            <a:cxnLst/>
            <a:rect l="l" t="t" r="r" b="b"/>
            <a:pathLst>
              <a:path w="7475220">
                <a:moveTo>
                  <a:pt x="0" y="0"/>
                </a:moveTo>
                <a:lnTo>
                  <a:pt x="7475220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56080" y="6564518"/>
            <a:ext cx="5461000" cy="161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rtl="0">
              <a:lnSpc>
                <a:spcPts val="1255"/>
              </a:lnSpc>
              <a:tabLst>
                <a:tab pos="5332730" algn="l"/>
              </a:tabLst>
            </a:pPr>
            <a:r>
              <a:rPr lang="fi" sz="1500" b="0" i="0" u="none" baseline="2777">
                <a:solidFill>
                  <a:srgbClr val="FFFFFF"/>
                </a:solidFill>
                <a:latin typeface="Arial Narrow"/>
                <a:ea typeface="Arial Narrow"/>
                <a:cs typeface="Arial Narrow"/>
              </a:rPr>
              <a:t>DOSENTTI JAN-OLOF AGGEDAL NFKK 17. SYYSKUUTA 2025	</a:t>
            </a:r>
            <a:r>
              <a:rPr lang="fi" sz="1100" b="0" i="0" u="none" baseline="0">
                <a:solidFill>
                  <a:srgbClr val="FFFFFF"/>
                </a:solidFill>
                <a:latin typeface="Arial Narrow"/>
                <a:ea typeface="Arial Narrow"/>
                <a:cs typeface="Arial Narrow"/>
              </a:rPr>
              <a:t>10</a:t>
            </a:r>
            <a:endParaRPr sz="1100">
              <a:latin typeface="Arial Narrow"/>
              <a:cs typeface="Arial Narrow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58251" y="340032"/>
            <a:ext cx="8768715" cy="3439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rtl="0">
              <a:lnSpc>
                <a:spcPct val="100000"/>
              </a:lnSpc>
              <a:spcBef>
                <a:spcPts val="95"/>
              </a:spcBef>
            </a:pPr>
            <a:r>
              <a:rPr lang="fi" sz="2800" b="0" i="0" u="none" baseline="0">
                <a:latin typeface="Arial Narrow"/>
                <a:ea typeface="Arial Narrow"/>
                <a:cs typeface="Arial Narrow"/>
              </a:rPr>
              <a:t>Hautausmaa ei ole pyhä paikka pelkästään sakramentaalisessa mielessä, vaan pyhyyden kokemukseen liittyy myös estetiikka: se on kaunis paikka, joka kutsuu rauhoittumaan ja hiljentymään, tyyni leposija.</a:t>
            </a:r>
            <a:endParaRPr sz="2800">
              <a:latin typeface="Arial Narrow"/>
              <a:cs typeface="Arial Narrow"/>
            </a:endParaRPr>
          </a:p>
          <a:p>
            <a:pPr marL="12700" marR="278130" algn="just" rtl="0">
              <a:lnSpc>
                <a:spcPct val="100000"/>
              </a:lnSpc>
              <a:spcBef>
                <a:spcPts val="3360"/>
              </a:spcBef>
            </a:pPr>
            <a:r>
              <a:rPr lang="fi" sz="2800" b="0" i="0" u="none" baseline="0">
                <a:latin typeface="Arial Narrow"/>
                <a:ea typeface="Arial Narrow"/>
                <a:cs typeface="Arial Narrow"/>
              </a:rPr>
              <a:t>Uusia tiloja vihittäessä olisi huolehdittava, että kaikki paikalliset uskonyhteisöt sekä muut kuin uskovat kokisivat vihkiäiset nimenomaan tilojen vihkimisenä eikä niiden siunaamisena tai pyhittämisenä tietyn uskonyhteisön käyttöön.</a:t>
            </a:r>
            <a:endParaRPr sz="2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20117" rIns="0" bIns="0" rtlCol="0">
            <a:spAutoFit/>
          </a:bodyPr>
          <a:lstStyle/>
          <a:p>
            <a:pPr marL="45212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/>
              <a:t>Erityisiä hautapaikkoja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700" y="1831510"/>
            <a:ext cx="3670300" cy="612347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indent="-635" rtl="0">
              <a:lnSpc>
                <a:spcPts val="2160"/>
              </a:lnSpc>
              <a:spcBef>
                <a:spcPts val="375"/>
              </a:spcBef>
            </a:pPr>
            <a:r>
              <a:rPr lang="fi" sz="20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Hautakorttelit – hauta-alueet – sukuhaudat – yhden arkun haudat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07650" y="1848445"/>
            <a:ext cx="3541395" cy="194373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rtl="0">
              <a:lnSpc>
                <a:spcPts val="2160"/>
              </a:lnSpc>
              <a:spcBef>
                <a:spcPts val="375"/>
              </a:spcBef>
            </a:pPr>
            <a:r>
              <a:rPr lang="fi" sz="20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Islaminuskossa vaaditaan erillistä hautausmaata, mutta vain, jos se on mahdollista ja toteutettavissa.</a:t>
            </a:r>
            <a:endParaRPr sz="2000">
              <a:latin typeface="Calibri"/>
              <a:cs typeface="Calibri"/>
            </a:endParaRPr>
          </a:p>
          <a:p>
            <a:pPr marL="12700" marR="271145" rtl="0">
              <a:lnSpc>
                <a:spcPts val="2160"/>
              </a:lnSpc>
              <a:spcBef>
                <a:spcPts val="1405"/>
              </a:spcBef>
            </a:pPr>
            <a:r>
              <a:rPr lang="fi" sz="20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”Islam ei vaadi mahdotonta. Jumala ei pakota ketään.”</a:t>
            </a:r>
            <a:endParaRPr sz="20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420"/>
              </a:spcBef>
            </a:pPr>
            <a:r>
              <a:rPr lang="fi" sz="10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(Ruotsin imaamit)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5100" y="6416777"/>
            <a:ext cx="1432683" cy="44122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6225" y="6416777"/>
            <a:ext cx="1932588" cy="426756"/>
          </a:xfrm>
          <a:prstGeom prst="rect">
            <a:avLst/>
          </a:prstGeom>
        </p:spPr>
      </p:pic>
      <p:pic>
        <p:nvPicPr>
          <p:cNvPr id="7" name="object 7" descr="Kuva, joka sisältää kohteen hauta, hautausmaa, ulkotila, rakennus&#10;&#10;Tekoälyllä luotu sisältö voi olla virheellistä.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664548"/>
            <a:ext cx="4928908" cy="369667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259693" y="6582025"/>
            <a:ext cx="26257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955"/>
              </a:lnSpc>
            </a:pPr>
            <a:r>
              <a:rPr lang="fi" sz="9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100"/>
              </a:lnSpc>
            </a:pPr>
            <a:fld id="{81D60167-4931-47E6-BA6A-407CBD079E47}" type="slidenum">
              <a:rPr spc="-25"/>
              <a:t>11</a:t>
            </a:fld>
            <a:endParaRPr spc="-25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8220620" cy="1670685"/>
          </a:xfrm>
          <a:prstGeom prst="rect">
            <a:avLst/>
          </a:prstGeom>
        </p:spPr>
        <p:txBody>
          <a:bodyPr vert="horz" wrap="square" lIns="0" tIns="920117" rIns="0" bIns="0" rtlCol="0">
            <a:spAutoFit/>
          </a:bodyPr>
          <a:lstStyle/>
          <a:p>
            <a:pPr marL="45212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 dirty="0"/>
              <a:t>Erityisiä hautapaikkoja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1689" y="1811698"/>
            <a:ext cx="3786460" cy="4134978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374650" rtl="0">
              <a:lnSpc>
                <a:spcPct val="80000"/>
              </a:lnSpc>
              <a:spcBef>
                <a:spcPts val="550"/>
              </a:spcBef>
            </a:pPr>
            <a:r>
              <a:rPr lang="fi" sz="19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Yhdemmäksi elämän varrella – erilleen kuoleman kohdatessa.</a:t>
            </a:r>
            <a:endParaRPr sz="1900" dirty="0">
              <a:latin typeface="Calibri"/>
              <a:cs typeface="Calibri"/>
            </a:endParaRPr>
          </a:p>
          <a:p>
            <a:pPr marL="12700" marR="5080" rtl="0">
              <a:lnSpc>
                <a:spcPct val="80000"/>
              </a:lnSpc>
              <a:spcBef>
                <a:spcPts val="1405"/>
              </a:spcBef>
            </a:pPr>
            <a:r>
              <a:rPr lang="fi" sz="19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Mille uskontokunnille ja elämänkatsomuksille pitäisi olla omat hautausmaansa?</a:t>
            </a:r>
            <a:endParaRPr sz="1900" dirty="0">
              <a:latin typeface="Calibri"/>
              <a:cs typeface="Calibri"/>
            </a:endParaRPr>
          </a:p>
          <a:p>
            <a:pPr marL="12700" marR="2278380" rtl="0">
              <a:lnSpc>
                <a:spcPts val="3229"/>
              </a:lnSpc>
              <a:spcBef>
                <a:spcPts val="250"/>
              </a:spcBef>
            </a:pPr>
            <a:r>
              <a:rPr lang="fi" sz="19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Aasainuskoiset Humanistit</a:t>
            </a:r>
            <a:endParaRPr sz="1900" dirty="0">
              <a:latin typeface="Calibri"/>
              <a:cs typeface="Calibri"/>
            </a:endParaRPr>
          </a:p>
          <a:p>
            <a:pPr marL="12700" marR="2442845" rtl="0">
              <a:lnSpc>
                <a:spcPts val="3220"/>
              </a:lnSpc>
              <a:spcBef>
                <a:spcPts val="10"/>
              </a:spcBef>
            </a:pPr>
            <a:r>
              <a:rPr lang="fi" sz="19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Satanistit LHBTQ+</a:t>
            </a:r>
            <a:endParaRPr sz="19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680"/>
              </a:spcBef>
            </a:pPr>
            <a:r>
              <a:rPr lang="fi" sz="19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Jalkapallofanit</a:t>
            </a:r>
            <a:endParaRPr sz="1900" dirty="0">
              <a:latin typeface="Calibri"/>
              <a:cs typeface="Calibri"/>
            </a:endParaRPr>
          </a:p>
          <a:p>
            <a:pPr marL="12700" marR="483234" rtl="0">
              <a:lnSpc>
                <a:spcPct val="80000"/>
              </a:lnSpc>
              <a:spcBef>
                <a:spcPts val="1405"/>
              </a:spcBef>
            </a:pPr>
            <a:r>
              <a:rPr lang="fi" sz="19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tai vain tietyt hyväksytyt uskontokunnat...</a:t>
            </a:r>
            <a:endParaRPr sz="190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277018" y="2723540"/>
            <a:ext cx="4867275" cy="4134485"/>
            <a:chOff x="4277018" y="2723540"/>
            <a:chExt cx="4867275" cy="4134485"/>
          </a:xfrm>
        </p:grpSpPr>
        <p:pic>
          <p:nvPicPr>
            <p:cNvPr id="5" name="object 5" descr="Kuva, joka sisältää kohteen kasvi, hauta, hautajaiset, kukkataide&#10;&#10;Tekoälyllä luotu sisältö voi olla virheellistä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77018" y="2723540"/>
              <a:ext cx="4866980" cy="36502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1357" y="6406857"/>
              <a:ext cx="1432673" cy="451141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9957" y="6419050"/>
            <a:ext cx="1932595" cy="42674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259693" y="6582025"/>
            <a:ext cx="26257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955"/>
              </a:lnSpc>
            </a:pPr>
            <a:r>
              <a:rPr lang="fi" sz="9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100"/>
              </a:lnSpc>
            </a:pPr>
            <a:fld id="{81D60167-4931-47E6-BA6A-407CBD079E47}" type="slidenum">
              <a:rPr spc="-25"/>
              <a:t>12</a:t>
            </a:fld>
            <a:endParaRPr spc="-25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0086" rIns="0" bIns="0" rtlCol="0">
            <a:spAutoFit/>
          </a:bodyPr>
          <a:lstStyle/>
          <a:p>
            <a:pPr marL="452120" marR="5080" algn="l" rtl="0">
              <a:lnSpc>
                <a:spcPts val="4900"/>
              </a:lnSpc>
              <a:spcBef>
                <a:spcPts val="980"/>
              </a:spcBef>
            </a:pPr>
            <a:r>
              <a:rPr lang="fi" b="0" i="0" u="none" baseline="0"/>
              <a:t>Mitä hautausmaalla saa tehdä?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698" y="1831510"/>
            <a:ext cx="4488815" cy="11544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rtl="0">
              <a:lnSpc>
                <a:spcPts val="2160"/>
              </a:lnSpc>
              <a:spcBef>
                <a:spcPts val="375"/>
              </a:spcBef>
            </a:pPr>
            <a:r>
              <a:rPr lang="fi" sz="20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Onko olemassa omia sosiaalisia sääntöjä siitä, miten hautausmaalla voi, pitää, saa tai kannattaisi käyttäytyä verrattuna muihin julkisiin paikkoihin?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40443" y="1684295"/>
            <a:ext cx="2747010" cy="3642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09040" rtl="0">
              <a:lnSpc>
                <a:spcPct val="148500"/>
              </a:lnSpc>
              <a:spcBef>
                <a:spcPts val="100"/>
              </a:spcBef>
            </a:pPr>
            <a:r>
              <a:rPr lang="fi" sz="20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Juoksu – lenkkeily Pyöräily</a:t>
            </a:r>
            <a:endParaRPr sz="2000" dirty="0">
              <a:latin typeface="Calibri"/>
              <a:cs typeface="Calibri"/>
            </a:endParaRPr>
          </a:p>
          <a:p>
            <a:pPr marL="12700" marR="1301115" rtl="0">
              <a:lnSpc>
                <a:spcPts val="3560"/>
              </a:lnSpc>
              <a:spcBef>
                <a:spcPts val="300"/>
              </a:spcBef>
            </a:pPr>
            <a:r>
              <a:rPr lang="fi" sz="20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Auringonotto Koiran ulkoilutus</a:t>
            </a:r>
            <a:endParaRPr sz="2000" dirty="0">
              <a:latin typeface="Calibri"/>
              <a:cs typeface="Calibri"/>
            </a:endParaRPr>
          </a:p>
          <a:p>
            <a:pPr marL="12700" marR="1656714" rtl="0">
              <a:lnSpc>
                <a:spcPts val="3550"/>
              </a:lnSpc>
              <a:spcBef>
                <a:spcPts val="15"/>
              </a:spcBef>
            </a:pPr>
            <a:r>
              <a:rPr lang="fi" sz="20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Hiihto Pulkkailu</a:t>
            </a:r>
            <a:endParaRPr sz="2000" dirty="0">
              <a:latin typeface="Calibri"/>
              <a:cs typeface="Calibri"/>
            </a:endParaRPr>
          </a:p>
          <a:p>
            <a:pPr marL="12700" marR="5080" rtl="0">
              <a:lnSpc>
                <a:spcPts val="3560"/>
              </a:lnSpc>
            </a:pPr>
            <a:r>
              <a:rPr lang="fi" sz="20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Vainajan syntymäpäivän juhlistaminen Kahvittelu haudalla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38425" y="6553450"/>
            <a:ext cx="10687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9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67024" y="6540496"/>
            <a:ext cx="16256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fi" sz="105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13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41367"/>
            <a:ext cx="5581269" cy="371663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34200" y="6388159"/>
            <a:ext cx="1103462" cy="34749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2374" y="6400800"/>
              <a:ext cx="9142095" cy="457200"/>
            </a:xfrm>
            <a:custGeom>
              <a:avLst/>
              <a:gdLst/>
              <a:ahLst/>
              <a:cxnLst/>
              <a:rect l="l" t="t" r="r" b="b"/>
              <a:pathLst>
                <a:path w="9142095" h="457200">
                  <a:moveTo>
                    <a:pt x="9141625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9141625" y="457200"/>
                  </a:lnTo>
                  <a:lnTo>
                    <a:pt x="9141625" y="0"/>
                  </a:lnTo>
                  <a:close/>
                </a:path>
              </a:pathLst>
            </a:custGeom>
            <a:solidFill>
              <a:srgbClr val="C72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" y="6334315"/>
              <a:ext cx="9142095" cy="64135"/>
            </a:xfrm>
            <a:custGeom>
              <a:avLst/>
              <a:gdLst/>
              <a:ahLst/>
              <a:cxnLst/>
              <a:rect l="l" t="t" r="r" b="b"/>
              <a:pathLst>
                <a:path w="9142095" h="64135">
                  <a:moveTo>
                    <a:pt x="9141625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9141625" y="64008"/>
                  </a:lnTo>
                  <a:lnTo>
                    <a:pt x="9141625" y="0"/>
                  </a:lnTo>
                  <a:close/>
                </a:path>
              </a:pathLst>
            </a:custGeom>
            <a:solidFill>
              <a:srgbClr val="E22C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 descr="Kuva, joka sisältää kohteen puu, nurmi, ulkotila, kallio&#10;&#10;Automaattisesti luotu kuvaus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63328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78460" y="6406856"/>
              <a:ext cx="1444876" cy="4511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4807" y="6413207"/>
              <a:ext cx="1932590" cy="42675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" algn="l" rtl="0">
              <a:lnSpc>
                <a:spcPts val="1019"/>
              </a:lnSpc>
            </a:pPr>
            <a:fld id="{81D60167-4931-47E6-BA6A-407CBD079E47}" type="slidenum">
              <a:rPr sz="900" spc="-25"/>
              <a:t>14</a:t>
            </a:fld>
            <a:endParaRPr sz="900"/>
          </a:p>
        </p:txBody>
      </p:sp>
      <p:sp>
        <p:nvSpPr>
          <p:cNvPr id="9" name="object 9"/>
          <p:cNvSpPr txBox="1"/>
          <p:nvPr/>
        </p:nvSpPr>
        <p:spPr>
          <a:xfrm>
            <a:off x="3407520" y="6586594"/>
            <a:ext cx="2331085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865"/>
              </a:lnSpc>
            </a:pPr>
            <a:r>
              <a:rPr lang="fi" sz="8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55720" y="286642"/>
            <a:ext cx="5553075" cy="137922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 marR="5080" algn="l" rtl="0">
              <a:lnSpc>
                <a:spcPts val="4900"/>
              </a:lnSpc>
              <a:spcBef>
                <a:spcPts val="980"/>
              </a:spcBef>
            </a:pPr>
            <a:r>
              <a:rPr lang="fi" b="0" i="0" u="none" baseline="0"/>
              <a:t>Mitä hautausmaalla saa tehdä?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700" y="1831510"/>
            <a:ext cx="3548379" cy="32372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73025" rtl="0">
              <a:lnSpc>
                <a:spcPts val="2160"/>
              </a:lnSpc>
              <a:spcBef>
                <a:spcPts val="375"/>
              </a:spcBef>
            </a:pPr>
            <a:r>
              <a:rPr lang="fi" sz="20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Erilaiset näkemykset eri maissa, kaupunkilaisten ja maaseudulla asuvien välillä, eri hurskausliikkeissä, ei-uskovaisten ja uskovaisten välillä.</a:t>
            </a:r>
            <a:endParaRPr sz="2000">
              <a:latin typeface="Calibri"/>
              <a:cs typeface="Calibri"/>
            </a:endParaRPr>
          </a:p>
          <a:p>
            <a:pPr rtl="0">
              <a:lnSpc>
                <a:spcPct val="100000"/>
              </a:lnSpc>
              <a:spcBef>
                <a:spcPts val="2240"/>
              </a:spcBef>
            </a:pPr>
            <a:endParaRPr sz="20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</a:pPr>
            <a:r>
              <a:rPr lang="fi" sz="20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Kunnioitus eläviä ja kuolleita kohtaan.</a:t>
            </a:r>
            <a:endParaRPr sz="2000">
              <a:latin typeface="Calibri"/>
              <a:cs typeface="Calibri"/>
            </a:endParaRPr>
          </a:p>
          <a:p>
            <a:pPr rtl="0">
              <a:lnSpc>
                <a:spcPct val="100000"/>
              </a:lnSpc>
            </a:pPr>
            <a:endParaRPr sz="2000">
              <a:latin typeface="Calibri"/>
              <a:cs typeface="Calibri"/>
            </a:endParaRPr>
          </a:p>
          <a:p>
            <a:pPr rtl="0">
              <a:lnSpc>
                <a:spcPct val="100000"/>
              </a:lnSpc>
              <a:spcBef>
                <a:spcPts val="120"/>
              </a:spcBef>
            </a:pPr>
            <a:endParaRPr sz="2000">
              <a:latin typeface="Calibri"/>
              <a:cs typeface="Calibri"/>
            </a:endParaRPr>
          </a:p>
          <a:p>
            <a:pPr marL="12700" marR="5080" rtl="0">
              <a:lnSpc>
                <a:spcPts val="2160"/>
              </a:lnSpc>
            </a:pPr>
            <a:r>
              <a:rPr lang="fi" sz="20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Tahalliset ja tahattomat häiriöt ovat yleisempiä, ja metallien ja kasvien varastaminen on lisääntynyt.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3607" y="6431242"/>
            <a:ext cx="1932595" cy="42675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612290" y="1081557"/>
            <a:ext cx="4531995" cy="5776595"/>
            <a:chOff x="4612290" y="1081557"/>
            <a:chExt cx="4531995" cy="577659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7707" y="6406857"/>
              <a:ext cx="1432673" cy="45114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12290" y="1081557"/>
              <a:ext cx="4531696" cy="529221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" algn="l" rtl="0">
              <a:lnSpc>
                <a:spcPts val="1019"/>
              </a:lnSpc>
            </a:pPr>
            <a:fld id="{81D60167-4931-47E6-BA6A-407CBD079E47}" type="slidenum">
              <a:rPr sz="900" spc="-25"/>
              <a:t>15</a:t>
            </a:fld>
            <a:endParaRPr sz="900"/>
          </a:p>
        </p:txBody>
      </p:sp>
      <p:sp>
        <p:nvSpPr>
          <p:cNvPr id="9" name="object 9"/>
          <p:cNvSpPr txBox="1"/>
          <p:nvPr/>
        </p:nvSpPr>
        <p:spPr>
          <a:xfrm>
            <a:off x="3407520" y="6586594"/>
            <a:ext cx="2331085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865"/>
              </a:lnSpc>
            </a:pPr>
            <a:r>
              <a:rPr lang="fi" sz="8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20117" rIns="0" bIns="0" rtlCol="0">
            <a:spAutoFit/>
          </a:bodyPr>
          <a:lstStyle/>
          <a:p>
            <a:pPr marL="45212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/>
              <a:t>Tuhkan sirottelu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6056" y="2284138"/>
            <a:ext cx="2738120" cy="251015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120014" rtl="0">
              <a:lnSpc>
                <a:spcPts val="2160"/>
              </a:lnSpc>
              <a:spcBef>
                <a:spcPts val="375"/>
              </a:spcBef>
            </a:pPr>
            <a:r>
              <a:rPr lang="fi" sz="20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Yleistynyt esim. Norjassa ja Ruotsissa.</a:t>
            </a:r>
            <a:endParaRPr sz="20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120"/>
              </a:spcBef>
            </a:pPr>
            <a:r>
              <a:rPr lang="fi" sz="20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Etenkin maan päälle sirottelu yleistynyt.</a:t>
            </a:r>
            <a:endParaRPr sz="2000">
              <a:latin typeface="Calibri"/>
              <a:cs typeface="Calibri"/>
            </a:endParaRPr>
          </a:p>
          <a:p>
            <a:pPr marL="12700" marR="5080" rtl="0">
              <a:lnSpc>
                <a:spcPts val="2160"/>
              </a:lnSpc>
              <a:spcBef>
                <a:spcPts val="1435"/>
              </a:spcBef>
            </a:pPr>
            <a:r>
              <a:rPr lang="fi" sz="20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Tuhkan sirottelu droneilla.</a:t>
            </a:r>
            <a:endParaRPr sz="2000">
              <a:latin typeface="Calibri"/>
              <a:cs typeface="Calibri"/>
            </a:endParaRPr>
          </a:p>
          <a:p>
            <a:pPr marL="12700" marR="410845" rtl="0">
              <a:lnSpc>
                <a:spcPts val="2160"/>
              </a:lnSpc>
              <a:spcBef>
                <a:spcPts val="1405"/>
              </a:spcBef>
            </a:pPr>
            <a:r>
              <a:rPr lang="fi" sz="20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Sirottelu veteen edelleen yleisintä.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997403" y="2222093"/>
            <a:ext cx="6146800" cy="4634865"/>
            <a:chOff x="2997403" y="2222093"/>
            <a:chExt cx="6146800" cy="46348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97403" y="2222093"/>
              <a:ext cx="6146596" cy="41503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10160" y="6405519"/>
              <a:ext cx="1444876" cy="45114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0007" y="6431242"/>
            <a:ext cx="1932590" cy="42675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" algn="l" rtl="0">
              <a:lnSpc>
                <a:spcPts val="1019"/>
              </a:lnSpc>
            </a:pPr>
            <a:fld id="{81D60167-4931-47E6-BA6A-407CBD079E47}" type="slidenum">
              <a:rPr sz="900" spc="-25"/>
              <a:t>16</a:t>
            </a:fld>
            <a:endParaRPr sz="900"/>
          </a:p>
        </p:txBody>
      </p:sp>
      <p:sp>
        <p:nvSpPr>
          <p:cNvPr id="9" name="object 9"/>
          <p:cNvSpPr txBox="1"/>
          <p:nvPr/>
        </p:nvSpPr>
        <p:spPr>
          <a:xfrm>
            <a:off x="3407520" y="6586594"/>
            <a:ext cx="2331085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865"/>
              </a:lnSpc>
            </a:pPr>
            <a:r>
              <a:rPr lang="fi" sz="8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taivas, vesi, ulkotila, luonto&#10;&#10;Automaattisesti luotu kuvaus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2297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268340" y="-80779"/>
            <a:ext cx="4233545" cy="166560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795"/>
              </a:spcBef>
            </a:pPr>
            <a:r>
              <a:rPr lang="fi" sz="3200" b="0" i="0" u="none" baseline="0">
                <a:solidFill>
                  <a:srgbClr val="FF0000"/>
                </a:solidFill>
                <a:latin typeface="Corbel"/>
                <a:ea typeface="Corbel"/>
                <a:cs typeface="Corbel"/>
              </a:rPr>
              <a:t>3 905</a:t>
            </a:r>
            <a:endParaRPr sz="3200">
              <a:latin typeface="Corbel"/>
              <a:cs typeface="Corbel"/>
            </a:endParaRPr>
          </a:p>
          <a:p>
            <a:pPr marL="12700" marR="5080" algn="l" rtl="0">
              <a:lnSpc>
                <a:spcPct val="100000"/>
              </a:lnSpc>
              <a:spcBef>
                <a:spcPts val="695"/>
              </a:spcBef>
            </a:pPr>
            <a:r>
              <a:rPr lang="fi" sz="3200" b="0" i="0" u="none" baseline="0">
                <a:solidFill>
                  <a:srgbClr val="000000"/>
                </a:solidFill>
                <a:latin typeface="Corbel"/>
                <a:ea typeface="Corbel"/>
                <a:cs typeface="Corbel"/>
              </a:rPr>
              <a:t>henkilöä halusi sirotella tuhkat hautausmaan ulkopuolelle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" algn="l" rtl="0">
              <a:lnSpc>
                <a:spcPts val="1019"/>
              </a:lnSpc>
            </a:pPr>
            <a:fld id="{81D60167-4931-47E6-BA6A-407CBD079E47}" type="slidenum">
              <a:rPr sz="900" spc="-25"/>
              <a:t>17</a:t>
            </a:fld>
            <a:endParaRPr sz="900"/>
          </a:p>
        </p:txBody>
      </p:sp>
      <p:sp>
        <p:nvSpPr>
          <p:cNvPr id="6" name="object 6"/>
          <p:cNvSpPr txBox="1"/>
          <p:nvPr/>
        </p:nvSpPr>
        <p:spPr>
          <a:xfrm>
            <a:off x="3407520" y="6586594"/>
            <a:ext cx="2331085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865"/>
              </a:lnSpc>
            </a:pPr>
            <a:r>
              <a:rPr lang="fi" sz="8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68340" y="4442409"/>
            <a:ext cx="3988435" cy="193992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795"/>
              </a:spcBef>
            </a:pPr>
            <a:r>
              <a:rPr lang="fi" sz="3200" b="0" i="0" u="none" baseline="0">
                <a:solidFill>
                  <a:srgbClr val="FF0000"/>
                </a:solidFill>
                <a:latin typeface="Corbel"/>
                <a:ea typeface="Corbel"/>
                <a:cs typeface="Corbel"/>
              </a:rPr>
              <a:t>3 507 </a:t>
            </a:r>
            <a:r>
              <a:rPr lang="fi" sz="3200" b="0" i="0" u="none" baseline="0">
                <a:solidFill>
                  <a:srgbClr val="FFFFFF"/>
                </a:solidFill>
                <a:latin typeface="Corbel"/>
                <a:ea typeface="Corbel"/>
                <a:cs typeface="Corbel"/>
              </a:rPr>
              <a:t>sai luvan</a:t>
            </a:r>
            <a:endParaRPr sz="3200">
              <a:latin typeface="Corbel"/>
              <a:cs typeface="Corbel"/>
            </a:endParaRPr>
          </a:p>
          <a:p>
            <a:pPr marL="12700" marR="5080" rtl="0">
              <a:lnSpc>
                <a:spcPct val="100000"/>
              </a:lnSpc>
              <a:spcBef>
                <a:spcPts val="695"/>
              </a:spcBef>
            </a:pPr>
            <a:r>
              <a:rPr lang="fi" sz="3200" b="0" i="0" u="none" baseline="0">
                <a:solidFill>
                  <a:srgbClr val="FF0000"/>
                </a:solidFill>
                <a:latin typeface="Corbel"/>
                <a:ea typeface="Corbel"/>
                <a:cs typeface="Corbel"/>
              </a:rPr>
              <a:t>2 915 </a:t>
            </a:r>
            <a:r>
              <a:rPr lang="fi" sz="3200" b="0" i="0" u="none" baseline="0">
                <a:solidFill>
                  <a:srgbClr val="FFFFFF"/>
                </a:solidFill>
                <a:latin typeface="Corbel"/>
                <a:ea typeface="Corbel"/>
                <a:cs typeface="Corbel"/>
              </a:rPr>
              <a:t>heistä halusi sirotella veteen</a:t>
            </a:r>
            <a:endParaRPr sz="3200">
              <a:latin typeface="Corbel"/>
              <a:cs typeface="Corbel"/>
            </a:endParaRPr>
          </a:p>
          <a:p>
            <a:pPr marL="12700" rtl="0">
              <a:lnSpc>
                <a:spcPct val="100000"/>
              </a:lnSpc>
              <a:spcBef>
                <a:spcPts val="840"/>
              </a:spcBef>
            </a:pPr>
            <a:r>
              <a:rPr lang="fi" sz="1100" b="0" i="0" u="none" baseline="0">
                <a:solidFill>
                  <a:srgbClr val="FFFFFF"/>
                </a:solidFill>
                <a:latin typeface="Corbel"/>
                <a:ea typeface="Corbel"/>
                <a:cs typeface="Corbel"/>
              </a:rPr>
              <a:t>(Vuosi 2024 SKKF)</a:t>
            </a:r>
            <a:endParaRPr sz="11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95149" y="1737845"/>
              <a:ext cx="7475220" cy="0"/>
            </a:xfrm>
            <a:custGeom>
              <a:avLst/>
              <a:gdLst/>
              <a:ahLst/>
              <a:cxnLst/>
              <a:rect l="l" t="t" r="r" b="b"/>
              <a:pathLst>
                <a:path w="7475220">
                  <a:moveTo>
                    <a:pt x="0" y="0"/>
                  </a:moveTo>
                  <a:lnTo>
                    <a:pt x="7475220" y="0"/>
                  </a:lnTo>
                </a:path>
                <a:path w="7475220">
                  <a:moveTo>
                    <a:pt x="0" y="0"/>
                  </a:moveTo>
                  <a:lnTo>
                    <a:pt x="747522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157" y="57797"/>
              <a:ext cx="8976842" cy="680020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95149" y="1737845"/>
              <a:ext cx="7475220" cy="0"/>
            </a:xfrm>
            <a:custGeom>
              <a:avLst/>
              <a:gdLst/>
              <a:ahLst/>
              <a:cxnLst/>
              <a:rect l="l" t="t" r="r" b="b"/>
              <a:pathLst>
                <a:path w="7475220">
                  <a:moveTo>
                    <a:pt x="0" y="0"/>
                  </a:moveTo>
                  <a:lnTo>
                    <a:pt x="7475220" y="0"/>
                  </a:lnTo>
                </a:path>
              </a:pathLst>
            </a:custGeom>
            <a:ln w="6350">
              <a:solidFill>
                <a:srgbClr val="D7D9D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 rtl="0">
              <a:lnSpc>
                <a:spcPts val="4440"/>
              </a:lnSpc>
              <a:spcBef>
                <a:spcPts val="95"/>
              </a:spcBef>
            </a:pPr>
            <a:r>
              <a:rPr lang="fi" sz="4000" b="0" i="0" u="none" baseline="0">
                <a:solidFill>
                  <a:srgbClr val="FFFFFF"/>
                </a:solidFill>
              </a:rPr>
              <a:t>Hautajaiset</a:t>
            </a:r>
            <a:endParaRPr sz="4000"/>
          </a:p>
          <a:p>
            <a:pPr marL="12700" marR="5080" algn="l" rtl="0">
              <a:lnSpc>
                <a:spcPts val="4079"/>
              </a:lnSpc>
              <a:spcBef>
                <a:spcPts val="375"/>
              </a:spcBef>
            </a:pPr>
            <a:r>
              <a:rPr lang="fi" sz="4000" b="0" i="0" u="none" baseline="0">
                <a:solidFill>
                  <a:srgbClr val="FFFFFF"/>
                </a:solidFill>
              </a:rPr>
              <a:t>ovat sekä eläviä että vainajaa varten.</a:t>
            </a:r>
            <a:endParaRPr sz="4000"/>
          </a:p>
        </p:txBody>
      </p:sp>
      <p:grpSp>
        <p:nvGrpSpPr>
          <p:cNvPr id="8" name="object 8"/>
          <p:cNvGrpSpPr/>
          <p:nvPr/>
        </p:nvGrpSpPr>
        <p:grpSpPr>
          <a:xfrm>
            <a:off x="0" y="6334315"/>
            <a:ext cx="9144000" cy="523875"/>
            <a:chOff x="0" y="6334315"/>
            <a:chExt cx="9144000" cy="523875"/>
          </a:xfrm>
        </p:grpSpPr>
        <p:sp>
          <p:nvSpPr>
            <p:cNvPr id="9" name="object 9"/>
            <p:cNvSpPr/>
            <p:nvPr/>
          </p:nvSpPr>
          <p:spPr>
            <a:xfrm>
              <a:off x="12" y="6334315"/>
              <a:ext cx="9144000" cy="66675"/>
            </a:xfrm>
            <a:custGeom>
              <a:avLst/>
              <a:gdLst/>
              <a:ahLst/>
              <a:cxnLst/>
              <a:rect l="l" t="t" r="r" b="b"/>
              <a:pathLst>
                <a:path w="9144000" h="66675">
                  <a:moveTo>
                    <a:pt x="9143987" y="0"/>
                  </a:moveTo>
                  <a:lnTo>
                    <a:pt x="0" y="0"/>
                  </a:lnTo>
                  <a:lnTo>
                    <a:pt x="0" y="66484"/>
                  </a:lnTo>
                  <a:lnTo>
                    <a:pt x="9143987" y="66484"/>
                  </a:lnTo>
                  <a:lnTo>
                    <a:pt x="9143987" y="0"/>
                  </a:lnTo>
                  <a:close/>
                </a:path>
              </a:pathLst>
            </a:custGeom>
            <a:solidFill>
              <a:srgbClr val="E22C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64008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40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9144000" y="4572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C72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81750" y="6452705"/>
              <a:ext cx="1103462" cy="34749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3403" y="6492989"/>
              <a:ext cx="1341234" cy="298716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" algn="l" rtl="0">
              <a:lnSpc>
                <a:spcPts val="1019"/>
              </a:lnSpc>
            </a:pPr>
            <a:fld id="{81D60167-4931-47E6-BA6A-407CBD079E47}" type="slidenum">
              <a:rPr sz="900" spc="-25"/>
              <a:t>18</a:t>
            </a:fld>
            <a:endParaRPr sz="900"/>
          </a:p>
        </p:txBody>
      </p:sp>
      <p:sp>
        <p:nvSpPr>
          <p:cNvPr id="14" name="object 14"/>
          <p:cNvSpPr txBox="1"/>
          <p:nvPr/>
        </p:nvSpPr>
        <p:spPr>
          <a:xfrm>
            <a:off x="3407520" y="6586594"/>
            <a:ext cx="2331085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865"/>
              </a:lnSpc>
            </a:pPr>
            <a:r>
              <a:rPr lang="fi" sz="8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83562" y="121030"/>
            <a:ext cx="6579237" cy="1238250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2700" marR="5080" algn="l" rtl="0">
              <a:lnSpc>
                <a:spcPts val="4390"/>
              </a:lnSpc>
              <a:spcBef>
                <a:spcPts val="885"/>
              </a:spcBef>
            </a:pPr>
            <a:r>
              <a:rPr lang="fi" sz="4300" b="0" i="0" u="none" baseline="0" dirty="0"/>
              <a:t>Kaavamaisesta seremoniasta yksilölliseen seremoniaan</a:t>
            </a:r>
            <a:endParaRPr sz="4300" dirty="0"/>
          </a:p>
        </p:txBody>
      </p:sp>
      <p:sp>
        <p:nvSpPr>
          <p:cNvPr id="3" name="object 3"/>
          <p:cNvSpPr txBox="1"/>
          <p:nvPr/>
        </p:nvSpPr>
        <p:spPr>
          <a:xfrm>
            <a:off x="878794" y="2017089"/>
            <a:ext cx="3487420" cy="31572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" rtl="0">
              <a:lnSpc>
                <a:spcPct val="100000"/>
              </a:lnSpc>
              <a:spcBef>
                <a:spcPts val="105"/>
              </a:spcBef>
            </a:pPr>
            <a:r>
              <a:rPr lang="fi" sz="2000" b="0" i="0" u="none" baseline="0" dirty="0">
                <a:solidFill>
                  <a:srgbClr val="C72FCC"/>
                </a:solidFill>
                <a:latin typeface="Calibri"/>
                <a:ea typeface="Calibri"/>
                <a:cs typeface="Calibri"/>
              </a:rPr>
              <a:t>ENNEN</a:t>
            </a:r>
            <a:endParaRPr sz="2000" dirty="0">
              <a:latin typeface="Calibri"/>
              <a:cs typeface="Calibri"/>
            </a:endParaRPr>
          </a:p>
          <a:p>
            <a:pPr marL="12700" marR="226060" rtl="0">
              <a:lnSpc>
                <a:spcPts val="2160"/>
              </a:lnSpc>
              <a:spcBef>
                <a:spcPts val="2210"/>
              </a:spcBef>
            </a:pPr>
            <a:r>
              <a:rPr lang="fi" sz="20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Keskeisiä ovat vainajan elämä ja elämänkatsomus.</a:t>
            </a:r>
            <a:endParaRPr sz="20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130"/>
              </a:spcBef>
            </a:pPr>
            <a:r>
              <a:rPr lang="fi" sz="20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Etusijalla ovat vainajan toiveet.</a:t>
            </a:r>
            <a:endParaRPr sz="2000" dirty="0">
              <a:latin typeface="Calibri"/>
              <a:cs typeface="Calibri"/>
            </a:endParaRPr>
          </a:p>
          <a:p>
            <a:pPr marL="12700" marR="5080" rtl="0">
              <a:lnSpc>
                <a:spcPts val="2160"/>
              </a:lnSpc>
              <a:spcBef>
                <a:spcPts val="1425"/>
              </a:spcBef>
            </a:pPr>
            <a:r>
              <a:rPr lang="fi" sz="20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Seremoniassa vainaja saatetaan haudan lepoon (Jumalan haltuun, ikuisuuteen...). Se on tilaisuus kiitoksille, jäähyväisille ja anteeksipyynnöille ja auttaa eloonjääneitä siirtymään elämässään eteenpäin.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19320" y="2017089"/>
            <a:ext cx="3656965" cy="2432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" rtl="0">
              <a:lnSpc>
                <a:spcPct val="100000"/>
              </a:lnSpc>
              <a:spcBef>
                <a:spcPts val="105"/>
              </a:spcBef>
            </a:pPr>
            <a:r>
              <a:rPr lang="fi" sz="2000" b="0" i="0" u="none" baseline="0">
                <a:solidFill>
                  <a:srgbClr val="C72FCC"/>
                </a:solidFill>
                <a:latin typeface="Calibri"/>
                <a:ea typeface="Calibri"/>
                <a:cs typeface="Calibri"/>
              </a:rPr>
              <a:t>NYT JA TULEVAISUUDESSA</a:t>
            </a:r>
            <a:endParaRPr sz="2000">
              <a:latin typeface="Calibri"/>
              <a:cs typeface="Calibri"/>
            </a:endParaRPr>
          </a:p>
          <a:p>
            <a:pPr marL="12700" marR="728345" rtl="0">
              <a:lnSpc>
                <a:spcPts val="2160"/>
              </a:lnSpc>
              <a:spcBef>
                <a:spcPts val="2210"/>
              </a:spcBef>
            </a:pPr>
            <a:r>
              <a:rPr lang="fi" sz="20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Surevien tarpeet nousevat entistä keskeisemmiksi.</a:t>
            </a:r>
            <a:endParaRPr sz="2000">
              <a:latin typeface="Calibri"/>
              <a:cs typeface="Calibri"/>
            </a:endParaRPr>
          </a:p>
          <a:p>
            <a:pPr marL="12700" marR="5080" rtl="0">
              <a:lnSpc>
                <a:spcPts val="2160"/>
              </a:lnSpc>
              <a:spcBef>
                <a:spcPts val="1400"/>
              </a:spcBef>
            </a:pPr>
            <a:r>
              <a:rPr lang="fi" sz="20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Surevien elämänkatsomukset ovat merkityksellisempiä ja ohjaavat, miten vainajasta huolehditaan ja millainen seremonia järjestetään.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2009" y="4482566"/>
            <a:ext cx="4041990" cy="23754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4825" y="6459791"/>
            <a:ext cx="1341221" cy="29871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824034" y="6538912"/>
            <a:ext cx="26257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955"/>
              </a:lnSpc>
            </a:pPr>
            <a:r>
              <a:rPr lang="fi" sz="9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100"/>
              </a:lnSpc>
            </a:pPr>
            <a:fld id="{81D60167-4931-47E6-BA6A-407CBD079E47}" type="slidenum">
              <a:rPr spc="-25"/>
              <a:t>19</a:t>
            </a:fld>
            <a:endParaRPr spc="-25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xfrm>
            <a:off x="228600" y="519178"/>
            <a:ext cx="8610600" cy="116198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 marR="5080" indent="103505" algn="ctr" rtl="0">
              <a:lnSpc>
                <a:spcPts val="4079"/>
              </a:lnSpc>
              <a:spcBef>
                <a:spcPts val="830"/>
              </a:spcBef>
            </a:pPr>
            <a:r>
              <a:rPr lang="fi" sz="4000" b="0" i="0" u="none" baseline="0" dirty="0"/>
              <a:t>HAUTAUSKULTTUURI MONIKULTTUURISESSA YHTEISKUNNASSA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304800" y="1764767"/>
            <a:ext cx="8915400" cy="60272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rtl="0">
              <a:lnSpc>
                <a:spcPts val="2160"/>
              </a:lnSpc>
              <a:spcBef>
                <a:spcPts val="375"/>
              </a:spcBef>
            </a:pPr>
            <a:r>
              <a:rPr lang="fi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Erilaiset kulttuurit ja perinteet, erilaiset näkemykset kaupungeissa ja maaseudulla asuvien välillä, perinteiden vähäisempi vaikutus, eri uskonnot ja yksilöllisemmät odotukset.</a:t>
            </a:r>
            <a:endParaRPr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30210" y="2451100"/>
            <a:ext cx="6283960" cy="4406900"/>
            <a:chOff x="1430210" y="2451100"/>
            <a:chExt cx="6283960" cy="44069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68923" y="6406870"/>
              <a:ext cx="1444870" cy="451129"/>
            </a:xfrm>
            <a:prstGeom prst="rect">
              <a:avLst/>
            </a:prstGeom>
          </p:spPr>
        </p:pic>
        <p:pic>
          <p:nvPicPr>
            <p:cNvPr id="6" name="object 6" descr="Kuva, joka sisältää kohteen puu, ulkotila, nurmi, hautausmaa&#10;&#10;Tekoälyllä luotu sisältö voi olla virheellistä.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1487" y="2451100"/>
              <a:ext cx="5893955" cy="39293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0210" y="6424142"/>
              <a:ext cx="1935062" cy="43060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259693" y="6582025"/>
            <a:ext cx="26257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955"/>
              </a:lnSpc>
            </a:pPr>
            <a:r>
              <a:rPr lang="fi" sz="9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045" algn="l" rtl="0">
              <a:lnSpc>
                <a:spcPts val="1100"/>
              </a:lnSpc>
            </a:pPr>
            <a:fld id="{81D60167-4931-47E6-BA6A-407CBD079E47}" type="slidenum">
              <a:rPr spc="-50"/>
              <a:t>2</a:t>
            </a:fld>
            <a:endParaRPr spc="-5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vahakynttilä, sisätila, kukkataide, maljakko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5363" y="1391081"/>
            <a:ext cx="3703318" cy="4937749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61689" y="1016"/>
            <a:ext cx="8220620" cy="1291099"/>
          </a:xfrm>
          <a:prstGeom prst="rect">
            <a:avLst/>
          </a:prstGeom>
        </p:spPr>
        <p:txBody>
          <a:bodyPr vert="horz" wrap="square" lIns="0" tIns="171173" rIns="0" bIns="0" rtlCol="0">
            <a:spAutoFit/>
          </a:bodyPr>
          <a:lstStyle/>
          <a:p>
            <a:pPr marL="97155" marR="5080" algn="l" rtl="0">
              <a:lnSpc>
                <a:spcPts val="4490"/>
              </a:lnSpc>
              <a:spcBef>
                <a:spcPts val="910"/>
              </a:spcBef>
            </a:pPr>
            <a:r>
              <a:rPr lang="fi" sz="3200" b="0" i="0" u="none" baseline="0" dirty="0"/>
              <a:t>Kuolemaan ja hautaamiseen liittyvistä riiteistä ja rituaaleista tulee yhä yksilöllisempiä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4719320" y="1813225"/>
            <a:ext cx="3302000" cy="385254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62865" rtl="0">
              <a:lnSpc>
                <a:spcPts val="3030"/>
              </a:lnSpc>
              <a:spcBef>
                <a:spcPts val="470"/>
              </a:spcBef>
            </a:pPr>
            <a:r>
              <a:rPr lang="fi" sz="28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Vainaja puetaan omiin vaatteisiinsa</a:t>
            </a:r>
            <a:endParaRPr sz="28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019"/>
              </a:spcBef>
            </a:pPr>
            <a:r>
              <a:rPr lang="fi" sz="28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Musiikkivalinnat</a:t>
            </a:r>
            <a:endParaRPr sz="2800" dirty="0">
              <a:latin typeface="Calibri"/>
              <a:cs typeface="Calibri"/>
            </a:endParaRPr>
          </a:p>
          <a:p>
            <a:pPr marL="12700" marR="188595" rtl="0">
              <a:lnSpc>
                <a:spcPts val="3030"/>
              </a:lnSpc>
              <a:spcBef>
                <a:spcPts val="1445"/>
              </a:spcBef>
            </a:pPr>
            <a:r>
              <a:rPr lang="fi" sz="28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Arkun ja hautapaikan koristelu</a:t>
            </a:r>
            <a:endParaRPr sz="2800" dirty="0">
              <a:latin typeface="Calibri"/>
              <a:cs typeface="Calibri"/>
            </a:endParaRPr>
          </a:p>
          <a:p>
            <a:pPr marL="12700" marR="5080" rtl="0">
              <a:lnSpc>
                <a:spcPts val="3030"/>
              </a:lnSpc>
              <a:spcBef>
                <a:spcPts val="1380"/>
              </a:spcBef>
            </a:pPr>
            <a:r>
              <a:rPr lang="fi" sz="28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Hautajaispaikka</a:t>
            </a:r>
            <a:endParaRPr sz="28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015"/>
              </a:spcBef>
            </a:pPr>
            <a:r>
              <a:rPr lang="fi" sz="28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Omannäköiset hautajaiset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15100" y="6459791"/>
            <a:ext cx="1103471" cy="34749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8281" y="6459791"/>
            <a:ext cx="1341225" cy="29871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341728" y="6572628"/>
            <a:ext cx="296100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1140"/>
              </a:lnSpc>
            </a:pPr>
            <a:r>
              <a:rPr lang="fi" sz="1100" b="0" i="0" u="none" baseline="0">
                <a:solidFill>
                  <a:srgbClr val="D5EBFF"/>
                </a:solidFill>
                <a:latin typeface="Corbel"/>
                <a:ea typeface="Corbel"/>
                <a:cs typeface="Corbel"/>
              </a:rPr>
              <a:t>Dosentti Jan-Olof Aggedal NFKK 17. syyskuuta 2025</a:t>
            </a:r>
            <a:endParaRPr sz="1100">
              <a:latin typeface="Corbel"/>
              <a:cs typeface="Corbe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100"/>
              </a:lnSpc>
            </a:pPr>
            <a:fld id="{81D60167-4931-47E6-BA6A-407CBD079E47}" type="slidenum">
              <a:rPr spc="-25"/>
              <a:t>20</a:t>
            </a:fld>
            <a:endParaRPr spc="-25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01700" y="908433"/>
            <a:ext cx="2357993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 dirty="0"/>
              <a:t>Sovittelu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700" y="1831510"/>
            <a:ext cx="3564890" cy="341376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rtl="0">
              <a:lnSpc>
                <a:spcPts val="2160"/>
              </a:lnSpc>
              <a:spcBef>
                <a:spcPts val="375"/>
              </a:spcBef>
            </a:pPr>
            <a:r>
              <a:rPr lang="fi" sz="20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Sekä virallinen sovittelu että sielunhoidollinen sovittelu (konfliktinhallinta) yleistyvät kaikkialla Pohjoismaissa.</a:t>
            </a:r>
            <a:endParaRPr sz="2000" dirty="0">
              <a:latin typeface="Calibri"/>
              <a:cs typeface="Calibri"/>
            </a:endParaRPr>
          </a:p>
          <a:p>
            <a:pPr marL="12700" marR="1850389" rtl="0">
              <a:lnSpc>
                <a:spcPts val="3550"/>
              </a:lnSpc>
              <a:spcBef>
                <a:spcPts val="290"/>
              </a:spcBef>
            </a:pPr>
            <a:r>
              <a:rPr lang="fi" sz="20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Vainajan tahto? Vai</a:t>
            </a:r>
            <a:endParaRPr sz="2000" dirty="0">
              <a:latin typeface="Calibri"/>
              <a:cs typeface="Calibri"/>
            </a:endParaRPr>
          </a:p>
          <a:p>
            <a:pPr marL="12700" marR="1603375" rtl="0">
              <a:lnSpc>
                <a:spcPts val="3560"/>
              </a:lnSpc>
              <a:spcBef>
                <a:spcPts val="10"/>
              </a:spcBef>
            </a:pPr>
            <a:r>
              <a:rPr lang="fi" sz="20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Omaisten tahto? Vai</a:t>
            </a:r>
            <a:endParaRPr sz="20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840"/>
              </a:spcBef>
            </a:pPr>
            <a:r>
              <a:rPr lang="fi" sz="20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Molempien tahto?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08549" y="1727441"/>
            <a:ext cx="8135620" cy="5130800"/>
            <a:chOff x="1008549" y="1727441"/>
            <a:chExt cx="8135620" cy="5130800"/>
          </a:xfrm>
        </p:grpSpPr>
        <p:pic>
          <p:nvPicPr>
            <p:cNvPr id="5" name="object 5" descr="Kuva, joka sisältää kohteen punainen, maa&#10;&#10;Tekoälyllä luotu sisältö voi olla virheellistä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89500" y="1727441"/>
              <a:ext cx="4654499" cy="46364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35560" y="6406856"/>
              <a:ext cx="1444876" cy="4511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8549" y="6406857"/>
              <a:ext cx="1932592" cy="42675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259693" y="6582025"/>
            <a:ext cx="26257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955"/>
              </a:lnSpc>
            </a:pPr>
            <a:r>
              <a:rPr lang="fi" sz="9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100"/>
              </a:lnSpc>
            </a:pPr>
            <a:fld id="{81D60167-4931-47E6-BA6A-407CBD079E47}" type="slidenum">
              <a:rPr spc="-25"/>
              <a:t>21</a:t>
            </a:fld>
            <a:endParaRPr spc="-25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kukka, pöytä, koristelut, kasvi&#10;&#10;Automaattisesti luotu kuvaus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12017" y="1771649"/>
            <a:ext cx="4631982" cy="45847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78790" y="897704"/>
            <a:ext cx="3114040" cy="33655"/>
          </a:xfrm>
          <a:custGeom>
            <a:avLst/>
            <a:gdLst/>
            <a:ahLst/>
            <a:cxnLst/>
            <a:rect l="l" t="t" r="r" b="b"/>
            <a:pathLst>
              <a:path w="3114040" h="33655">
                <a:moveTo>
                  <a:pt x="3113532" y="0"/>
                </a:moveTo>
                <a:lnTo>
                  <a:pt x="0" y="0"/>
                </a:lnTo>
                <a:lnTo>
                  <a:pt x="0" y="33528"/>
                </a:lnTo>
                <a:lnTo>
                  <a:pt x="3113532" y="33528"/>
                </a:lnTo>
                <a:lnTo>
                  <a:pt x="3113532" y="0"/>
                </a:lnTo>
                <a:close/>
              </a:path>
            </a:pathLst>
          </a:custGeom>
          <a:solidFill>
            <a:srgbClr val="C72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461689" y="1016"/>
            <a:ext cx="8220620" cy="1615896"/>
          </a:xfrm>
          <a:prstGeom prst="rect">
            <a:avLst/>
          </a:prstGeom>
        </p:spPr>
        <p:txBody>
          <a:bodyPr vert="horz" wrap="square" lIns="0" tIns="515053" rIns="0" bIns="0" rtlCol="0">
            <a:spAutoFit/>
          </a:bodyPr>
          <a:lstStyle/>
          <a:p>
            <a:pPr marL="16510" algn="l" rtl="0">
              <a:lnSpc>
                <a:spcPts val="4440"/>
              </a:lnSpc>
              <a:spcBef>
                <a:spcPts val="95"/>
              </a:spcBef>
            </a:pPr>
            <a:r>
              <a:rPr lang="fi" sz="3200" b="0" i="0" u="none" baseline="0" dirty="0"/>
              <a:t>”Uurnan siunaus” = Uurnahautaus</a:t>
            </a:r>
            <a:endParaRPr lang="fi-FI" sz="3200" dirty="0"/>
          </a:p>
          <a:p>
            <a:pPr marL="3515360" algn="l" rtl="0">
              <a:lnSpc>
                <a:spcPts val="4440"/>
              </a:lnSpc>
            </a:pPr>
            <a:r>
              <a:rPr lang="fi-FI" sz="3200" b="0" i="0" u="none" baseline="0" dirty="0"/>
              <a:t>Seremonia uurnan kanssa</a:t>
            </a:r>
            <a:endParaRPr lang="fi-FI"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810259" y="1813222"/>
            <a:ext cx="2653665" cy="8934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fi" sz="14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Kaksinkertaistui vuonna 2020 pandemian seurauksena</a:t>
            </a:r>
            <a:endParaRPr sz="1400">
              <a:latin typeface="Calibri"/>
              <a:cs typeface="Calibri"/>
            </a:endParaRPr>
          </a:p>
          <a:p>
            <a:pPr rtl="0"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 rtl="0">
              <a:lnSpc>
                <a:spcPct val="100000"/>
              </a:lnSpc>
              <a:spcBef>
                <a:spcPts val="45"/>
              </a:spcBef>
            </a:pPr>
            <a:endParaRPr sz="14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5"/>
              </a:spcBef>
            </a:pPr>
            <a:r>
              <a:rPr lang="fi" sz="1400" b="0" i="1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Tuhkaus ennen seremoniaa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705573" y="2852084"/>
          <a:ext cx="1856104" cy="22701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1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 marL="31750" rtl="0">
                        <a:lnSpc>
                          <a:spcPts val="1335"/>
                        </a:lnSpc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4 %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3530" rtl="0">
                        <a:lnSpc>
                          <a:spcPts val="1335"/>
                        </a:lnSpc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2016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390">
                <a:tc>
                  <a:txBody>
                    <a:bodyPr/>
                    <a:lstStyle/>
                    <a:p>
                      <a:pPr marL="31750" rtl="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8 %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844" marB="0"/>
                </a:tc>
                <a:tc>
                  <a:txBody>
                    <a:bodyPr/>
                    <a:lstStyle/>
                    <a:p>
                      <a:pPr marL="303530" rtl="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2019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84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31750" rtl="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13 %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303530" rtl="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2020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390">
                <a:tc>
                  <a:txBody>
                    <a:bodyPr/>
                    <a:lstStyle/>
                    <a:p>
                      <a:pPr marL="31750" rtl="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16 %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303530" rtl="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2022 Q1–Q2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390">
                <a:tc>
                  <a:txBody>
                    <a:bodyPr/>
                    <a:lstStyle/>
                    <a:p>
                      <a:pPr marL="31750" rtl="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14 %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844" marB="0"/>
                </a:tc>
                <a:tc>
                  <a:txBody>
                    <a:bodyPr/>
                    <a:lstStyle/>
                    <a:p>
                      <a:pPr marL="303530" rtl="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2022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844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31750" rtl="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19 %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303530" rtl="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2023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31750" rtl="0">
                        <a:lnSpc>
                          <a:spcPts val="1650"/>
                        </a:lnSpc>
                        <a:spcBef>
                          <a:spcPts val="240"/>
                        </a:spcBef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24 %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303530" rtl="0">
                        <a:lnSpc>
                          <a:spcPts val="1650"/>
                        </a:lnSpc>
                        <a:spcBef>
                          <a:spcPts val="240"/>
                        </a:spcBef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2024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810259" y="5084104"/>
            <a:ext cx="3586479" cy="53848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 rtl="0">
              <a:lnSpc>
                <a:spcPct val="70000"/>
              </a:lnSpc>
              <a:spcBef>
                <a:spcPts val="605"/>
              </a:spcBef>
            </a:pPr>
            <a:r>
              <a:rPr lang="fi" sz="14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Jos suuntaus jatkuu, kymmenen vuoden kuluttua joka kolmansissa hautajaisissa esillä on arkun sijaan uurna.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41728" y="6536686"/>
            <a:ext cx="29610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100" b="0" i="0" u="none" baseline="0">
                <a:solidFill>
                  <a:srgbClr val="D5EBFF"/>
                </a:solidFill>
                <a:latin typeface="Corbel"/>
                <a:ea typeface="Corbel"/>
                <a:cs typeface="Corbel"/>
              </a:rPr>
              <a:t>Dosentti Jan-Olof Aggedal NFKK 17. syyskuuta 2025</a:t>
            </a:r>
            <a:endParaRPr sz="11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04084" y="6529065"/>
            <a:ext cx="168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200" b="0" i="0" u="none" baseline="0">
                <a:solidFill>
                  <a:srgbClr val="D5EBFF"/>
                </a:solidFill>
                <a:latin typeface="Corbel"/>
                <a:ea typeface="Corbel"/>
                <a:cs typeface="Corbel"/>
              </a:rPr>
              <a:t>22</a:t>
            </a:r>
            <a:endParaRPr sz="1200">
              <a:latin typeface="Corbel"/>
              <a:cs typeface="Corbe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91211" y="6406856"/>
            <a:ext cx="1444876" cy="45114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649" y="6428981"/>
            <a:ext cx="1932592" cy="42674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01700" y="286642"/>
            <a:ext cx="6642100" cy="137922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 marR="5080" algn="l" rtl="0">
              <a:lnSpc>
                <a:spcPts val="4900"/>
              </a:lnSpc>
              <a:spcBef>
                <a:spcPts val="980"/>
              </a:spcBef>
            </a:pPr>
            <a:r>
              <a:rPr lang="fi" b="0" i="0" u="none" baseline="0" dirty="0"/>
              <a:t>Kuoleman ja hautaamisen välinen aika Euroopassa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5948" y="1664295"/>
            <a:ext cx="3242310" cy="3917950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260"/>
              </a:spcBef>
            </a:pPr>
            <a:r>
              <a:rPr lang="fi" sz="20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Norja 10 työpäivää</a:t>
            </a:r>
            <a:endParaRPr sz="20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165"/>
              </a:spcBef>
            </a:pPr>
            <a:r>
              <a:rPr lang="fi" sz="20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Tanska 8 arkipäivää</a:t>
            </a:r>
            <a:endParaRPr sz="20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150"/>
              </a:spcBef>
            </a:pPr>
            <a:r>
              <a:rPr lang="fi" sz="20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Suomi 14 päivää </a:t>
            </a:r>
            <a:r>
              <a:rPr lang="fi" sz="15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(ei lainsäädäntöä)</a:t>
            </a:r>
            <a:endParaRPr sz="15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165"/>
              </a:spcBef>
            </a:pPr>
            <a:r>
              <a:rPr lang="fi" sz="20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Islanti 14 päivää</a:t>
            </a:r>
            <a:endParaRPr sz="20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165"/>
              </a:spcBef>
            </a:pPr>
            <a:r>
              <a:rPr lang="fi" sz="2000" b="0" i="1" u="sng" baseline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</a:rPr>
              <a:t>Lakisääteisesti 5 päivää</a:t>
            </a:r>
            <a:endParaRPr sz="20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150"/>
              </a:spcBef>
            </a:pPr>
            <a:r>
              <a:rPr lang="fi" sz="20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Alankomaat, Belgia, Ranska</a:t>
            </a:r>
            <a:endParaRPr sz="20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165"/>
              </a:spcBef>
            </a:pPr>
            <a:r>
              <a:rPr lang="fi" sz="2000" b="0" i="1" u="sng" baseline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ea typeface="Calibri"/>
                <a:cs typeface="Calibri"/>
              </a:rPr>
              <a:t>24–48 tuntia</a:t>
            </a:r>
            <a:endParaRPr sz="2000" dirty="0">
              <a:latin typeface="Calibri"/>
              <a:cs typeface="Calibri"/>
            </a:endParaRPr>
          </a:p>
          <a:p>
            <a:pPr marL="12700" marR="220345" rtl="0">
              <a:lnSpc>
                <a:spcPts val="2160"/>
              </a:lnSpc>
              <a:spcBef>
                <a:spcPts val="1435"/>
              </a:spcBef>
            </a:pPr>
            <a:r>
              <a:rPr lang="fi" sz="20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Kreikka, Espanja, Portugali – Välimeren maat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65893" y="6455060"/>
            <a:ext cx="33432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2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42667" y="6526079"/>
            <a:ext cx="187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2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23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 descr="Kuva, joka sisältää kohteen rakennus, ulkotila, patsas, veistos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1622" y="1755394"/>
            <a:ext cx="3353727" cy="458657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05410" y="6406857"/>
            <a:ext cx="1444866" cy="45114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0607" y="6428981"/>
            <a:ext cx="1932590" cy="4267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" y="6334315"/>
            <a:ext cx="9144000" cy="523875"/>
            <a:chOff x="12" y="6334315"/>
            <a:chExt cx="9144000" cy="523875"/>
          </a:xfrm>
        </p:grpSpPr>
        <p:sp>
          <p:nvSpPr>
            <p:cNvPr id="3" name="object 3"/>
            <p:cNvSpPr/>
            <p:nvPr/>
          </p:nvSpPr>
          <p:spPr>
            <a:xfrm>
              <a:off x="2374" y="6400800"/>
              <a:ext cx="9142095" cy="457200"/>
            </a:xfrm>
            <a:custGeom>
              <a:avLst/>
              <a:gdLst/>
              <a:ahLst/>
              <a:cxnLst/>
              <a:rect l="l" t="t" r="r" b="b"/>
              <a:pathLst>
                <a:path w="9142095" h="457200">
                  <a:moveTo>
                    <a:pt x="9141625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9141625" y="457200"/>
                  </a:lnTo>
                  <a:lnTo>
                    <a:pt x="9141625" y="0"/>
                  </a:lnTo>
                  <a:close/>
                </a:path>
              </a:pathLst>
            </a:custGeom>
            <a:solidFill>
              <a:srgbClr val="C72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" y="6334315"/>
              <a:ext cx="9142095" cy="64135"/>
            </a:xfrm>
            <a:custGeom>
              <a:avLst/>
              <a:gdLst/>
              <a:ahLst/>
              <a:cxnLst/>
              <a:rect l="l" t="t" r="r" b="b"/>
              <a:pathLst>
                <a:path w="9142095" h="64135">
                  <a:moveTo>
                    <a:pt x="9141625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9141625" y="64008"/>
                  </a:lnTo>
                  <a:lnTo>
                    <a:pt x="9141625" y="0"/>
                  </a:lnTo>
                  <a:close/>
                </a:path>
              </a:pathLst>
            </a:custGeom>
            <a:solidFill>
              <a:srgbClr val="E22C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901553" y="6526017"/>
            <a:ext cx="33432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2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42640" y="6526017"/>
            <a:ext cx="187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2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24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523240" y="257178"/>
            <a:ext cx="5267960" cy="1009572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 marR="5080" algn="l" rtl="0">
              <a:lnSpc>
                <a:spcPts val="3670"/>
              </a:lnSpc>
              <a:spcBef>
                <a:spcPts val="760"/>
              </a:spcBef>
            </a:pPr>
            <a:r>
              <a:rPr lang="fi" sz="2800" b="0" i="0" u="none" baseline="0" dirty="0">
                <a:latin typeface="Arial"/>
                <a:ea typeface="Arial"/>
                <a:cs typeface="Arial"/>
              </a:rPr>
              <a:t>Kuoleman ja hautaamisen välinen aika Ruotsissa on pitkä</a:t>
            </a:r>
            <a:endParaRPr sz="2800" dirty="0"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6129273" y="376047"/>
          <a:ext cx="1553210" cy="5911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010">
                <a:tc>
                  <a:txBody>
                    <a:bodyPr/>
                    <a:lstStyle/>
                    <a:p>
                      <a:pPr marR="121920" algn="ctr" rtl="0">
                        <a:lnSpc>
                          <a:spcPts val="1515"/>
                        </a:lnSpc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1980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4775" algn="ctr" rtl="0">
                        <a:lnSpc>
                          <a:spcPts val="1515"/>
                        </a:lnSpc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13,5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090">
                <a:tc>
                  <a:txBody>
                    <a:bodyPr/>
                    <a:lstStyle/>
                    <a:p>
                      <a:pPr marR="121920" algn="ctr" rtl="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2012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0645" marB="0"/>
                </a:tc>
                <a:tc>
                  <a:txBody>
                    <a:bodyPr/>
                    <a:lstStyle/>
                    <a:p>
                      <a:pPr marL="100330" algn="ctr" rtl="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21,6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064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090">
                <a:tc>
                  <a:txBody>
                    <a:bodyPr/>
                    <a:lstStyle/>
                    <a:p>
                      <a:pPr marR="118745" algn="ctr" rtl="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2014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0645" marB="0"/>
                </a:tc>
                <a:tc>
                  <a:txBody>
                    <a:bodyPr/>
                    <a:lstStyle/>
                    <a:p>
                      <a:pPr marL="98425" algn="ctr" rtl="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fi" sz="1600" b="1" i="0" u="none" baseline="0">
                          <a:solidFill>
                            <a:srgbClr val="D44673"/>
                          </a:solidFill>
                          <a:latin typeface="Calibri"/>
                          <a:ea typeface="Calibri"/>
                          <a:cs typeface="Calibri"/>
                        </a:rPr>
                        <a:t>19,5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064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090">
                <a:tc>
                  <a:txBody>
                    <a:bodyPr/>
                    <a:lstStyle/>
                    <a:p>
                      <a:pPr marR="118745" algn="ctr" rtl="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2015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0645" marB="0"/>
                </a:tc>
                <a:tc>
                  <a:txBody>
                    <a:bodyPr/>
                    <a:lstStyle/>
                    <a:p>
                      <a:pPr marL="97155" algn="ctr" rtl="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20,3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064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090">
                <a:tc>
                  <a:txBody>
                    <a:bodyPr/>
                    <a:lstStyle/>
                    <a:p>
                      <a:pPr marR="118745" algn="ctr" rtl="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2016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0645" marB="0"/>
                </a:tc>
                <a:tc>
                  <a:txBody>
                    <a:bodyPr/>
                    <a:lstStyle/>
                    <a:p>
                      <a:pPr marL="97155" algn="ctr" rtl="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21,2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064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090">
                <a:tc>
                  <a:txBody>
                    <a:bodyPr/>
                    <a:lstStyle/>
                    <a:p>
                      <a:pPr marR="118745" algn="ctr" rtl="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2017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0645" marB="0"/>
                </a:tc>
                <a:tc>
                  <a:txBody>
                    <a:bodyPr/>
                    <a:lstStyle/>
                    <a:p>
                      <a:pPr marL="97155" algn="ctr" rtl="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21,7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064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090">
                <a:tc>
                  <a:txBody>
                    <a:bodyPr/>
                    <a:lstStyle/>
                    <a:p>
                      <a:pPr marR="118745" algn="ctr" rtl="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2018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0645" marB="0"/>
                </a:tc>
                <a:tc>
                  <a:txBody>
                    <a:bodyPr/>
                    <a:lstStyle/>
                    <a:p>
                      <a:pPr marL="97155" algn="ctr" rtl="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22,3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064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marR="118745" algn="ctr" rtl="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2019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0645" marB="0"/>
                </a:tc>
                <a:tc>
                  <a:txBody>
                    <a:bodyPr/>
                    <a:lstStyle/>
                    <a:p>
                      <a:pPr marL="97155" algn="ctr" rtl="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23,2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064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marR="118745" algn="ctr" rtl="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2020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79375" marB="0"/>
                </a:tc>
                <a:tc>
                  <a:txBody>
                    <a:bodyPr/>
                    <a:lstStyle/>
                    <a:p>
                      <a:pPr marL="97155" algn="ctr" rtl="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23,7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7937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6090">
                <a:tc>
                  <a:txBody>
                    <a:bodyPr/>
                    <a:lstStyle/>
                    <a:p>
                      <a:pPr marR="118745" algn="ctr" rtl="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2021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0645" marB="0"/>
                </a:tc>
                <a:tc>
                  <a:txBody>
                    <a:bodyPr/>
                    <a:lstStyle/>
                    <a:p>
                      <a:pPr marL="97155" algn="ctr" rtl="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24,4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064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6090">
                <a:tc>
                  <a:txBody>
                    <a:bodyPr/>
                    <a:lstStyle/>
                    <a:p>
                      <a:pPr marR="118745" algn="ctr" rtl="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2022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0645" marB="0"/>
                </a:tc>
                <a:tc>
                  <a:txBody>
                    <a:bodyPr/>
                    <a:lstStyle/>
                    <a:p>
                      <a:pPr marL="97155" algn="ctr" rtl="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24,9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064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 marR="168275" algn="ctr" rtl="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2023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0645" marB="0"/>
                </a:tc>
                <a:tc>
                  <a:txBody>
                    <a:bodyPr/>
                    <a:lstStyle/>
                    <a:p>
                      <a:pPr marL="148590" algn="ctr" rtl="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lang="fi" sz="16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25,4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0645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0215">
                <a:tc>
                  <a:txBody>
                    <a:bodyPr/>
                    <a:lstStyle/>
                    <a:p>
                      <a:pPr marR="103505" algn="ctr" rtl="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lang="fi" sz="25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2024</a:t>
                      </a:r>
                      <a:endParaRPr sz="2500">
                        <a:latin typeface="Calibri"/>
                        <a:cs typeface="Calibri"/>
                      </a:endParaRPr>
                    </a:p>
                  </a:txBody>
                  <a:tcPr marL="0" marR="0" marT="53975" marB="0"/>
                </a:tc>
                <a:tc>
                  <a:txBody>
                    <a:bodyPr/>
                    <a:lstStyle/>
                    <a:p>
                      <a:pPr marL="111125" algn="ctr" rtl="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lang="fi" sz="2500" b="1" i="0" u="none" baseline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</a:rPr>
                        <a:t>26,4</a:t>
                      </a:r>
                      <a:endParaRPr sz="2500">
                        <a:latin typeface="Calibri"/>
                        <a:cs typeface="Calibri"/>
                      </a:endParaRPr>
                    </a:p>
                  </a:txBody>
                  <a:tcPr marL="0" marR="0" marT="53975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9" name="object 9"/>
          <p:cNvGrpSpPr/>
          <p:nvPr/>
        </p:nvGrpSpPr>
        <p:grpSpPr>
          <a:xfrm>
            <a:off x="0" y="1340383"/>
            <a:ext cx="7747000" cy="5518150"/>
            <a:chOff x="0" y="1340383"/>
            <a:chExt cx="7747000" cy="5518150"/>
          </a:xfrm>
        </p:grpSpPr>
        <p:pic>
          <p:nvPicPr>
            <p:cNvPr id="10" name="object 10" descr="Kuva, joka sisältää kohteen puu, ulkotila, nurmi, kasvi&#10;&#10;Automaattisesti luotu kuvaus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40383"/>
              <a:ext cx="3371849" cy="50577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1988" y="6406857"/>
              <a:ext cx="1444872" cy="45114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6868" y="6434391"/>
              <a:ext cx="1932594" cy="42360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3609340" y="1581658"/>
            <a:ext cx="1918970" cy="3073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rtl="0">
              <a:lnSpc>
                <a:spcPct val="100000"/>
              </a:lnSpc>
              <a:spcBef>
                <a:spcPts val="95"/>
              </a:spcBef>
            </a:pPr>
            <a:r>
              <a:rPr lang="fi" sz="2500" b="0" i="0" u="none" baseline="0" dirty="0">
                <a:latin typeface="Calibri"/>
                <a:ea typeface="Calibri"/>
                <a:cs typeface="Calibri"/>
              </a:rPr>
              <a:t>Ruumis on tuhkattava tai haudattava </a:t>
            </a:r>
            <a:r>
              <a:rPr lang="fi" sz="2500" b="0" i="0" u="sng" baseline="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ea typeface="Calibri"/>
                <a:cs typeface="Calibri"/>
              </a:rPr>
              <a:t>mahdollisimman pian</a:t>
            </a:r>
            <a:r>
              <a:rPr lang="fi" sz="2500" b="0" i="0" u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i" sz="2500" b="0" i="0" u="none" baseline="0" dirty="0">
                <a:latin typeface="Calibri"/>
                <a:ea typeface="Calibri"/>
                <a:cs typeface="Calibri"/>
              </a:rPr>
              <a:t>ja viimeistään kuukauden kuluttua kuolemasta.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09340" y="4914646"/>
            <a:ext cx="17037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100" b="0" i="0" u="none" baseline="0">
                <a:latin typeface="Calibri"/>
                <a:ea typeface="Calibri"/>
                <a:cs typeface="Calibri"/>
              </a:rPr>
              <a:t>Ruotsin hautaustoimilaki, 5 luvun 10 §.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4758" y="6529065"/>
            <a:ext cx="33750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200" b="0" i="0" u="none" baseline="0">
                <a:solidFill>
                  <a:srgbClr val="888888"/>
                </a:solidFill>
                <a:latin typeface="Calibri"/>
                <a:ea typeface="Calibri"/>
                <a:cs typeface="Calibri"/>
              </a:rPr>
              <a:t>DOSENTTI JAN-OLOF AGGEDAL 11.10.2022 VÄXJÖN HIIPPAKUNTA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48806" y="6529065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2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25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991" rIns="0" bIns="0" rtlCol="0">
            <a:spAutoFit/>
          </a:bodyPr>
          <a:lstStyle/>
          <a:p>
            <a:pPr marL="4445" algn="ctr" rtl="0">
              <a:lnSpc>
                <a:spcPts val="4715"/>
              </a:lnSpc>
              <a:spcBef>
                <a:spcPts val="95"/>
              </a:spcBef>
            </a:pPr>
            <a:r>
              <a:rPr lang="fi" sz="4300" b="0" i="0" u="none" baseline="0">
                <a:latin typeface="Arial"/>
                <a:ea typeface="Arial"/>
                <a:cs typeface="Arial"/>
              </a:rPr>
              <a:t>Miksi nämä erot?</a:t>
            </a:r>
            <a:endParaRPr sz="4300">
              <a:latin typeface="Arial"/>
              <a:cs typeface="Arial"/>
            </a:endParaRPr>
          </a:p>
          <a:p>
            <a:pPr marL="4445" algn="ctr" rtl="0">
              <a:lnSpc>
                <a:spcPts val="4715"/>
              </a:lnSpc>
            </a:pPr>
            <a:r>
              <a:rPr lang="fi" sz="4300" b="0" i="0" u="none" baseline="0">
                <a:latin typeface="Arial"/>
                <a:ea typeface="Arial"/>
                <a:cs typeface="Arial"/>
              </a:rPr>
              <a:t>Emme tiedä?</a:t>
            </a:r>
            <a:endParaRPr sz="43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614949"/>
            <a:ext cx="9144000" cy="52430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58800" y="-8255"/>
            <a:ext cx="2821305" cy="1789591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 marR="5080" algn="l" rtl="0">
              <a:lnSpc>
                <a:spcPct val="85000"/>
              </a:lnSpc>
              <a:spcBef>
                <a:spcPts val="869"/>
              </a:spcBef>
            </a:pPr>
            <a:r>
              <a:rPr lang="fi" sz="3200" b="0" i="0" u="none" baseline="0" dirty="0"/>
              <a:t>Hautajaiset ilman tunnustuksellista seremoniaa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787400" y="1803400"/>
            <a:ext cx="20218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Ruotsalainen ongelma...</a:t>
            </a:r>
            <a:endParaRPr sz="1800" dirty="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656445"/>
              </p:ext>
            </p:extLst>
          </p:nvPr>
        </p:nvGraphicFramePr>
        <p:xfrm>
          <a:off x="1578413" y="2496462"/>
          <a:ext cx="955675" cy="14428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0055">
                <a:tc>
                  <a:txBody>
                    <a:bodyPr/>
                    <a:lstStyle/>
                    <a:p>
                      <a:pPr marR="15240" algn="ctr" rtl="0">
                        <a:lnSpc>
                          <a:spcPts val="1800"/>
                        </a:lnSpc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4 %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algn="ctr" rtl="0">
                        <a:lnSpc>
                          <a:spcPts val="1800"/>
                        </a:lnSpc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2015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05">
                <a:tc>
                  <a:txBody>
                    <a:bodyPr/>
                    <a:lstStyle/>
                    <a:p>
                      <a:pPr marR="15240" algn="ctr" rtl="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6 %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L="22860" algn="ctr" rtl="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2016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89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793">
                <a:tc>
                  <a:txBody>
                    <a:bodyPr/>
                    <a:lstStyle/>
                    <a:p>
                      <a:pPr marR="15240" algn="ctr" rtl="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7 %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L="22860" algn="ctr" rtl="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2017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89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793">
                <a:tc>
                  <a:txBody>
                    <a:bodyPr/>
                    <a:lstStyle/>
                    <a:p>
                      <a:pPr marR="15240" algn="ctr" rtl="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8 %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22860" algn="ctr" rtl="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055">
                <a:tc>
                  <a:txBody>
                    <a:bodyPr/>
                    <a:lstStyle/>
                    <a:p>
                      <a:pPr marR="15240" algn="ctr" rtl="0">
                        <a:lnSpc>
                          <a:spcPts val="2275"/>
                        </a:lnSpc>
                        <a:spcBef>
                          <a:spcPts val="70"/>
                        </a:spcBef>
                      </a:pPr>
                      <a:r>
                        <a:rPr lang="fi" sz="1400" b="0" i="0" u="none" baseline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8 %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L="22860" algn="ctr" rtl="0">
                        <a:lnSpc>
                          <a:spcPts val="2275"/>
                        </a:lnSpc>
                        <a:spcBef>
                          <a:spcPts val="70"/>
                        </a:spcBef>
                      </a:pPr>
                      <a:r>
                        <a:rPr lang="fi" sz="1400" b="0" i="0" u="none" baseline="0" dirty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2019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889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676399" y="3939300"/>
            <a:ext cx="1132839" cy="1539524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805"/>
              </a:spcBef>
            </a:pPr>
            <a:r>
              <a:rPr lang="fi" sz="14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11 % 2020</a:t>
            </a:r>
            <a:endParaRPr sz="14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710"/>
              </a:spcBef>
            </a:pPr>
            <a:r>
              <a:rPr lang="fi" sz="14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10 % 2021</a:t>
            </a:r>
            <a:endParaRPr sz="14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720"/>
              </a:spcBef>
            </a:pPr>
            <a:r>
              <a:rPr lang="fi" sz="14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10 % 2022</a:t>
            </a:r>
            <a:endParaRPr sz="1400" dirty="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720"/>
              </a:spcBef>
            </a:pPr>
            <a:r>
              <a:rPr lang="fi" sz="14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10 % 2023</a:t>
            </a:r>
            <a:endParaRPr sz="1400" dirty="0">
              <a:latin typeface="Calibri"/>
              <a:cs typeface="Calibri"/>
            </a:endParaRPr>
          </a:p>
          <a:p>
            <a:pPr marL="73025" rtl="0">
              <a:lnSpc>
                <a:spcPct val="100000"/>
              </a:lnSpc>
              <a:spcBef>
                <a:spcPts val="710"/>
              </a:spcBef>
            </a:pPr>
            <a:r>
              <a:rPr lang="fi" sz="14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9 % 2024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6" name="object 6" descr="Kuva, joka sisältää kohteen laitteisto&#10;&#10;Automaattisesti luotu kuvaus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83776" y="10"/>
            <a:ext cx="5159080" cy="685798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444551" y="6433248"/>
            <a:ext cx="288671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1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10285" y="6406846"/>
            <a:ext cx="7806055" cy="451484"/>
            <a:chOff x="1010285" y="6406846"/>
            <a:chExt cx="7806055" cy="451484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70985" y="6406846"/>
              <a:ext cx="1444876" cy="4511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285" y="6419049"/>
              <a:ext cx="1932593" cy="4267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0" y="1016"/>
            <a:ext cx="9067800" cy="823865"/>
          </a:xfrm>
          <a:prstGeom prst="rect">
            <a:avLst/>
          </a:prstGeom>
        </p:spPr>
        <p:txBody>
          <a:bodyPr vert="horz" wrap="square" lIns="0" tIns="267257" rIns="0" bIns="0" rtlCol="0">
            <a:spAutoFit/>
          </a:bodyPr>
          <a:lstStyle/>
          <a:p>
            <a:pPr marL="452120" algn="l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/>
              <a:t>Ilman tunnustuksellista seremoniaa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67945" algn="l" rtl="0">
              <a:lnSpc>
                <a:spcPct val="80000"/>
              </a:lnSpc>
              <a:spcBef>
                <a:spcPts val="585"/>
              </a:spcBef>
            </a:pPr>
            <a:r>
              <a:rPr lang="fi" b="0" i="0" u="none" baseline="0" dirty="0"/>
              <a:t>Mitä tapahtuu kansanterveydelle, kun yhä useammalta evätään mahdollisuus osallistua hautajaisiin?</a:t>
            </a:r>
          </a:p>
          <a:p>
            <a:pPr algn="l" rtl="0">
              <a:lnSpc>
                <a:spcPct val="100000"/>
              </a:lnSpc>
              <a:spcBef>
                <a:spcPts val="2270"/>
              </a:spcBef>
            </a:pPr>
            <a:endParaRPr lang="fi" b="0" i="0" u="none" baseline="0" dirty="0"/>
          </a:p>
          <a:p>
            <a:pPr marL="12700" marR="5080" algn="l" rtl="0">
              <a:lnSpc>
                <a:spcPct val="80000"/>
              </a:lnSpc>
            </a:pPr>
            <a:r>
              <a:rPr lang="fi" b="0" i="0" u="none" baseline="0" dirty="0"/>
              <a:t>Mitä tapahtuu, kun alamme pelätä kuolemaa niin paljon, ettemme enää käy hautajaisissa?</a:t>
            </a:r>
          </a:p>
          <a:p>
            <a:pPr algn="l" rtl="0">
              <a:lnSpc>
                <a:spcPct val="100000"/>
              </a:lnSpc>
              <a:spcBef>
                <a:spcPts val="2145"/>
              </a:spcBef>
            </a:pPr>
            <a:endParaRPr lang="fi" b="0" i="0" u="none" baseline="0" dirty="0"/>
          </a:p>
          <a:p>
            <a:pPr marL="247015" marR="45085" algn="ctr" rtl="0">
              <a:lnSpc>
                <a:spcPts val="2500"/>
              </a:lnSpc>
            </a:pPr>
            <a:r>
              <a:rPr lang="fi" sz="2600" b="0" i="1" u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Tuhkaus ilman seremoniaa voi yleistyessään nakertaa ihmiselämän arvoa.</a:t>
            </a:r>
            <a:endParaRPr sz="26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95086"/>
            <a:ext cx="4027816" cy="53676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72250" y="6406856"/>
            <a:ext cx="1444876" cy="45114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5399" y="6419050"/>
            <a:ext cx="1932592" cy="4267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478684" y="6568133"/>
            <a:ext cx="24511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rtl="0">
              <a:lnSpc>
                <a:spcPts val="1230"/>
              </a:lnSpc>
            </a:pPr>
            <a:fld id="{81D60167-4931-47E6-BA6A-407CBD079E47}" type="slidenum">
              <a:rPr sz="1200" spc="-25">
                <a:solidFill>
                  <a:srgbClr val="D5EBFF"/>
                </a:solidFill>
                <a:latin typeface="Corbel"/>
                <a:cs typeface="Corbel"/>
              </a:rPr>
              <a:t>27</a:t>
            </a:fld>
            <a:endParaRPr sz="12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41728" y="6572628"/>
            <a:ext cx="296100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1140"/>
              </a:lnSpc>
            </a:pPr>
            <a:r>
              <a:rPr lang="fi" sz="1100" b="0" i="0" u="none" baseline="0">
                <a:solidFill>
                  <a:srgbClr val="D5EBFF"/>
                </a:solidFill>
                <a:latin typeface="Corbel"/>
                <a:ea typeface="Corbel"/>
                <a:cs typeface="Corbel"/>
              </a:rPr>
              <a:t>Dosentti Jan-Olof Aggedal NFKK 17. syyskuuta 2025</a:t>
            </a:r>
            <a:endParaRPr sz="11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" y="6334315"/>
            <a:ext cx="9144000" cy="523875"/>
            <a:chOff x="12" y="6334315"/>
            <a:chExt cx="9144000" cy="523875"/>
          </a:xfrm>
        </p:grpSpPr>
        <p:sp>
          <p:nvSpPr>
            <p:cNvPr id="3" name="object 3"/>
            <p:cNvSpPr/>
            <p:nvPr/>
          </p:nvSpPr>
          <p:spPr>
            <a:xfrm>
              <a:off x="2374" y="6400800"/>
              <a:ext cx="9142095" cy="457200"/>
            </a:xfrm>
            <a:custGeom>
              <a:avLst/>
              <a:gdLst/>
              <a:ahLst/>
              <a:cxnLst/>
              <a:rect l="l" t="t" r="r" b="b"/>
              <a:pathLst>
                <a:path w="9142095" h="457200">
                  <a:moveTo>
                    <a:pt x="9141625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9141625" y="457200"/>
                  </a:lnTo>
                  <a:lnTo>
                    <a:pt x="9141625" y="0"/>
                  </a:lnTo>
                  <a:close/>
                </a:path>
              </a:pathLst>
            </a:custGeom>
            <a:solidFill>
              <a:srgbClr val="C72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" y="6334315"/>
              <a:ext cx="9142095" cy="64135"/>
            </a:xfrm>
            <a:custGeom>
              <a:avLst/>
              <a:gdLst/>
              <a:ahLst/>
              <a:cxnLst/>
              <a:rect l="l" t="t" r="r" b="b"/>
              <a:pathLst>
                <a:path w="9142095" h="64135">
                  <a:moveTo>
                    <a:pt x="9141625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9141625" y="64008"/>
                  </a:lnTo>
                  <a:lnTo>
                    <a:pt x="9141625" y="0"/>
                  </a:lnTo>
                  <a:close/>
                </a:path>
              </a:pathLst>
            </a:custGeom>
            <a:solidFill>
              <a:srgbClr val="E22C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453390" y="122491"/>
            <a:ext cx="5003800" cy="928369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 marR="5080" algn="l" rtl="0">
              <a:lnSpc>
                <a:spcPts val="3260"/>
              </a:lnSpc>
              <a:spcBef>
                <a:spcPts val="695"/>
              </a:spcBef>
            </a:pPr>
            <a:r>
              <a:rPr lang="fi" sz="3200" b="0" i="0" u="none" baseline="0"/>
              <a:t>Missä hautajaiset pidetään?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430530" y="948333"/>
            <a:ext cx="4364990" cy="2383155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260"/>
              </a:spcBef>
            </a:pPr>
            <a:r>
              <a:rPr lang="fi" sz="20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Kirkossa (vihitty)</a:t>
            </a:r>
            <a:endParaRPr sz="2000">
              <a:latin typeface="Calibri"/>
              <a:cs typeface="Calibri"/>
            </a:endParaRPr>
          </a:p>
          <a:p>
            <a:pPr marL="12700" marR="625475" rtl="0">
              <a:lnSpc>
                <a:spcPct val="148000"/>
              </a:lnSpc>
              <a:spcBef>
                <a:spcPts val="10"/>
              </a:spcBef>
            </a:pPr>
            <a:r>
              <a:rPr lang="fi" sz="20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Siunauskappelissa (vihitty vai ei?) Hautausmaalla</a:t>
            </a:r>
            <a:endParaRPr sz="2000">
              <a:latin typeface="Calibri"/>
              <a:cs typeface="Calibri"/>
            </a:endParaRPr>
          </a:p>
          <a:p>
            <a:pPr marL="12700" marR="5080" rtl="0">
              <a:lnSpc>
                <a:spcPts val="2160"/>
              </a:lnSpc>
              <a:spcBef>
                <a:spcPts val="1435"/>
              </a:spcBef>
            </a:pPr>
            <a:r>
              <a:rPr lang="fi" sz="20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Metsässä, järven rannalla, veden äärellä, kesäpaikassa, jalkapallokentällä, kesämökillä, vainajan kodissa, näköalapaikalla, rantakallioilla.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" name="object 8" descr="Kuva, joka sisältää kohteen ruukkukasvi, kukkaruukku, kasvi, hautajaiset&#10;&#10;Automaattisesti luotu kuvaus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49925" y="0"/>
              <a:ext cx="3394074" cy="4525962"/>
            </a:xfrm>
            <a:prstGeom prst="rect">
              <a:avLst/>
            </a:prstGeom>
          </p:spPr>
        </p:pic>
        <p:pic>
          <p:nvPicPr>
            <p:cNvPr id="9" name="object 9" descr="Kuva, joka sisältää kohteen ulkotila, nurmi, kasvi, puu&#10;&#10;Automaattisesti luotu kuvaus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68800" y="3615499"/>
              <a:ext cx="2431872" cy="3242500"/>
            </a:xfrm>
            <a:prstGeom prst="rect">
              <a:avLst/>
            </a:prstGeom>
          </p:spPr>
        </p:pic>
        <p:pic>
          <p:nvPicPr>
            <p:cNvPr id="10" name="object 10" descr="Kuva, joka sisältää kohteen ulkotila, nurmi, kasvi, kukka&#10;&#10;Automaattisesti luotu kuvaus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12120" y="3616304"/>
              <a:ext cx="2431879" cy="3241694"/>
            </a:xfrm>
            <a:prstGeom prst="rect">
              <a:avLst/>
            </a:prstGeom>
          </p:spPr>
        </p:pic>
        <p:pic>
          <p:nvPicPr>
            <p:cNvPr id="11" name="object 11" descr="Kuva, joka sisältää kohteen ulkotila, taivas, meri, kasvi&#10;&#10;Automaattisesti luotu kuvaus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948772"/>
              <a:ext cx="4393742" cy="290922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478684" y="6568133"/>
            <a:ext cx="24511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rtl="0">
              <a:lnSpc>
                <a:spcPts val="1230"/>
              </a:lnSpc>
            </a:pPr>
            <a:fld id="{81D60167-4931-47E6-BA6A-407CBD079E47}" type="slidenum">
              <a:rPr sz="1200" spc="-25">
                <a:solidFill>
                  <a:srgbClr val="D5EBFF"/>
                </a:solidFill>
                <a:latin typeface="Corbel"/>
                <a:cs typeface="Corbel"/>
              </a:rPr>
              <a:t>28</a:t>
            </a:fld>
            <a:endParaRPr sz="12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41728" y="6572628"/>
            <a:ext cx="296100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1140"/>
              </a:lnSpc>
            </a:pPr>
            <a:r>
              <a:rPr lang="fi" sz="1100" b="0" i="0" u="none" baseline="0">
                <a:solidFill>
                  <a:srgbClr val="D5EBFF"/>
                </a:solidFill>
                <a:latin typeface="Corbel"/>
                <a:ea typeface="Corbel"/>
                <a:cs typeface="Corbel"/>
              </a:rPr>
              <a:t>Dosentti Jan-Olof Aggedal NFKK 17. syyskuuta 2025</a:t>
            </a:r>
            <a:endParaRPr sz="11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92239"/>
            <a:ext cx="9143998" cy="5143496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901700" y="-94767"/>
            <a:ext cx="6837680" cy="1238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 rtl="0">
              <a:lnSpc>
                <a:spcPts val="4775"/>
              </a:lnSpc>
              <a:spcBef>
                <a:spcPts val="95"/>
              </a:spcBef>
            </a:pPr>
            <a:r>
              <a:rPr lang="fi" sz="4300" b="0" i="0" u="none" baseline="0"/>
              <a:t>Katse tulevaan...</a:t>
            </a:r>
            <a:endParaRPr sz="4300"/>
          </a:p>
          <a:p>
            <a:pPr marL="12700" algn="l" rtl="0">
              <a:lnSpc>
                <a:spcPts val="4775"/>
              </a:lnSpc>
            </a:pPr>
            <a:r>
              <a:rPr lang="fi" sz="4300" b="0" i="0" u="none" baseline="0"/>
              <a:t>Mikä on vakiintumassa?</a:t>
            </a:r>
            <a:endParaRPr sz="43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49860" y="6406856"/>
            <a:ext cx="1444876" cy="45114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3657" y="6417208"/>
            <a:ext cx="1932590" cy="42675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14937" y="1094729"/>
            <a:ext cx="7412355" cy="4906010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marL="374650" indent="-361950" rtl="0">
              <a:lnSpc>
                <a:spcPct val="100000"/>
              </a:lnSpc>
              <a:spcBef>
                <a:spcPts val="1170"/>
              </a:spcBef>
              <a:buClr>
                <a:srgbClr val="E22C91"/>
              </a:buClr>
              <a:buFont typeface="Wingdings"/>
              <a:buChar char=""/>
              <a:tabLst>
                <a:tab pos="374650" algn="l"/>
              </a:tabLst>
            </a:pPr>
            <a:r>
              <a:rPr lang="fi" sz="28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Pitkät odotusajat (etenkin Ruotsissa)</a:t>
            </a:r>
            <a:endParaRPr sz="2800">
              <a:latin typeface="Calibri"/>
              <a:cs typeface="Calibri"/>
            </a:endParaRPr>
          </a:p>
          <a:p>
            <a:pPr marL="374650" indent="-361950" rtl="0">
              <a:lnSpc>
                <a:spcPct val="100000"/>
              </a:lnSpc>
              <a:spcBef>
                <a:spcPts val="1065"/>
              </a:spcBef>
              <a:buClr>
                <a:srgbClr val="E22C91"/>
              </a:buClr>
              <a:buFont typeface="Wingdings"/>
              <a:buChar char=""/>
              <a:tabLst>
                <a:tab pos="374650" algn="l"/>
              </a:tabLst>
            </a:pPr>
            <a:r>
              <a:rPr lang="fi" sz="28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Ei tunnustuksellista seremoniaa</a:t>
            </a:r>
            <a:endParaRPr sz="2800">
              <a:latin typeface="Calibri"/>
              <a:cs typeface="Calibri"/>
            </a:endParaRPr>
          </a:p>
          <a:p>
            <a:pPr marL="104139" marR="5080" indent="-91440" rtl="0">
              <a:lnSpc>
                <a:spcPts val="3030"/>
              </a:lnSpc>
              <a:spcBef>
                <a:spcPts val="1445"/>
              </a:spcBef>
              <a:buClr>
                <a:srgbClr val="E22C91"/>
              </a:buClr>
              <a:buFont typeface="Wingdings"/>
              <a:buChar char=""/>
              <a:tabLst>
                <a:tab pos="104139" algn="l"/>
                <a:tab pos="374650" algn="l"/>
              </a:tabLst>
            </a:pPr>
            <a:r>
              <a:rPr lang="fi" sz="28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	Kirkkoon kuuluvien ja muiden uskovaisten siviilihautajaiset</a:t>
            </a:r>
            <a:endParaRPr sz="2800">
              <a:latin typeface="Calibri"/>
              <a:cs typeface="Calibri"/>
            </a:endParaRPr>
          </a:p>
          <a:p>
            <a:pPr marL="374650" indent="-361950" rtl="0">
              <a:lnSpc>
                <a:spcPct val="100000"/>
              </a:lnSpc>
              <a:spcBef>
                <a:spcPts val="1005"/>
              </a:spcBef>
              <a:buClr>
                <a:srgbClr val="E22C91"/>
              </a:buClr>
              <a:buFont typeface="Wingdings"/>
              <a:buChar char=""/>
              <a:tabLst>
                <a:tab pos="374650" algn="l"/>
              </a:tabLst>
            </a:pPr>
            <a:r>
              <a:rPr lang="fi" sz="28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Hautajaiset uurnan kanssa</a:t>
            </a:r>
            <a:endParaRPr sz="2800">
              <a:latin typeface="Calibri"/>
              <a:cs typeface="Calibri"/>
            </a:endParaRPr>
          </a:p>
          <a:p>
            <a:pPr marL="374650" indent="-361950" rtl="0">
              <a:lnSpc>
                <a:spcPct val="100000"/>
              </a:lnSpc>
              <a:spcBef>
                <a:spcPts val="1070"/>
              </a:spcBef>
              <a:buClr>
                <a:srgbClr val="E22C91"/>
              </a:buClr>
              <a:buFont typeface="Wingdings"/>
              <a:buChar char=""/>
              <a:tabLst>
                <a:tab pos="374650" algn="l"/>
              </a:tabLst>
            </a:pPr>
            <a:r>
              <a:rPr lang="fi" sz="28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Yksityiset riitit ja rituaalit – yksityistäminen</a:t>
            </a:r>
            <a:endParaRPr sz="2800">
              <a:latin typeface="Calibri"/>
              <a:cs typeface="Calibri"/>
            </a:endParaRPr>
          </a:p>
          <a:p>
            <a:pPr marL="374650" indent="-361950" rtl="0">
              <a:lnSpc>
                <a:spcPct val="100000"/>
              </a:lnSpc>
              <a:spcBef>
                <a:spcPts val="1070"/>
              </a:spcBef>
              <a:buClr>
                <a:srgbClr val="E22C91"/>
              </a:buClr>
              <a:buFont typeface="Wingdings"/>
              <a:buChar char=""/>
              <a:tabLst>
                <a:tab pos="374650" algn="l"/>
              </a:tabLst>
            </a:pPr>
            <a:r>
              <a:rPr lang="fi" sz="28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Seremoniat ulkotiloissa</a:t>
            </a:r>
            <a:endParaRPr sz="2800">
              <a:latin typeface="Calibri"/>
              <a:cs typeface="Calibri"/>
            </a:endParaRPr>
          </a:p>
          <a:p>
            <a:pPr marL="374650" indent="-361950" rtl="0">
              <a:lnSpc>
                <a:spcPct val="100000"/>
              </a:lnSpc>
              <a:spcBef>
                <a:spcPts val="1055"/>
              </a:spcBef>
              <a:buClr>
                <a:srgbClr val="E22C91"/>
              </a:buClr>
              <a:buFont typeface="Wingdings"/>
              <a:buChar char=""/>
              <a:tabLst>
                <a:tab pos="374650" algn="l"/>
              </a:tabLst>
            </a:pPr>
            <a:r>
              <a:rPr lang="fi" sz="28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Inkulturaatio</a:t>
            </a:r>
            <a:endParaRPr sz="2800">
              <a:latin typeface="Calibri"/>
              <a:cs typeface="Calibri"/>
            </a:endParaRPr>
          </a:p>
          <a:p>
            <a:pPr marL="374650" indent="-361950" rtl="0">
              <a:lnSpc>
                <a:spcPct val="100000"/>
              </a:lnSpc>
              <a:spcBef>
                <a:spcPts val="1070"/>
              </a:spcBef>
              <a:buClr>
                <a:srgbClr val="E22C91"/>
              </a:buClr>
              <a:buFont typeface="Wingdings"/>
              <a:buChar char=""/>
              <a:tabLst>
                <a:tab pos="374650" algn="l"/>
              </a:tabLst>
            </a:pPr>
            <a:r>
              <a:rPr lang="fi" sz="28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Suurempi monimuotoisuus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59693" y="6582025"/>
            <a:ext cx="26257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955"/>
              </a:lnSpc>
            </a:pPr>
            <a:r>
              <a:rPr lang="fi" sz="9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100"/>
              </a:lnSpc>
            </a:pPr>
            <a:fld id="{81D60167-4931-47E6-BA6A-407CBD079E47}" type="slidenum">
              <a:rPr spc="-25"/>
              <a:t>29</a:t>
            </a:fld>
            <a:endParaRPr spc="-25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taivas, ulkotila, patsas, ihmisen kasvot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74063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452120" marR="5080" algn="l" rtl="0">
              <a:lnSpc>
                <a:spcPts val="4900"/>
              </a:lnSpc>
              <a:spcBef>
                <a:spcPts val="980"/>
              </a:spcBef>
            </a:pPr>
            <a:r>
              <a:rPr lang="fi" b="0" i="0" u="none" baseline="0"/>
              <a:t>Hautauskulttuuri heijastaa yhteiskuntaa.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19566" y="1784417"/>
            <a:ext cx="4335780" cy="368109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407034" rtl="0">
              <a:lnSpc>
                <a:spcPts val="3460"/>
              </a:lnSpc>
              <a:spcBef>
                <a:spcPts val="535"/>
              </a:spcBef>
            </a:pPr>
            <a:r>
              <a:rPr lang="fi" sz="32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Miten hoidamme vainajiamme?</a:t>
            </a:r>
            <a:endParaRPr sz="3200" dirty="0">
              <a:latin typeface="Calibri"/>
              <a:cs typeface="Calibri"/>
            </a:endParaRPr>
          </a:p>
          <a:p>
            <a:pPr marL="12700" marR="133350" rtl="0">
              <a:lnSpc>
                <a:spcPts val="3460"/>
              </a:lnSpc>
              <a:spcBef>
                <a:spcPts val="1385"/>
              </a:spcBef>
            </a:pPr>
            <a:r>
              <a:rPr lang="fi" sz="32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Mikä on muuttunut viimeisten 25 vuoden aikana?</a:t>
            </a:r>
            <a:endParaRPr sz="3200" dirty="0">
              <a:latin typeface="Calibri"/>
              <a:cs typeface="Calibri"/>
            </a:endParaRPr>
          </a:p>
          <a:p>
            <a:pPr marL="12700" marR="1144270" rtl="0">
              <a:lnSpc>
                <a:spcPts val="3460"/>
              </a:lnSpc>
              <a:spcBef>
                <a:spcPts val="1395"/>
              </a:spcBef>
            </a:pPr>
            <a:r>
              <a:rPr lang="fi" sz="32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Mikä on vakiintumassa?</a:t>
            </a:r>
            <a:endParaRPr sz="3200" dirty="0">
              <a:latin typeface="Calibri"/>
              <a:cs typeface="Calibri"/>
            </a:endParaRPr>
          </a:p>
          <a:p>
            <a:pPr marL="2222500" rtl="0">
              <a:lnSpc>
                <a:spcPct val="100000"/>
              </a:lnSpc>
              <a:spcBef>
                <a:spcPts val="965"/>
              </a:spcBef>
            </a:pPr>
            <a:r>
              <a:rPr lang="fi" sz="32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KATSE TULEVAAN...</a:t>
            </a:r>
            <a:endParaRPr sz="320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49849" y="6407150"/>
            <a:ext cx="6697345" cy="450850"/>
            <a:chOff x="1249849" y="6407150"/>
            <a:chExt cx="6697345" cy="45085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15100" y="6407150"/>
              <a:ext cx="1431645" cy="4508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849" y="6419202"/>
              <a:ext cx="1932592" cy="42675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259693" y="6582025"/>
            <a:ext cx="26257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955"/>
              </a:lnSpc>
            </a:pPr>
            <a:r>
              <a:rPr lang="fi" sz="9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045" algn="l" rtl="0">
              <a:lnSpc>
                <a:spcPts val="1100"/>
              </a:lnSpc>
            </a:pPr>
            <a:fld id="{81D60167-4931-47E6-BA6A-407CBD079E47}" type="slidenum">
              <a:rPr spc="-50"/>
              <a:t>3</a:t>
            </a:fld>
            <a:endParaRPr spc="-5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ulkotila, puu, kasvi, rakennus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26837" y="1777961"/>
            <a:ext cx="3407562" cy="4543418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0086" rIns="0" bIns="0" rtlCol="0">
            <a:spAutoFit/>
          </a:bodyPr>
          <a:lstStyle/>
          <a:p>
            <a:pPr marL="452120" marR="5080" algn="l" rtl="0">
              <a:lnSpc>
                <a:spcPts val="4900"/>
              </a:lnSpc>
              <a:spcBef>
                <a:spcPts val="980"/>
              </a:spcBef>
            </a:pPr>
            <a:r>
              <a:rPr lang="fi" b="0" i="0" u="none" baseline="0"/>
              <a:t>Hautauskulttuuri heijastaa yhteiskuntaa.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12091" y="1831510"/>
            <a:ext cx="3688079" cy="333311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rtl="0">
              <a:lnSpc>
                <a:spcPts val="2160"/>
              </a:lnSpc>
              <a:spcBef>
                <a:spcPts val="375"/>
              </a:spcBef>
            </a:pPr>
            <a:r>
              <a:rPr lang="fi" sz="20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Yhteisömme vointi käy ilmi tavasta, jolla huolehdimme vainajistamme.</a:t>
            </a:r>
            <a:endParaRPr sz="2000">
              <a:latin typeface="Calibri"/>
              <a:cs typeface="Calibri"/>
            </a:endParaRPr>
          </a:p>
          <a:p>
            <a:pPr marL="12700" marR="393065" rtl="0">
              <a:lnSpc>
                <a:spcPts val="2160"/>
              </a:lnSpc>
              <a:spcBef>
                <a:spcPts val="1405"/>
              </a:spcBef>
            </a:pPr>
            <a:r>
              <a:rPr lang="fi" sz="20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Hautausmaan ympäristöllä ja siellä työskentelevillä on suurempi vaikutus suruprosessissa kuin ehkä ymmärrämmekään.</a:t>
            </a:r>
            <a:endParaRPr sz="2000">
              <a:latin typeface="Calibri"/>
              <a:cs typeface="Calibri"/>
            </a:endParaRPr>
          </a:p>
          <a:p>
            <a:pPr marL="12700" marR="399415" rtl="0">
              <a:lnSpc>
                <a:spcPts val="2160"/>
              </a:lnSpc>
              <a:spcBef>
                <a:spcPts val="1390"/>
              </a:spcBef>
            </a:pPr>
            <a:r>
              <a:rPr lang="fi" sz="20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Työntekijät tekevät diakonista työtä, ilmentävät lähimmäisenrakkautta.</a:t>
            </a:r>
            <a:endParaRPr sz="20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135"/>
              </a:spcBef>
            </a:pPr>
            <a:r>
              <a:rPr lang="fi" sz="20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Työssä korostuu kunnioitus ja arvokkuus.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15100" y="6407150"/>
            <a:ext cx="1431645" cy="4508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49849" y="6419202"/>
            <a:ext cx="1932592" cy="42675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259693" y="6582025"/>
            <a:ext cx="26257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955"/>
              </a:lnSpc>
            </a:pPr>
            <a:r>
              <a:rPr lang="fi" sz="9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100"/>
              </a:lnSpc>
            </a:pPr>
            <a:fld id="{81D60167-4931-47E6-BA6A-407CBD079E47}" type="slidenum">
              <a:rPr spc="-25"/>
              <a:t>30</a:t>
            </a:fld>
            <a:endParaRPr spc="-25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" y="6334315"/>
            <a:ext cx="9144000" cy="523875"/>
            <a:chOff x="12" y="6334315"/>
            <a:chExt cx="9144000" cy="523875"/>
          </a:xfrm>
        </p:grpSpPr>
        <p:sp>
          <p:nvSpPr>
            <p:cNvPr id="3" name="object 3"/>
            <p:cNvSpPr/>
            <p:nvPr/>
          </p:nvSpPr>
          <p:spPr>
            <a:xfrm>
              <a:off x="2374" y="6400800"/>
              <a:ext cx="9142095" cy="457200"/>
            </a:xfrm>
            <a:custGeom>
              <a:avLst/>
              <a:gdLst/>
              <a:ahLst/>
              <a:cxnLst/>
              <a:rect l="l" t="t" r="r" b="b"/>
              <a:pathLst>
                <a:path w="9142095" h="457200">
                  <a:moveTo>
                    <a:pt x="9141625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9141625" y="457200"/>
                  </a:lnTo>
                  <a:lnTo>
                    <a:pt x="9141625" y="0"/>
                  </a:lnTo>
                  <a:close/>
                </a:path>
              </a:pathLst>
            </a:custGeom>
            <a:solidFill>
              <a:srgbClr val="C72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" y="6334315"/>
              <a:ext cx="9142095" cy="64135"/>
            </a:xfrm>
            <a:custGeom>
              <a:avLst/>
              <a:gdLst/>
              <a:ahLst/>
              <a:cxnLst/>
              <a:rect l="l" t="t" r="r" b="b"/>
              <a:pathLst>
                <a:path w="9142095" h="64135">
                  <a:moveTo>
                    <a:pt x="9141625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9141625" y="64008"/>
                  </a:lnTo>
                  <a:lnTo>
                    <a:pt x="9141625" y="0"/>
                  </a:lnTo>
                  <a:close/>
                </a:path>
              </a:pathLst>
            </a:custGeom>
            <a:solidFill>
              <a:srgbClr val="E22C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9144000" cy="4789805"/>
            <a:chOff x="0" y="0"/>
            <a:chExt cx="9144000" cy="4789805"/>
          </a:xfrm>
        </p:grpSpPr>
        <p:sp>
          <p:nvSpPr>
            <p:cNvPr id="6" name="object 6"/>
            <p:cNvSpPr/>
            <p:nvPr/>
          </p:nvSpPr>
          <p:spPr>
            <a:xfrm>
              <a:off x="905743" y="4343400"/>
              <a:ext cx="7406640" cy="0"/>
            </a:xfrm>
            <a:custGeom>
              <a:avLst/>
              <a:gdLst/>
              <a:ahLst/>
              <a:cxnLst/>
              <a:rect l="l" t="t" r="r" b="b"/>
              <a:pathLst>
                <a:path w="7406640">
                  <a:moveTo>
                    <a:pt x="0" y="0"/>
                  </a:moveTo>
                  <a:lnTo>
                    <a:pt x="7406640" y="0"/>
                  </a:lnTo>
                </a:path>
              </a:pathLst>
            </a:custGeom>
            <a:ln w="635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4789712"/>
            </a:xfrm>
            <a:prstGeom prst="rect">
              <a:avLst/>
            </a:prstGeom>
          </p:spPr>
        </p:pic>
      </p:grp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1773390" y="4730866"/>
            <a:ext cx="6456210" cy="147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8265" algn="l" rtl="0">
              <a:lnSpc>
                <a:spcPct val="119200"/>
              </a:lnSpc>
              <a:spcBef>
                <a:spcPts val="100"/>
              </a:spcBef>
            </a:pPr>
            <a:r>
              <a:rPr lang="fi" sz="4000" b="0" i="0" u="none" baseline="0" dirty="0"/>
              <a:t>YHTÄ NOPEAA MUUTOSTA EMME OLE ENNEN KOKENEET</a:t>
            </a:r>
            <a:endParaRPr sz="4000" dirty="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81750" y="6406870"/>
            <a:ext cx="1444875" cy="45112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17373" y="6406870"/>
            <a:ext cx="1932594" cy="42675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259693" y="6582025"/>
            <a:ext cx="26257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955"/>
              </a:lnSpc>
            </a:pPr>
            <a:r>
              <a:rPr lang="fi" sz="9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algn="l" rtl="0">
              <a:lnSpc>
                <a:spcPts val="1100"/>
              </a:lnSpc>
            </a:pPr>
            <a:fld id="{81D60167-4931-47E6-BA6A-407CBD079E47}" type="slidenum">
              <a:rPr spc="-25"/>
              <a:t>31</a:t>
            </a:fld>
            <a:endParaRPr spc="-25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" y="6334315"/>
            <a:ext cx="9144000" cy="523875"/>
            <a:chOff x="12" y="6334315"/>
            <a:chExt cx="9144000" cy="523875"/>
          </a:xfrm>
        </p:grpSpPr>
        <p:sp>
          <p:nvSpPr>
            <p:cNvPr id="3" name="object 3"/>
            <p:cNvSpPr/>
            <p:nvPr/>
          </p:nvSpPr>
          <p:spPr>
            <a:xfrm>
              <a:off x="2374" y="6400800"/>
              <a:ext cx="9142095" cy="457200"/>
            </a:xfrm>
            <a:custGeom>
              <a:avLst/>
              <a:gdLst/>
              <a:ahLst/>
              <a:cxnLst/>
              <a:rect l="l" t="t" r="r" b="b"/>
              <a:pathLst>
                <a:path w="9142095" h="457200">
                  <a:moveTo>
                    <a:pt x="9141625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9141625" y="457200"/>
                  </a:lnTo>
                  <a:lnTo>
                    <a:pt x="9141625" y="0"/>
                  </a:lnTo>
                  <a:close/>
                </a:path>
              </a:pathLst>
            </a:custGeom>
            <a:solidFill>
              <a:srgbClr val="C72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" y="6334315"/>
              <a:ext cx="9142095" cy="64135"/>
            </a:xfrm>
            <a:custGeom>
              <a:avLst/>
              <a:gdLst/>
              <a:ahLst/>
              <a:cxnLst/>
              <a:rect l="l" t="t" r="r" b="b"/>
              <a:pathLst>
                <a:path w="9142095" h="64135">
                  <a:moveTo>
                    <a:pt x="9141625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9141625" y="64008"/>
                  </a:lnTo>
                  <a:lnTo>
                    <a:pt x="9141625" y="0"/>
                  </a:lnTo>
                  <a:close/>
                </a:path>
              </a:pathLst>
            </a:custGeom>
            <a:solidFill>
              <a:srgbClr val="E22C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259693" y="6553450"/>
            <a:ext cx="15303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9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76488" y="6586724"/>
            <a:ext cx="3540125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rtl="0">
              <a:lnSpc>
                <a:spcPts val="1000"/>
              </a:lnSpc>
              <a:tabLst>
                <a:tab pos="3402965" algn="l"/>
              </a:tabLst>
            </a:pPr>
            <a:r>
              <a:rPr lang="fi" sz="1350" b="0" i="0" u="none" baseline="3086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KK 17. SYYSKUUTA 2025	</a:t>
            </a:r>
            <a:r>
              <a:rPr lang="fi" sz="105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32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768595" cy="26796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68596" y="0"/>
              <a:ext cx="4375402" cy="31178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0127" y="3949814"/>
              <a:ext cx="4363872" cy="29081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5595" y="6431242"/>
              <a:ext cx="1932594" cy="42675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676982"/>
              <a:ext cx="4768595" cy="2596057"/>
            </a:xfrm>
            <a:prstGeom prst="rect">
              <a:avLst/>
            </a:prstGeom>
          </p:spPr>
        </p:pic>
        <p:pic>
          <p:nvPicPr>
            <p:cNvPr id="13" name="object 13" descr="Kuva, joka sisältää kohteen veistos, patsas, taide, pronssiveistos&#10;&#10;Tekoälyllä luotu sisältö voi olla virheellistä.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4603095"/>
              <a:ext cx="2777667" cy="225490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4847335" y="3135035"/>
            <a:ext cx="399186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fi" sz="2000" b="0" i="0" u="none" baseline="0" dirty="0">
                <a:solidFill>
                  <a:srgbClr val="C72FCC"/>
                </a:solidFill>
                <a:latin typeface="Calibri"/>
                <a:ea typeface="Calibri"/>
                <a:cs typeface="Calibri"/>
              </a:rPr>
              <a:t>Dosentti Jan-Olof Aggedal</a:t>
            </a:r>
            <a:endParaRPr sz="2000" dirty="0">
              <a:latin typeface="Calibri"/>
              <a:cs typeface="Calibri"/>
            </a:endParaRPr>
          </a:p>
          <a:p>
            <a:pPr marL="12700" marR="5080" rtl="0">
              <a:lnSpc>
                <a:spcPct val="100000"/>
              </a:lnSpc>
            </a:pPr>
            <a:r>
              <a:rPr lang="fi" sz="2000" b="0" i="0" u="none" baseline="0" dirty="0">
                <a:solidFill>
                  <a:srgbClr val="C72FCC"/>
                </a:solidFill>
                <a:latin typeface="Calibri"/>
                <a:ea typeface="Calibri"/>
                <a:cs typeface="Calibri"/>
                <a:hlinkClick r:id="rId8"/>
              </a:rPr>
              <a:t>jan-olof.aggedal@svenskakyrkan.se</a:t>
            </a:r>
            <a:r>
              <a:rPr lang="fi" sz="2000" b="0" i="0" u="none" baseline="0" dirty="0">
                <a:solidFill>
                  <a:srgbClr val="C72FC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i" sz="2000" b="0" i="0" u="none" baseline="0" dirty="0">
                <a:solidFill>
                  <a:srgbClr val="C72FCC"/>
                </a:solidFill>
                <a:latin typeface="Calibri"/>
                <a:ea typeface="Calibri"/>
                <a:cs typeface="Calibri"/>
                <a:hlinkClick r:id="rId9"/>
              </a:rPr>
              <a:t>www.aggedal.se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5" name="object 15" descr="Kuva, joka sisältää kohteen ruusu, kukkalaite, kukka, kukkienhoito&#10;&#10;Tekoälyllä luotu sisältö voi olla virheellistä.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741396" y="4603094"/>
            <a:ext cx="2032964" cy="22549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34315"/>
            <a:ext cx="9144000" cy="523875"/>
            <a:chOff x="0" y="6334315"/>
            <a:chExt cx="9144000" cy="523875"/>
          </a:xfrm>
        </p:grpSpPr>
        <p:sp>
          <p:nvSpPr>
            <p:cNvPr id="3" name="object 3"/>
            <p:cNvSpPr/>
            <p:nvPr/>
          </p:nvSpPr>
          <p:spPr>
            <a:xfrm>
              <a:off x="0" y="64008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40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9144000" y="4572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C72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334315"/>
              <a:ext cx="9144000" cy="66040"/>
            </a:xfrm>
            <a:custGeom>
              <a:avLst/>
              <a:gdLst/>
              <a:ahLst/>
              <a:cxnLst/>
              <a:rect l="l" t="t" r="r" b="b"/>
              <a:pathLst>
                <a:path w="9144000" h="66039">
                  <a:moveTo>
                    <a:pt x="9144000" y="0"/>
                  </a:moveTo>
                  <a:lnTo>
                    <a:pt x="0" y="0"/>
                  </a:lnTo>
                  <a:lnTo>
                    <a:pt x="0" y="66001"/>
                  </a:lnTo>
                  <a:lnTo>
                    <a:pt x="9144000" y="66001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22C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9144000" cy="4374515"/>
            <a:chOff x="0" y="0"/>
            <a:chExt cx="9144000" cy="4374515"/>
          </a:xfrm>
        </p:grpSpPr>
        <p:sp>
          <p:nvSpPr>
            <p:cNvPr id="6" name="object 6"/>
            <p:cNvSpPr/>
            <p:nvPr/>
          </p:nvSpPr>
          <p:spPr>
            <a:xfrm>
              <a:off x="895149" y="1737845"/>
              <a:ext cx="7475220" cy="0"/>
            </a:xfrm>
            <a:custGeom>
              <a:avLst/>
              <a:gdLst/>
              <a:ahLst/>
              <a:cxnLst/>
              <a:rect l="l" t="t" r="r" b="b"/>
              <a:pathLst>
                <a:path w="7475220">
                  <a:moveTo>
                    <a:pt x="0" y="0"/>
                  </a:moveTo>
                  <a:lnTo>
                    <a:pt x="7475220" y="0"/>
                  </a:lnTo>
                </a:path>
              </a:pathLst>
            </a:custGeom>
            <a:ln w="635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437431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23422" y="4349272"/>
            <a:ext cx="7997190" cy="170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rtl="0">
              <a:lnSpc>
                <a:spcPct val="130000"/>
              </a:lnSpc>
              <a:spcBef>
                <a:spcPts val="100"/>
              </a:spcBef>
            </a:pPr>
            <a:r>
              <a:rPr lang="fi" sz="19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Kuolemaan ja hautaamiseen liittyvät riitit ja tavat muuttuvat yleensä hitaasti. Pandemian aikana muutoksia on tapahtunut nopeammin. Ennen kaikkea voimme havaita, että muutoskulku on nopeutunut entisestään.</a:t>
            </a:r>
            <a:endParaRPr sz="19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2075"/>
              </a:spcBef>
            </a:pPr>
            <a:r>
              <a:rPr lang="fi" sz="19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Nähtäväksi jää, ovatko muutokset pysyviä.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41728" y="6536686"/>
            <a:ext cx="29610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100" b="0" i="0" u="none" baseline="0">
                <a:solidFill>
                  <a:srgbClr val="D5EBFF"/>
                </a:solidFill>
                <a:latin typeface="Corbel"/>
                <a:ea typeface="Corbel"/>
                <a:cs typeface="Corbel"/>
              </a:rPr>
              <a:t>Dosentti Jan-Olof Aggedal NFKK 17. syyskuuta 2025</a:t>
            </a:r>
            <a:endParaRPr sz="11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04084" y="6529065"/>
            <a:ext cx="1041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200" b="0" i="0" u="none" baseline="0">
                <a:solidFill>
                  <a:srgbClr val="D5EBFF"/>
                </a:solidFill>
                <a:latin typeface="Corbel"/>
                <a:ea typeface="Corbel"/>
                <a:cs typeface="Corbel"/>
              </a:rPr>
              <a:t>4</a:t>
            </a:r>
            <a:endParaRPr sz="1200">
              <a:latin typeface="Corbel"/>
              <a:cs typeface="Corbe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0060" y="6406856"/>
            <a:ext cx="1444876" cy="45114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6484" y="6437592"/>
            <a:ext cx="1932591" cy="42040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8" cy="237464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259693" y="6582025"/>
            <a:ext cx="26257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955"/>
              </a:lnSpc>
            </a:pPr>
            <a:r>
              <a:rPr lang="fi" sz="9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045" algn="l" rtl="0">
              <a:lnSpc>
                <a:spcPts val="1100"/>
              </a:lnSpc>
            </a:pPr>
            <a:fld id="{81D60167-4931-47E6-BA6A-407CBD079E47}" type="slidenum">
              <a:rPr spc="-50"/>
              <a:t>5</a:t>
            </a:fld>
            <a:endParaRPr spc="-5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34315"/>
            <a:ext cx="9144000" cy="523875"/>
            <a:chOff x="0" y="6334315"/>
            <a:chExt cx="9144000" cy="523875"/>
          </a:xfrm>
        </p:grpSpPr>
        <p:sp>
          <p:nvSpPr>
            <p:cNvPr id="3" name="object 3"/>
            <p:cNvSpPr/>
            <p:nvPr/>
          </p:nvSpPr>
          <p:spPr>
            <a:xfrm>
              <a:off x="0" y="64008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40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9144000" y="4572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C72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334315"/>
              <a:ext cx="9144000" cy="66040"/>
            </a:xfrm>
            <a:custGeom>
              <a:avLst/>
              <a:gdLst/>
              <a:ahLst/>
              <a:cxnLst/>
              <a:rect l="l" t="t" r="r" b="b"/>
              <a:pathLst>
                <a:path w="9144000" h="66039">
                  <a:moveTo>
                    <a:pt x="9144000" y="0"/>
                  </a:moveTo>
                  <a:lnTo>
                    <a:pt x="0" y="0"/>
                  </a:lnTo>
                  <a:lnTo>
                    <a:pt x="0" y="66001"/>
                  </a:lnTo>
                  <a:lnTo>
                    <a:pt x="9144000" y="66001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22C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895149" y="1737845"/>
            <a:ext cx="7475220" cy="0"/>
          </a:xfrm>
          <a:custGeom>
            <a:avLst/>
            <a:gdLst/>
            <a:ahLst/>
            <a:cxnLst/>
            <a:rect l="l" t="t" r="r" b="b"/>
            <a:pathLst>
              <a:path w="7475220">
                <a:moveTo>
                  <a:pt x="0" y="0"/>
                </a:moveTo>
                <a:lnTo>
                  <a:pt x="7475220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01698" y="1813222"/>
            <a:ext cx="7310120" cy="370268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109855" rtl="0">
              <a:lnSpc>
                <a:spcPts val="3020"/>
              </a:lnSpc>
              <a:spcBef>
                <a:spcPts val="480"/>
              </a:spcBef>
            </a:pPr>
            <a:r>
              <a:rPr lang="fi" sz="28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Perinteet kehittyvät kulttuurien kohdatessa, ja uskonto on tässä olennaisessa ja tärkeässä osassa. On tärkeää muistaa, että kulttuuri ja arvomaailma ja siten myös kirkon ja ihmisten uskontulkinnat eivät ole staattisia.</a:t>
            </a:r>
            <a:endParaRPr sz="2800">
              <a:latin typeface="Calibri"/>
              <a:cs typeface="Calibri"/>
            </a:endParaRPr>
          </a:p>
          <a:p>
            <a:pPr marL="12700" marR="5080" rtl="0">
              <a:lnSpc>
                <a:spcPts val="3020"/>
              </a:lnSpc>
              <a:spcBef>
                <a:spcPts val="1425"/>
              </a:spcBef>
            </a:pPr>
            <a:r>
              <a:rPr lang="fi" sz="2800" b="0" i="0" u="none" baseline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Se, mikä oli oikein ja itsestään selvää edellisille sukupolville, ei välttämättä ole oikein ja itsestään selvää meille tai lapsillemme ja lapsenlapsillemme. Tämä käy erityisen hyvin ilmi ihmiselämään liittyvistä riiteistä ja toimituksista.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6671" y="6459791"/>
            <a:ext cx="1341232" cy="29871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81750" y="6397650"/>
            <a:ext cx="1103463" cy="34749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259693" y="6582025"/>
            <a:ext cx="26257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955"/>
              </a:lnSpc>
            </a:pPr>
            <a:r>
              <a:rPr lang="fi" sz="9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045" algn="l" rtl="0">
              <a:lnSpc>
                <a:spcPts val="1100"/>
              </a:lnSpc>
            </a:pPr>
            <a:fld id="{81D60167-4931-47E6-BA6A-407CBD079E47}" type="slidenum">
              <a:rPr spc="-50"/>
              <a:t>6</a:t>
            </a:fld>
            <a:endParaRPr spc="-5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" y="12"/>
            <a:ext cx="9144000" cy="6858000"/>
            <a:chOff x="12" y="12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2374" y="6400799"/>
              <a:ext cx="9142095" cy="457200"/>
            </a:xfrm>
            <a:custGeom>
              <a:avLst/>
              <a:gdLst/>
              <a:ahLst/>
              <a:cxnLst/>
              <a:rect l="l" t="t" r="r" b="b"/>
              <a:pathLst>
                <a:path w="9142095" h="457200">
                  <a:moveTo>
                    <a:pt x="9141625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9141625" y="457200"/>
                  </a:lnTo>
                  <a:lnTo>
                    <a:pt x="9141625" y="0"/>
                  </a:lnTo>
                  <a:close/>
                </a:path>
              </a:pathLst>
            </a:custGeom>
            <a:solidFill>
              <a:srgbClr val="C72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" y="12"/>
              <a:ext cx="9143987" cy="63983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1103" y="6373774"/>
              <a:ext cx="1444876" cy="4511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0007" y="6421683"/>
              <a:ext cx="1932590" cy="42675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259693" y="6582025"/>
            <a:ext cx="26257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955"/>
              </a:lnSpc>
            </a:pPr>
            <a:r>
              <a:rPr lang="fi" sz="9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045" algn="l" rtl="0">
              <a:lnSpc>
                <a:spcPts val="1100"/>
              </a:lnSpc>
            </a:pPr>
            <a:fld id="{81D60167-4931-47E6-BA6A-407CBD079E47}" type="slidenum">
              <a:rPr spc="-50"/>
              <a:t>7</a:t>
            </a:fld>
            <a:endParaRPr spc="-5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01700" y="57069"/>
            <a:ext cx="6882765" cy="137922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 marR="5080" algn="l" rtl="0">
              <a:lnSpc>
                <a:spcPts val="4900"/>
              </a:lnSpc>
              <a:spcBef>
                <a:spcPts val="980"/>
              </a:spcBef>
            </a:pPr>
            <a:r>
              <a:rPr lang="fi" b="0" i="0" u="none" baseline="0" dirty="0"/>
              <a:t>Hautausmaa on tarkoitukseensa varattu erillinen pyhitetty paikka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700" y="2511524"/>
            <a:ext cx="3589020" cy="237299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rtl="0">
              <a:lnSpc>
                <a:spcPct val="90000"/>
              </a:lnSpc>
              <a:spcBef>
                <a:spcPts val="430"/>
              </a:spcBef>
            </a:pPr>
            <a:r>
              <a:rPr lang="fi" sz="2800" b="0" i="0" u="none" baseline="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Hautausmaa on pyhä siinä mielessä, että se on erillään arkisesta maailmasta ja sillä on erityinen tehtävä vainajien viimeisenä leposijana.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64075" y="2054863"/>
            <a:ext cx="4235565" cy="375591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4442" y="6406857"/>
            <a:ext cx="1432682" cy="45114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16875" y="6431242"/>
            <a:ext cx="1932595" cy="42675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259693" y="6582025"/>
            <a:ext cx="26257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955"/>
              </a:lnSpc>
            </a:pPr>
            <a:r>
              <a:rPr lang="fi" sz="9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DOSENTTI JAN-OLOF AGGEDAL NFKK 17. SYYSKUUTA 2025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045" algn="l" rtl="0">
              <a:lnSpc>
                <a:spcPts val="1100"/>
              </a:lnSpc>
            </a:pPr>
            <a:fld id="{81D60167-4931-47E6-BA6A-407CBD079E47}" type="slidenum">
              <a:rPr spc="-50"/>
              <a:t>8</a:t>
            </a:fld>
            <a:endParaRPr spc="-5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34315"/>
            <a:ext cx="9144000" cy="523875"/>
            <a:chOff x="0" y="6334315"/>
            <a:chExt cx="9144000" cy="523875"/>
          </a:xfrm>
        </p:grpSpPr>
        <p:sp>
          <p:nvSpPr>
            <p:cNvPr id="3" name="object 3"/>
            <p:cNvSpPr/>
            <p:nvPr/>
          </p:nvSpPr>
          <p:spPr>
            <a:xfrm>
              <a:off x="0" y="64008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40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9144000" y="4572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C72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334315"/>
              <a:ext cx="9144000" cy="66040"/>
            </a:xfrm>
            <a:custGeom>
              <a:avLst/>
              <a:gdLst/>
              <a:ahLst/>
              <a:cxnLst/>
              <a:rect l="l" t="t" r="r" b="b"/>
              <a:pathLst>
                <a:path w="9144000" h="66039">
                  <a:moveTo>
                    <a:pt x="9144000" y="0"/>
                  </a:moveTo>
                  <a:lnTo>
                    <a:pt x="0" y="0"/>
                  </a:lnTo>
                  <a:lnTo>
                    <a:pt x="0" y="66001"/>
                  </a:lnTo>
                  <a:lnTo>
                    <a:pt x="9144000" y="66001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22C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895149" y="1737845"/>
            <a:ext cx="7475220" cy="0"/>
          </a:xfrm>
          <a:custGeom>
            <a:avLst/>
            <a:gdLst/>
            <a:ahLst/>
            <a:cxnLst/>
            <a:rect l="l" t="t" r="r" b="b"/>
            <a:pathLst>
              <a:path w="7475220">
                <a:moveTo>
                  <a:pt x="0" y="0"/>
                </a:moveTo>
                <a:lnTo>
                  <a:pt x="7475220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272393" y="6586724"/>
            <a:ext cx="5044440" cy="134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rtl="0">
              <a:lnSpc>
                <a:spcPts val="1000"/>
              </a:lnSpc>
              <a:tabLst>
                <a:tab pos="4975225" algn="l"/>
              </a:tabLst>
            </a:pPr>
            <a:r>
              <a:rPr lang="fi" sz="1350" b="0" i="0" u="none" baseline="3086">
                <a:solidFill>
                  <a:srgbClr val="7E7E7E"/>
                </a:solidFill>
                <a:latin typeface="Calibri"/>
                <a:ea typeface="Calibri"/>
                <a:cs typeface="Calibri"/>
              </a:rPr>
              <a:t>DOSENTTI JAN-OLOF AGGEDAL NFKK 17. SYYSKUUTA 2025	</a:t>
            </a:r>
            <a:r>
              <a:rPr lang="fi" sz="1050" b="0" i="0" u="none" baseline="0">
                <a:solidFill>
                  <a:srgbClr val="7E7E7E"/>
                </a:solidFill>
                <a:latin typeface="Calibri"/>
                <a:ea typeface="Calibri"/>
                <a:cs typeface="Calibri"/>
              </a:rPr>
              <a:t>9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1546815" y="495442"/>
            <a:ext cx="55638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 rtl="0">
              <a:lnSpc>
                <a:spcPct val="100000"/>
              </a:lnSpc>
              <a:spcBef>
                <a:spcPts val="100"/>
              </a:spcBef>
            </a:pPr>
            <a:r>
              <a:rPr lang="fi" sz="1800" b="0" i="0" u="none" baseline="0" dirty="0">
                <a:solidFill>
                  <a:srgbClr val="FFFFFF"/>
                </a:solidFill>
                <a:latin typeface="Cambria"/>
                <a:ea typeface="Cambria"/>
                <a:cs typeface="Cambria"/>
              </a:rPr>
              <a:t>”Hautausmaan vihkimisellä haluamme </a:t>
            </a:r>
            <a:r>
              <a:rPr lang="fi" sz="1800" b="0" i="1" u="none" baseline="0" dirty="0">
                <a:solidFill>
                  <a:srgbClr val="FFFFFF"/>
                </a:solidFill>
                <a:latin typeface="Cambria"/>
                <a:ea typeface="Cambria"/>
                <a:cs typeface="Cambria"/>
              </a:rPr>
              <a:t>erottaa</a:t>
            </a:r>
            <a:r>
              <a:rPr lang="fi" sz="1800" b="0" i="0" u="none" baseline="0" dirty="0">
                <a:solidFill>
                  <a:srgbClr val="FFFFFF"/>
                </a:solidFill>
                <a:latin typeface="Cambria"/>
                <a:ea typeface="Cambria"/>
                <a:cs typeface="Cambria"/>
              </a:rPr>
              <a:t> ja </a:t>
            </a:r>
            <a:r>
              <a:rPr lang="fi" sz="1800" b="0" i="1" u="none" baseline="0" dirty="0">
                <a:solidFill>
                  <a:srgbClr val="FFFFFF"/>
                </a:solidFill>
                <a:latin typeface="Cambria"/>
                <a:ea typeface="Cambria"/>
                <a:cs typeface="Cambria"/>
              </a:rPr>
              <a:t>pyhittää </a:t>
            </a:r>
            <a:r>
              <a:rPr lang="fi" sz="1800" b="0" i="0" u="none" baseline="0" dirty="0">
                <a:solidFill>
                  <a:srgbClr val="FFFFFF"/>
                </a:solidFill>
                <a:latin typeface="Cambria"/>
                <a:ea typeface="Cambria"/>
                <a:cs typeface="Cambria"/>
              </a:rPr>
              <a:t>maan, johon laskemme vainajamme, jotta tätä maata ei </a:t>
            </a:r>
            <a:r>
              <a:rPr lang="fi" sz="1800" b="0" i="1" u="none" baseline="0" dirty="0">
                <a:solidFill>
                  <a:srgbClr val="FFFFFF"/>
                </a:solidFill>
                <a:latin typeface="Cambria"/>
                <a:ea typeface="Cambria"/>
                <a:cs typeface="Cambria"/>
              </a:rPr>
              <a:t>käytettäisi väärin, </a:t>
            </a:r>
            <a:r>
              <a:rPr lang="fi" sz="1800" b="0" i="0" u="none" baseline="0" dirty="0">
                <a:solidFill>
                  <a:srgbClr val="FFFFFF"/>
                </a:solidFill>
                <a:latin typeface="Cambria"/>
                <a:ea typeface="Cambria"/>
                <a:cs typeface="Cambria"/>
              </a:rPr>
              <a:t>vaan siitä tulisi paikka </a:t>
            </a:r>
            <a:r>
              <a:rPr lang="fi" sz="1800" b="0" i="1" u="none" baseline="0" dirty="0">
                <a:solidFill>
                  <a:srgbClr val="FFFFFF"/>
                </a:solidFill>
                <a:latin typeface="Cambria"/>
                <a:ea typeface="Cambria"/>
                <a:cs typeface="Cambria"/>
              </a:rPr>
              <a:t>muistelulle,</a:t>
            </a:r>
            <a:endParaRPr sz="1800" dirty="0">
              <a:latin typeface="Cambria"/>
              <a:cs typeface="Cambria"/>
            </a:endParaRPr>
          </a:p>
          <a:p>
            <a:pPr algn="ctr" rtl="0">
              <a:lnSpc>
                <a:spcPct val="100000"/>
              </a:lnSpc>
            </a:pPr>
            <a:r>
              <a:rPr lang="fi" sz="1800" b="0" i="1" u="none" baseline="0" dirty="0">
                <a:solidFill>
                  <a:srgbClr val="FFFFFF"/>
                </a:solidFill>
                <a:latin typeface="Cambria"/>
                <a:ea typeface="Cambria"/>
                <a:cs typeface="Cambria"/>
              </a:rPr>
              <a:t>mietiskelylle ja toipumiselle</a:t>
            </a:r>
            <a:r>
              <a:rPr lang="fi" sz="1800" b="0" i="0" u="none" baseline="0" dirty="0">
                <a:solidFill>
                  <a:srgbClr val="FFFFFF"/>
                </a:solidFill>
                <a:latin typeface="Cambria"/>
                <a:ea typeface="Cambria"/>
                <a:cs typeface="Cambria"/>
              </a:rPr>
              <a:t>.”</a:t>
            </a:r>
            <a:endParaRPr sz="1800" dirty="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25195" y="1991236"/>
            <a:ext cx="10071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900" b="0" i="0" u="none" baseline="0">
                <a:solidFill>
                  <a:srgbClr val="FFFFFF"/>
                </a:solidFill>
                <a:latin typeface="Cambria"/>
                <a:ea typeface="Cambria"/>
                <a:cs typeface="Cambria"/>
              </a:rPr>
              <a:t>Piispainkirje 2006</a:t>
            </a:r>
            <a:endParaRPr sz="900">
              <a:latin typeface="Cambria"/>
              <a:cs typeface="Cambria"/>
            </a:endParaRPr>
          </a:p>
        </p:txBody>
      </p:sp>
    </p:spTree>
  </p:cSld>
  <p:clrMapOvr>
    <a:masterClrMapping/>
  </p:clrMapOvr>
  <p:transition spd="slow">
    <p:blinds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72FC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1255</Words>
  <Application>Microsoft Office PowerPoint</Application>
  <PresentationFormat>Näytössä katseltava diaesitys (4:3)</PresentationFormat>
  <Paragraphs>243</Paragraphs>
  <Slides>32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32</vt:i4>
      </vt:variant>
    </vt:vector>
  </HeadingPairs>
  <TitlesOfParts>
    <vt:vector size="40" baseType="lpstr">
      <vt:lpstr>Arial</vt:lpstr>
      <vt:lpstr>Arial Narrow</vt:lpstr>
      <vt:lpstr>Calibri</vt:lpstr>
      <vt:lpstr>Calibri Light</vt:lpstr>
      <vt:lpstr>Cambria</vt:lpstr>
      <vt:lpstr>Corbel</vt:lpstr>
      <vt:lpstr>Wingdings</vt:lpstr>
      <vt:lpstr>Office Theme</vt:lpstr>
      <vt:lpstr>PowerPoint-esitys</vt:lpstr>
      <vt:lpstr>HAUTAUSKULTTUURI MONIKULTTUURISESSA YHTEISKUNNASSA</vt:lpstr>
      <vt:lpstr>Hautauskulttuuri heijastaa yhteiskuntaa.</vt:lpstr>
      <vt:lpstr>PowerPoint-esitys</vt:lpstr>
      <vt:lpstr>PowerPoint-esitys</vt:lpstr>
      <vt:lpstr>PowerPoint-esitys</vt:lpstr>
      <vt:lpstr>PowerPoint-esitys</vt:lpstr>
      <vt:lpstr>Hautausmaa on tarkoitukseensa varattu erillinen pyhitetty paikka</vt:lpstr>
      <vt:lpstr>”Hautausmaan vihkimisellä haluamme erottaa ja pyhittää maan, johon laskemme vainajamme, jotta tätä maata ei käytettäisi väärin, vaan siitä tulisi paikka muistelulle, mietiskelylle ja toipumiselle.”</vt:lpstr>
      <vt:lpstr>PowerPoint-esitys</vt:lpstr>
      <vt:lpstr>Erityisiä hautapaikkoja</vt:lpstr>
      <vt:lpstr>Erityisiä hautapaikkoja</vt:lpstr>
      <vt:lpstr>Mitä hautausmaalla saa tehdä?</vt:lpstr>
      <vt:lpstr>PowerPoint-esitys</vt:lpstr>
      <vt:lpstr>Mitä hautausmaalla saa tehdä?</vt:lpstr>
      <vt:lpstr>Tuhkan sirottelu</vt:lpstr>
      <vt:lpstr>3 905 henkilöä halusi sirotella tuhkat hautausmaan ulkopuolelle</vt:lpstr>
      <vt:lpstr>Hautajaiset ovat sekä eläviä että vainajaa varten.</vt:lpstr>
      <vt:lpstr>Kaavamaisesta seremoniasta yksilölliseen seremoniaan</vt:lpstr>
      <vt:lpstr>Kuolemaan ja hautaamiseen liittyvistä riiteistä ja rituaaleista tulee yhä yksilöllisempiä</vt:lpstr>
      <vt:lpstr>Sovittelu</vt:lpstr>
      <vt:lpstr>”Uurnan siunaus” = Uurnahautaus Seremonia uurnan kanssa</vt:lpstr>
      <vt:lpstr>Kuoleman ja hautaamisen välinen aika Euroopassa</vt:lpstr>
      <vt:lpstr>Kuoleman ja hautaamisen välinen aika Ruotsissa on pitkä</vt:lpstr>
      <vt:lpstr>Miksi nämä erot? Emme tiedä?</vt:lpstr>
      <vt:lpstr>Hautajaiset ilman tunnustuksellista seremoniaa</vt:lpstr>
      <vt:lpstr>Ilman tunnustuksellista seremoniaa</vt:lpstr>
      <vt:lpstr>Missä hautajaiset pidetään?</vt:lpstr>
      <vt:lpstr>Katse tulevaan... Mikä on vakiintumassa?</vt:lpstr>
      <vt:lpstr>Hautauskulttuuri heijastaa yhteiskuntaa.</vt:lpstr>
      <vt:lpstr>YHTÄ NOPEAA MUUTOSTA EMME OLE ENNEN KOKENEET</vt:lpstr>
      <vt:lpstr>PowerPoint-esitys</vt:lpstr>
    </vt:vector>
  </TitlesOfParts>
  <Company>Svenska Kyrkan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Jan-Olof Aggedal</dc:creator>
  <cp:lastModifiedBy>Wilén Mikael</cp:lastModifiedBy>
  <cp:revision>6</cp:revision>
  <dcterms:created xsi:type="dcterms:W3CDTF">2026-01-16T14:11:07Z</dcterms:created>
  <dcterms:modified xsi:type="dcterms:W3CDTF">2026-03-25T06:20:31Z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2025-09-29T00:00:00Z</vt:filetime>
  </property>
  <property fmtid="{D5CDD505-2E9C-101B-9397-08002B2CF9AE}" pid="3" name="Creator">
    <vt:lpwstr>Acrobat PDFMaker 25 för PowerPoint</vt:lpwstr>
  </property>
  <property fmtid="{D5CDD505-2E9C-101B-9397-08002B2CF9AE}" pid="4" name="LastSaved">
    <vt:filetime>2026-01-16T00:00:00Z</vt:filetime>
  </property>
  <property fmtid="{D5CDD505-2E9C-101B-9397-08002B2CF9AE}" pid="5" name="Producer">
    <vt:lpwstr>Adobe PDF Library 25.1.213</vt:lpwstr>
  </property>
</Properties>
</file>