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020" y="378269"/>
            <a:ext cx="17969979" cy="99087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334" y="8675261"/>
            <a:ext cx="17480919" cy="150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rldlandscapearchitect.com/forest-path-in-the-roques-blanques-cemetery-barcelona-spain-batlleiroig-arquitectura/?v=a2a551a6458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andezine-award.com/chongqing-forest-park/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esignboom.com/architecture/ljb-arkitektur-floating-mountain-path-vedahaugane-norway-11-04-2016/" TargetMode="Externa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ymag.com/crystal-bridges-time-loop/" TargetMode="External"/><Relationship Id="rId3" Type="http://schemas.openxmlformats.org/officeDocument/2006/relationships/image" Target="../media/image35.jpg"/><Relationship Id="rId7" Type="http://schemas.openxmlformats.org/officeDocument/2006/relationships/hyperlink" Target="https://incandescentcloud.com/2023/10/26/the-deep-dark-forest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ndezine.com/2020/09/tikkurila-waterfront-avik-area/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hyperlink" Target="https://www.architecturendesign.net/10-absolutely-wonderful-tree-stump-landscaping-decor-idea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andezine.com/2014/12/ladywell-fields-by-bdp/" TargetMode="Externa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rchdaily.com/944754/sandgrund-park-thorbjorn-andersson-plus-sweco-architects/5f220c09b357653d3a000998-sandgrund-park-thorbjorn-andersson-plus-sweco-architects-photo" TargetMode="Externa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7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49380"/>
              <a:ext cx="18288000" cy="1644014"/>
            </a:xfrm>
            <a:custGeom>
              <a:avLst/>
              <a:gdLst/>
              <a:ahLst/>
              <a:cxnLst/>
              <a:rect l="l" t="t" r="r" b="b"/>
              <a:pathLst>
                <a:path w="18288000" h="1644015">
                  <a:moveTo>
                    <a:pt x="18288000" y="0"/>
                  </a:moveTo>
                  <a:lnTo>
                    <a:pt x="0" y="0"/>
                  </a:lnTo>
                  <a:lnTo>
                    <a:pt x="0" y="1643646"/>
                  </a:lnTo>
                  <a:lnTo>
                    <a:pt x="18288000" y="1643646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>
                <a:alpha val="5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6449" y="7771168"/>
              <a:ext cx="1635099" cy="1687156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522453" y="3537446"/>
            <a:ext cx="9243094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lang="fi" sz="8800" b="1" i="0" u="none" baseline="0" dirty="0"/>
              <a:t>NAUSTABORGIR</a:t>
            </a:r>
            <a:endParaRPr sz="8800" dirty="0"/>
          </a:p>
        </p:txBody>
      </p:sp>
      <p:sp>
        <p:nvSpPr>
          <p:cNvPr id="7" name="object 7"/>
          <p:cNvSpPr txBox="1"/>
          <p:nvPr/>
        </p:nvSpPr>
        <p:spPr>
          <a:xfrm>
            <a:off x="3958541" y="5524500"/>
            <a:ext cx="10370914" cy="1874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4000" b="0" i="0" u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UUSI HAUTAUSMAA POHJOIS-ISLANNISSA</a:t>
            </a:r>
            <a:endParaRPr sz="4000" dirty="0">
              <a:latin typeface="Times New Roman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151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04139" algn="ctr" rtl="0">
              <a:lnSpc>
                <a:spcPct val="100000"/>
              </a:lnSpc>
            </a:pPr>
            <a:r>
              <a:rPr lang="fi" sz="2850" b="0" i="0" u="none" baseline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ANNA MARGRÉT SIGURÐARDÓTTIR</a:t>
            </a:r>
            <a:endParaRPr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020" y="378269"/>
            <a:ext cx="17969979" cy="990873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-228600" y="8572500"/>
            <a:ext cx="18516600" cy="1048218"/>
          </a:xfrm>
          <a:prstGeom prst="rect">
            <a:avLst/>
          </a:prstGeom>
        </p:spPr>
        <p:txBody>
          <a:bodyPr vert="horz" wrap="square" lIns="0" tIns="542780" rIns="0" bIns="0" rtlCol="0">
            <a:spAutoFit/>
          </a:bodyPr>
          <a:lstStyle/>
          <a:p>
            <a:pPr marL="13060680" algn="l" rtl="0">
              <a:lnSpc>
                <a:spcPct val="100000"/>
              </a:lnSpc>
              <a:spcBef>
                <a:spcPts val="125"/>
              </a:spcBef>
            </a:pPr>
            <a:r>
              <a:rPr lang="fi" b="1" i="0" u="none" baseline="0" dirty="0"/>
              <a:t>SUUNNITTELU/MUOTOILU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5929" y="1653679"/>
            <a:ext cx="6478587" cy="77317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25400" y="9029700"/>
            <a:ext cx="5257800" cy="10034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 </a:t>
            </a:r>
          </a:p>
          <a:p>
            <a:pPr marL="1270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VAIHE 1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þÿ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5929" y="1653679"/>
              <a:ext cx="6478587" cy="7731733"/>
            </a:xfrm>
            <a:prstGeom prst="rect">
              <a:avLst/>
            </a:prstGeom>
          </p:spPr>
        </p:pic>
        <p:pic>
          <p:nvPicPr>
            <p:cNvPr id="4" name="object 4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0516" y="1653679"/>
              <a:ext cx="3098847" cy="52640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496800" y="8953500"/>
            <a:ext cx="5591810" cy="10034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 </a:t>
            </a:r>
          </a:p>
          <a:p>
            <a:pPr marL="1270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VAIHE 2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098" y="3660754"/>
            <a:ext cx="4492380" cy="38584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25400" y="9105900"/>
            <a:ext cx="5347198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SUUNNITTELU/MUOTOILUARKKUHAUDAT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þÿ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6098" y="3660754"/>
              <a:ext cx="4492380" cy="3858457"/>
            </a:xfrm>
            <a:prstGeom prst="rect">
              <a:avLst/>
            </a:prstGeom>
          </p:spPr>
        </p:pic>
        <p:pic>
          <p:nvPicPr>
            <p:cNvPr id="4" name="object 4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3928" y="3369183"/>
              <a:ext cx="3198926" cy="53381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877800" y="9202166"/>
            <a:ext cx="5347198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</a:t>
            </a:r>
            <a:endParaRPr sz="3250" dirty="0">
              <a:latin typeface="Arial"/>
              <a:cs typeface="Arial"/>
            </a:endParaRPr>
          </a:p>
          <a:p>
            <a:pPr marR="35560" algn="r" rtl="0">
              <a:lnSpc>
                <a:spcPts val="3750"/>
              </a:lnSpc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UURNAHAUDAT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4582" y="2209380"/>
            <a:ext cx="11316570" cy="5658277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772" y="2209369"/>
            <a:ext cx="6098014" cy="56582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7287" y="8427080"/>
            <a:ext cx="6590030" cy="6953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rtl="0">
              <a:lnSpc>
                <a:spcPts val="2510"/>
              </a:lnSpc>
              <a:spcBef>
                <a:spcPts val="395"/>
              </a:spcBef>
            </a:pPr>
            <a:r>
              <a:rPr lang="fi" sz="2300" b="1" i="0" u="none" baseline="0">
                <a:latin typeface="Arial"/>
                <a:ea typeface="Arial"/>
                <a:cs typeface="Arial"/>
              </a:rPr>
              <a:t>METSÄPOLKU ROQUES BLANQUESIN HAUTAUSMAALLA | BARCELONA, ESPANJA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4718" y="7900678"/>
            <a:ext cx="78943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4"/>
              </a:rPr>
              <a:t>https://worldlandscapearchitect.com/forest-path-in-the-roques-blanques-cemetery-barcelona-spain-batlleiroig-arquitectura/?v=a2a551a6458a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020" y="378269"/>
            <a:ext cx="17969979" cy="990873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-533399" y="8675261"/>
            <a:ext cx="18503380" cy="1518859"/>
          </a:xfrm>
          <a:prstGeom prst="rect">
            <a:avLst/>
          </a:prstGeom>
        </p:spPr>
        <p:txBody>
          <a:bodyPr vert="horz" wrap="square" lIns="0" tIns="589770" rIns="0" bIns="0" rtlCol="0">
            <a:spAutoFit/>
          </a:bodyPr>
          <a:lstStyle/>
          <a:p>
            <a:pPr marL="14101444" marR="5080" indent="-1041400" algn="r" rtl="0">
              <a:lnSpc>
                <a:spcPts val="3600"/>
              </a:lnSpc>
              <a:spcBef>
                <a:spcPts val="495"/>
              </a:spcBef>
            </a:pPr>
            <a:r>
              <a:rPr lang="fi" b="1" i="0" u="none" baseline="0" dirty="0"/>
              <a:t>SUUNNITTELU/MUOTOILU KASVILLISUUS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8628" y="3135566"/>
            <a:ext cx="7409319" cy="55940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73000" y="9182100"/>
            <a:ext cx="5423398" cy="98680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3465" marR="5080" indent="-1041400" algn="r" rtl="0">
              <a:lnSpc>
                <a:spcPts val="3600"/>
              </a:lnSpc>
              <a:spcBef>
                <a:spcPts val="49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 KASVILLISUUS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020" y="378269"/>
            <a:ext cx="17969979" cy="990873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-685799" y="8675261"/>
            <a:ext cx="18821400" cy="1509250"/>
          </a:xfrm>
          <a:prstGeom prst="rect">
            <a:avLst/>
          </a:prstGeom>
        </p:spPr>
        <p:txBody>
          <a:bodyPr vert="horz" wrap="square" lIns="0" tIns="589770" rIns="0" bIns="0" rtlCol="0">
            <a:spAutoFit/>
          </a:bodyPr>
          <a:lstStyle/>
          <a:p>
            <a:pPr marL="14101444" marR="5080" indent="-1041400" algn="r" rtl="0">
              <a:lnSpc>
                <a:spcPts val="3600"/>
              </a:lnSpc>
              <a:spcBef>
                <a:spcPts val="495"/>
              </a:spcBef>
            </a:pPr>
            <a:r>
              <a:rPr lang="fi" b="1" i="0" u="none" baseline="0" dirty="0"/>
              <a:t>SUUNNITTELU/MUOTOILU KASVILLISUUS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236" y="2840650"/>
            <a:ext cx="5150218" cy="6868397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3665" y="500906"/>
            <a:ext cx="9096221" cy="4679486"/>
          </a:xfrm>
          <a:prstGeom prst="rect">
            <a:avLst/>
          </a:prstGeom>
        </p:spPr>
      </p:pic>
      <p:pic>
        <p:nvPicPr>
          <p:cNvPr id="4" name="object 4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3659" y="5533695"/>
            <a:ext cx="5850710" cy="41753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6000" y="976757"/>
            <a:ext cx="4871085" cy="10121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rtl="0">
              <a:lnSpc>
                <a:spcPct val="90700"/>
              </a:lnSpc>
              <a:spcBef>
                <a:spcPts val="360"/>
              </a:spcBef>
            </a:pPr>
            <a:r>
              <a:rPr lang="fi" sz="2300" b="1" i="0" u="none" baseline="0">
                <a:latin typeface="Arial"/>
                <a:ea typeface="Arial"/>
                <a:cs typeface="Arial"/>
              </a:rPr>
              <a:t>ESIMERKKI SIITÄ, MITEN METSÄ VOI YHDISTYÄ JA SULAUTUA RAKENNETTUUN YMPÄRISTÖÖN.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0960" y="9838608"/>
            <a:ext cx="3493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2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5"/>
              </a:rPr>
              <a:t>https://landezine-award.com/chongqing-forest-park/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01600" y="190500"/>
            <a:ext cx="5321935" cy="69185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25450" marR="5080" indent="-413384" algn="ctr" rtl="0">
              <a:lnSpc>
                <a:spcPts val="2510"/>
              </a:lnSpc>
              <a:spcBef>
                <a:spcPts val="395"/>
              </a:spcBef>
            </a:pPr>
            <a:r>
              <a:rPr lang="fi" sz="2300" b="1" i="0" u="none" baseline="0" dirty="0">
                <a:latin typeface="Arial"/>
                <a:ea typeface="Arial"/>
                <a:cs typeface="Arial"/>
              </a:rPr>
              <a:t>TÄÄLLÄ ON KASVILLISUUTTA, JONKA HALUAMME SÄILYTTÄÄ.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942" y="566639"/>
            <a:ext cx="16671264" cy="92108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82400" y="9105900"/>
            <a:ext cx="6443366" cy="98234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930910" algn="r" rtl="0">
              <a:lnSpc>
                <a:spcPts val="3600"/>
              </a:lnSpc>
              <a:spcBef>
                <a:spcPts val="49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 OLEMASSA OLEVAT POLUT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þÿ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327" y="555753"/>
              <a:ext cx="16671251" cy="9210873"/>
            </a:xfrm>
            <a:prstGeom prst="rect">
              <a:avLst/>
            </a:prstGeom>
          </p:spPr>
        </p:pic>
        <p:pic>
          <p:nvPicPr>
            <p:cNvPr id="4" name="object 4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7612" y="1738769"/>
              <a:ext cx="5319331" cy="582733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496800" y="9105900"/>
            <a:ext cx="5604150" cy="98234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r" rtl="0">
              <a:lnSpc>
                <a:spcPts val="3600"/>
              </a:lnSpc>
              <a:spcBef>
                <a:spcPts val="49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 JALANKULKUYHTEYDET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754" y="1415518"/>
            <a:ext cx="6527088" cy="66657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25400" y="9182100"/>
            <a:ext cx="5338085" cy="98234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54125" marR="5080" indent="-1242060" algn="r" rtl="0">
              <a:lnSpc>
                <a:spcPts val="3600"/>
              </a:lnSpc>
              <a:spcBef>
                <a:spcPts val="49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 TAUKOPAIKAT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1942" y="1381264"/>
            <a:ext cx="6527087" cy="66657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77800" y="9202166"/>
            <a:ext cx="5414285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</a:t>
            </a:r>
            <a:endParaRPr sz="3250" dirty="0">
              <a:latin typeface="Arial"/>
              <a:cs typeface="Arial"/>
            </a:endParaRPr>
          </a:p>
          <a:p>
            <a:pPr marL="2293620" rtl="0">
              <a:lnSpc>
                <a:spcPts val="3750"/>
              </a:lnSpc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TEKOLAMPI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8378" y="550674"/>
            <a:ext cx="6141592" cy="4329922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76071" y="550674"/>
            <a:ext cx="4260342" cy="9333404"/>
          </a:xfrm>
          <a:prstGeom prst="rect">
            <a:avLst/>
          </a:prstGeom>
        </p:spPr>
      </p:pic>
      <p:pic>
        <p:nvPicPr>
          <p:cNvPr id="4" name="object 4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3330" y="5143500"/>
            <a:ext cx="6756654" cy="4740567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015999" y="963422"/>
            <a:ext cx="5526277" cy="1016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ts val="3895"/>
              </a:lnSpc>
              <a:spcBef>
                <a:spcPts val="105"/>
              </a:spcBef>
            </a:pPr>
            <a:r>
              <a:rPr lang="fi" sz="3400" b="1" i="0" u="none" baseline="0" dirty="0">
                <a:solidFill>
                  <a:srgbClr val="000000"/>
                </a:solidFill>
              </a:rPr>
              <a:t>SUUNNITTELU/MUOTOILU</a:t>
            </a:r>
            <a:endParaRPr sz="3400" dirty="0"/>
          </a:p>
          <a:p>
            <a:pPr marL="12700" algn="l" rtl="0">
              <a:lnSpc>
                <a:spcPts val="3895"/>
              </a:lnSpc>
            </a:pPr>
            <a:r>
              <a:rPr lang="fi" sz="3400" b="1" i="0" u="none" baseline="0" dirty="0">
                <a:solidFill>
                  <a:srgbClr val="000000"/>
                </a:solidFill>
              </a:rPr>
              <a:t>tekolampi</a:t>
            </a:r>
            <a:endParaRPr sz="3400" dirty="0"/>
          </a:p>
        </p:txBody>
      </p:sp>
      <p:sp>
        <p:nvSpPr>
          <p:cNvPr id="6" name="object 6"/>
          <p:cNvSpPr txBox="1"/>
          <p:nvPr/>
        </p:nvSpPr>
        <p:spPr>
          <a:xfrm>
            <a:off x="1016000" y="2395982"/>
            <a:ext cx="4773295" cy="10121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rtl="0">
              <a:lnSpc>
                <a:spcPct val="90700"/>
              </a:lnSpc>
              <a:spcBef>
                <a:spcPts val="360"/>
              </a:spcBef>
            </a:pPr>
            <a:r>
              <a:rPr lang="fi" sz="2300" b="1" i="0" u="none" baseline="0">
                <a:latin typeface="Arial"/>
                <a:ea typeface="Arial"/>
                <a:cs typeface="Arial"/>
              </a:rPr>
              <a:t>VESI VETÄÄ PUOLEENSA JA RAUHOITTAA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1542" y="0"/>
            <a:ext cx="5026456" cy="6057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96800" y="9182100"/>
            <a:ext cx="5490485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</a:t>
            </a:r>
            <a:endParaRPr sz="3250" dirty="0">
              <a:latin typeface="Arial"/>
              <a:cs typeface="Arial"/>
            </a:endParaRPr>
          </a:p>
          <a:p>
            <a:pPr marL="2670175" algn="r" rtl="0">
              <a:lnSpc>
                <a:spcPts val="3750"/>
              </a:lnSpc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NÄKYMÄT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822" y="5264734"/>
            <a:ext cx="9332950" cy="4730737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4998" y="4130992"/>
            <a:ext cx="6941678" cy="4798783"/>
          </a:xfrm>
          <a:prstGeom prst="rect">
            <a:avLst/>
          </a:prstGeom>
        </p:spPr>
      </p:pic>
      <p:pic>
        <p:nvPicPr>
          <p:cNvPr id="4" name="object 4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5816" y="566089"/>
            <a:ext cx="9332956" cy="45773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6000" y="976757"/>
            <a:ext cx="4107179" cy="10121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rtl="0">
              <a:lnSpc>
                <a:spcPct val="90700"/>
              </a:lnSpc>
              <a:spcBef>
                <a:spcPts val="360"/>
              </a:spcBef>
            </a:pPr>
            <a:r>
              <a:rPr lang="fi" sz="2300" b="1" i="0" u="none" baseline="0">
                <a:latin typeface="Arial"/>
                <a:ea typeface="Arial"/>
                <a:cs typeface="Arial"/>
              </a:rPr>
              <a:t>KAUNIIT NÄKYMÄT KOKO ALUEELLE JA VUONON SUUNTAAN.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41845" y="10038011"/>
            <a:ext cx="6375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5"/>
              </a:rPr>
              <a:t>https://www.designboom.com/architecture/ljb-arkitektur-floating-mountain-path-vedahaugane-norway-11-04-2016/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754" y="1415518"/>
            <a:ext cx="6527088" cy="66657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92000" y="9182100"/>
            <a:ext cx="5795285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r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SUUNNITTELU/MUOTOILU</a:t>
            </a:r>
            <a:endParaRPr sz="3250" dirty="0">
              <a:latin typeface="Arial"/>
              <a:cs typeface="Arial"/>
            </a:endParaRPr>
          </a:p>
          <a:p>
            <a:pPr marL="1472565" algn="r" rtl="0">
              <a:lnSpc>
                <a:spcPts val="3750"/>
              </a:lnSpc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MUISTOLEHTO</a:t>
            </a:r>
            <a:endParaRPr sz="3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8285" y="4452416"/>
            <a:ext cx="3542532" cy="5315698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8285" y="518884"/>
            <a:ext cx="5595492" cy="3687012"/>
          </a:xfrm>
          <a:prstGeom prst="rect">
            <a:avLst/>
          </a:prstGeom>
        </p:spPr>
      </p:pic>
      <p:pic>
        <p:nvPicPr>
          <p:cNvPr id="4" name="object 4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718" y="518883"/>
            <a:ext cx="9293880" cy="9249219"/>
          </a:xfrm>
          <a:prstGeom prst="rect">
            <a:avLst/>
          </a:prstGeom>
        </p:spPr>
      </p:pic>
      <p:pic>
        <p:nvPicPr>
          <p:cNvPr id="5" name="object 5" descr="þÿ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94288" y="4452416"/>
            <a:ext cx="3518985" cy="5315698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16000" y="976757"/>
            <a:ext cx="3213100" cy="10121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l" rtl="0">
              <a:lnSpc>
                <a:spcPct val="90700"/>
              </a:lnSpc>
              <a:spcBef>
                <a:spcPts val="360"/>
              </a:spcBef>
            </a:pPr>
            <a:r>
              <a:rPr lang="fi" sz="2300" b="1" i="0" u="none" baseline="0"/>
              <a:t>JÄNNITTÄVÄ TOTEUTUS TAKAA SYVEMMÄN ELÄMYKSEN</a:t>
            </a:r>
            <a:endParaRPr sz="2300"/>
          </a:p>
        </p:txBody>
      </p:sp>
      <p:sp>
        <p:nvSpPr>
          <p:cNvPr id="7" name="object 7"/>
          <p:cNvSpPr txBox="1"/>
          <p:nvPr/>
        </p:nvSpPr>
        <p:spPr>
          <a:xfrm>
            <a:off x="10245583" y="9794785"/>
            <a:ext cx="3378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6"/>
              </a:rPr>
              <a:t>https://landezine.com/2020/09/tikkurila-waterfront-avik-area/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5339" y="9794785"/>
            <a:ext cx="36068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7"/>
              </a:rPr>
              <a:t>https://incandescentcloud.com/2023/10/26/the-deep-dark-forest/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45583" y="4222475"/>
            <a:ext cx="2515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8"/>
              </a:rPr>
              <a:t>https://aymag.com/crystal-bridges-time-loop/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81588" y="9766616"/>
            <a:ext cx="2847340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15999"/>
              </a:lnSpc>
              <a:spcBef>
                <a:spcPts val="100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9"/>
              </a:rPr>
              <a:t>https://www.architecturendesign.net/10-absolutely-wonderful-tree-stump-landscaping-decor-ideas/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þÿ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þÿ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660307"/>
              <a:ext cx="18288000" cy="843915"/>
            </a:xfrm>
            <a:custGeom>
              <a:avLst/>
              <a:gdLst/>
              <a:ahLst/>
              <a:cxnLst/>
              <a:rect l="l" t="t" r="r" b="b"/>
              <a:pathLst>
                <a:path w="18288000" h="843915">
                  <a:moveTo>
                    <a:pt x="18288000" y="0"/>
                  </a:moveTo>
                  <a:lnTo>
                    <a:pt x="0" y="0"/>
                  </a:lnTo>
                  <a:lnTo>
                    <a:pt x="0" y="843457"/>
                  </a:lnTo>
                  <a:lnTo>
                    <a:pt x="18288000" y="843457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>
                <a:alpha val="5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24761" y="8675261"/>
            <a:ext cx="60856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sz="4400" b="1" i="0" u="none" baseline="0" dirty="0">
                <a:solidFill>
                  <a:srgbClr val="000000"/>
                </a:solidFill>
              </a:rPr>
              <a:t>Islannin hautausmaat</a:t>
            </a:r>
            <a:endParaRPr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4245" y="864427"/>
            <a:ext cx="8008823" cy="3978717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16928" y="864425"/>
            <a:ext cx="6516030" cy="8489975"/>
          </a:xfrm>
          <a:prstGeom prst="rect">
            <a:avLst/>
          </a:prstGeom>
        </p:spPr>
      </p:pic>
      <p:pic>
        <p:nvPicPr>
          <p:cNvPr id="4" name="object 4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7607" y="5143500"/>
            <a:ext cx="6005472" cy="42109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1645" y="8225024"/>
            <a:ext cx="4139565" cy="6953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rtl="0">
              <a:lnSpc>
                <a:spcPts val="2510"/>
              </a:lnSpc>
              <a:spcBef>
                <a:spcPts val="395"/>
              </a:spcBef>
            </a:pPr>
            <a:r>
              <a:rPr lang="fi" sz="2300" b="1" i="0" u="none" baseline="0">
                <a:latin typeface="Arial"/>
                <a:ea typeface="Arial"/>
                <a:cs typeface="Arial"/>
              </a:rPr>
              <a:t>LUODAAN PAIKKA ERILAISILLE ELÄMYKSILLE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36833" y="9360375"/>
            <a:ext cx="3600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2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5"/>
              </a:rPr>
              <a:t>https://landezine.com/2014/12/ladywell-fields-by-bdp/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2069" y="1028700"/>
            <a:ext cx="4150144" cy="8229599"/>
          </a:xfrm>
          <a:prstGeom prst="rect">
            <a:avLst/>
          </a:prstGeom>
        </p:spPr>
      </p:pic>
      <p:pic>
        <p:nvPicPr>
          <p:cNvPr id="3" name="object 3" descr="þÿ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2499" y="1028700"/>
            <a:ext cx="6273111" cy="8229600"/>
          </a:xfrm>
          <a:prstGeom prst="rect">
            <a:avLst/>
          </a:prstGeom>
        </p:spPr>
      </p:pic>
      <p:pic>
        <p:nvPicPr>
          <p:cNvPr id="4" name="object 4" descr="þÿ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1770" y="4632236"/>
            <a:ext cx="5099773" cy="46260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8934" y="1527426"/>
            <a:ext cx="5212715" cy="25895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rtl="0">
              <a:lnSpc>
                <a:spcPct val="90700"/>
              </a:lnSpc>
              <a:spcBef>
                <a:spcPts val="360"/>
              </a:spcBef>
            </a:pPr>
            <a:r>
              <a:rPr lang="fi" sz="2300" b="1" i="0" u="none" baseline="0">
                <a:latin typeface="Arial"/>
                <a:ea typeface="Arial"/>
                <a:cs typeface="Arial"/>
              </a:rPr>
              <a:t>OVATKO HAUTAUSMAAT IHANTEELLISIA VIRKISTYSALUEITA IKÄIHMISILLE?</a:t>
            </a:r>
            <a:endParaRPr sz="2300">
              <a:latin typeface="Arial"/>
              <a:cs typeface="Arial"/>
            </a:endParaRPr>
          </a:p>
          <a:p>
            <a:pPr marL="12700" rtl="0">
              <a:lnSpc>
                <a:spcPts val="2520"/>
              </a:lnSpc>
              <a:spcBef>
                <a:spcPts val="2590"/>
              </a:spcBef>
            </a:pPr>
            <a:r>
              <a:rPr lang="fi" sz="2200" b="0" i="0" u="none" baseline="0">
                <a:latin typeface="Times New Roman"/>
                <a:ea typeface="Times New Roman"/>
                <a:cs typeface="Times New Roman"/>
              </a:rPr>
              <a:t>Lähellä asuntoja → hyvä ikäihmisille</a:t>
            </a:r>
            <a:endParaRPr sz="2200">
              <a:latin typeface="Times New Roman"/>
              <a:cs typeface="Times New Roman"/>
            </a:endParaRPr>
          </a:p>
          <a:p>
            <a:pPr marL="12700" marR="877569" rtl="0">
              <a:lnSpc>
                <a:spcPts val="2400"/>
              </a:lnSpc>
              <a:spcBef>
                <a:spcPts val="160"/>
              </a:spcBef>
            </a:pPr>
            <a:r>
              <a:rPr lang="fi" sz="2200" b="0" i="0" u="none" baseline="0">
                <a:latin typeface="Times New Roman"/>
                <a:ea typeface="Times New Roman"/>
                <a:cs typeface="Times New Roman"/>
              </a:rPr>
              <a:t>Polut ja penkit → helppoa ja turvallista Luonto ja maisemat → puut, linnut,</a:t>
            </a:r>
            <a:endParaRPr sz="2200">
              <a:latin typeface="Times New Roman"/>
              <a:cs typeface="Times New Roman"/>
            </a:endParaRPr>
          </a:p>
          <a:p>
            <a:pPr marL="12700" rtl="0">
              <a:lnSpc>
                <a:spcPts val="2345"/>
              </a:lnSpc>
            </a:pPr>
            <a:r>
              <a:rPr lang="fi" sz="2200" b="0" i="0" u="none" baseline="0">
                <a:latin typeface="Times New Roman"/>
                <a:ea typeface="Times New Roman"/>
                <a:cs typeface="Times New Roman"/>
              </a:rPr>
              <a:t>vesi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8128" y="9361662"/>
            <a:ext cx="5960745" cy="37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6340" rtl="0">
              <a:lnSpc>
                <a:spcPct val="115999"/>
              </a:lnSpc>
              <a:spcBef>
                <a:spcPts val="100"/>
              </a:spcBef>
            </a:pPr>
            <a:r>
              <a:rPr lang="fi" sz="1000" b="0" i="0"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hlinkClick r:id="rId5"/>
              </a:rPr>
              <a:t>https://www.archdaily.com/944754/sandgrund-park-thorbjorn-andersson-plus-sweco-architects/5f220c09b357653d3a000998-sandgrund-park-thorbjorn-andersson-plus-sweco-architects-photo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þÿ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7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þÿ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þÿ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660307"/>
              <a:ext cx="18288000" cy="843915"/>
            </a:xfrm>
            <a:custGeom>
              <a:avLst/>
              <a:gdLst/>
              <a:ahLst/>
              <a:cxnLst/>
              <a:rect l="l" t="t" r="r" b="b"/>
              <a:pathLst>
                <a:path w="18288000" h="843915">
                  <a:moveTo>
                    <a:pt x="18288000" y="0"/>
                  </a:moveTo>
                  <a:lnTo>
                    <a:pt x="0" y="0"/>
                  </a:lnTo>
                  <a:lnTo>
                    <a:pt x="0" y="843457"/>
                  </a:lnTo>
                  <a:lnTo>
                    <a:pt x="18288000" y="843457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FFFFF">
                <a:alpha val="5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sz="4400" b="1" i="0" u="none" baseline="0">
                <a:solidFill>
                  <a:srgbClr val="000000"/>
                </a:solidFill>
              </a:rPr>
              <a:t>Akureyrin hautausmaa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04335" y="8675261"/>
            <a:ext cx="17331266" cy="1310318"/>
          </a:xfrm>
          <a:prstGeom prst="rect">
            <a:avLst/>
          </a:prstGeom>
        </p:spPr>
        <p:txBody>
          <a:bodyPr vert="horz" wrap="square" lIns="0" tIns="332446" rIns="0" bIns="0" rtlCol="0">
            <a:spAutoFit/>
          </a:bodyPr>
          <a:lstStyle/>
          <a:p>
            <a:pPr marL="12212320" algn="l" rtl="0">
              <a:lnSpc>
                <a:spcPts val="3750"/>
              </a:lnSpc>
              <a:spcBef>
                <a:spcPts val="125"/>
              </a:spcBef>
            </a:pPr>
            <a:r>
              <a:rPr lang="fi" b="1" i="0" u="none" baseline="0" dirty="0"/>
              <a:t>UUSI HAUTAUSMAA </a:t>
            </a:r>
            <a:r>
              <a:rPr lang="fi" b="0" i="0" u="none" baseline="0" dirty="0"/>
              <a:t>–</a:t>
            </a:r>
            <a:r>
              <a:rPr lang="fi" b="1" i="0" u="none" baseline="0" dirty="0"/>
              <a:t>NAUSTABORGIR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þÿ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291" y="1490179"/>
              <a:ext cx="8144939" cy="80358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003958" y="8991832"/>
            <a:ext cx="5281295" cy="9823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rtl="0">
              <a:lnSpc>
                <a:spcPts val="3750"/>
              </a:lnSpc>
              <a:spcBef>
                <a:spcPts val="125"/>
              </a:spcBef>
            </a:pP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UUSI HAUTAUSMAA </a:t>
            </a:r>
            <a:r>
              <a:rPr lang="fi" sz="3250" b="0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fi" sz="32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NAUSTABORGIR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2066" y="4991834"/>
            <a:ext cx="1604533" cy="6064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6705" rtl="0">
              <a:lnSpc>
                <a:spcPts val="2270"/>
              </a:lnSpc>
              <a:spcBef>
                <a:spcPts val="130"/>
              </a:spcBef>
            </a:pPr>
            <a:r>
              <a:rPr lang="fi" sz="19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5,6</a:t>
            </a:r>
            <a:endParaRPr sz="1950" dirty="0">
              <a:latin typeface="Arial"/>
              <a:cs typeface="Arial"/>
            </a:endParaRPr>
          </a:p>
          <a:p>
            <a:pPr marL="12700" rtl="0">
              <a:lnSpc>
                <a:spcPts val="2270"/>
              </a:lnSpc>
            </a:pPr>
            <a:r>
              <a:rPr lang="fi" sz="1950" b="1" i="0" u="non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HEHTAARIA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04334" y="8675261"/>
            <a:ext cx="17480919" cy="1310318"/>
          </a:xfrm>
          <a:prstGeom prst="rect">
            <a:avLst/>
          </a:prstGeom>
        </p:spPr>
        <p:txBody>
          <a:bodyPr vert="horz" wrap="square" lIns="0" tIns="332446" rIns="0" bIns="0" rtlCol="0">
            <a:spAutoFit/>
          </a:bodyPr>
          <a:lstStyle/>
          <a:p>
            <a:pPr marL="12212320" algn="l" rtl="0">
              <a:lnSpc>
                <a:spcPts val="3750"/>
              </a:lnSpc>
              <a:spcBef>
                <a:spcPts val="125"/>
              </a:spcBef>
            </a:pPr>
            <a:r>
              <a:rPr lang="fi" b="1" i="0" u="none" baseline="0" dirty="0"/>
              <a:t>UUSI HAUTAUSMAA </a:t>
            </a:r>
            <a:r>
              <a:rPr lang="fi" b="0" i="0" u="none" baseline="0" dirty="0"/>
              <a:t>–</a:t>
            </a:r>
            <a:r>
              <a:rPr lang="fi" b="1" i="0" u="none" baseline="0" dirty="0"/>
              <a:t>NAUSTABORGIR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7929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04334" y="8675261"/>
            <a:ext cx="17480919" cy="1310318"/>
          </a:xfrm>
          <a:prstGeom prst="rect">
            <a:avLst/>
          </a:prstGeom>
        </p:spPr>
        <p:txBody>
          <a:bodyPr vert="horz" wrap="square" lIns="0" tIns="332446" rIns="0" bIns="0" rtlCol="0">
            <a:spAutoFit/>
          </a:bodyPr>
          <a:lstStyle/>
          <a:p>
            <a:pPr marL="12212320" algn="l" rtl="0">
              <a:lnSpc>
                <a:spcPts val="3750"/>
              </a:lnSpc>
              <a:spcBef>
                <a:spcPts val="125"/>
              </a:spcBef>
            </a:pPr>
            <a:r>
              <a:rPr lang="fi" b="1" i="0" u="none" baseline="0" dirty="0"/>
              <a:t>UUSI HAUTAUSMAA </a:t>
            </a:r>
            <a:r>
              <a:rPr lang="fi" b="0" i="0" u="none" baseline="0" dirty="0"/>
              <a:t>–</a:t>
            </a:r>
            <a:r>
              <a:rPr lang="fi" b="1" i="0" u="none" baseline="0" dirty="0"/>
              <a:t>NAUSTABORGIR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-381000" y="8648700"/>
            <a:ext cx="18630900" cy="1048218"/>
          </a:xfrm>
          <a:prstGeom prst="rect">
            <a:avLst/>
          </a:prstGeom>
        </p:spPr>
        <p:txBody>
          <a:bodyPr vert="horz" wrap="square" lIns="0" tIns="542780" rIns="0" bIns="0" rtlCol="0">
            <a:spAutoFit/>
          </a:bodyPr>
          <a:lstStyle/>
          <a:p>
            <a:pPr marL="13060680" algn="l" rtl="0">
              <a:lnSpc>
                <a:spcPct val="100000"/>
              </a:lnSpc>
              <a:spcBef>
                <a:spcPts val="125"/>
              </a:spcBef>
            </a:pPr>
            <a:r>
              <a:rPr lang="fi" b="1" i="0" u="none" baseline="0" dirty="0"/>
              <a:t>SUUNNITTELU/MUOTOILU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263</Words>
  <Application>Microsoft Office PowerPoint</Application>
  <PresentationFormat>Mukautettu</PresentationFormat>
  <Paragraphs>55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NAUSTABORGIR</vt:lpstr>
      <vt:lpstr>PowerPoint-esitys</vt:lpstr>
      <vt:lpstr>Islannin hautausmaat</vt:lpstr>
      <vt:lpstr>Akureyrin hautausmaa</vt:lpstr>
      <vt:lpstr>UUSI HAUTAUSMAA –NAUSTABORGIR</vt:lpstr>
      <vt:lpstr>PowerPoint-esitys</vt:lpstr>
      <vt:lpstr>UUSI HAUTAUSMAA –NAUSTABORGIR</vt:lpstr>
      <vt:lpstr>UUSI HAUTAUSMAA –NAUSTABORGIR</vt:lpstr>
      <vt:lpstr>SUUNNITTELU/MUOTOILU</vt:lpstr>
      <vt:lpstr>SUUNNITTELU/MUOTOILU</vt:lpstr>
      <vt:lpstr>PowerPoint-esitys</vt:lpstr>
      <vt:lpstr>PowerPoint-esitys</vt:lpstr>
      <vt:lpstr>PowerPoint-esitys</vt:lpstr>
      <vt:lpstr>PowerPoint-esitys</vt:lpstr>
      <vt:lpstr>PowerPoint-esitys</vt:lpstr>
      <vt:lpstr>SUUNNITTELU/MUOTOILU KASVILLISUUS</vt:lpstr>
      <vt:lpstr>PowerPoint-esitys</vt:lpstr>
      <vt:lpstr>SUUNNITTELU/MUOTOILU KASVILLISUUS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SUUNNITTELU/MUOTOILU tekolampi</vt:lpstr>
      <vt:lpstr>PowerPoint-esitys</vt:lpstr>
      <vt:lpstr>PowerPoint-esitys</vt:lpstr>
      <vt:lpstr>PowerPoint-esitys</vt:lpstr>
      <vt:lpstr>JÄNNITTÄVÄ TOTEUTUS TAKAA SYVEMMÄN ELÄMYKSEN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Naustaborgir</dc:title>
  <dc:creator>Wilén Mikael</dc:creator>
  <cp:lastModifiedBy>Wilén Mikael</cp:lastModifiedBy>
  <cp:revision>14</cp:revision>
  <dcterms:created xsi:type="dcterms:W3CDTF">2026-01-16T14:10:53Z</dcterms:created>
  <dcterms:modified xsi:type="dcterms:W3CDTF">2026-03-25T04:53:17Z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2025-09-29T00:00:00Z</vt:filetime>
  </property>
  <property fmtid="{D5CDD505-2E9C-101B-9397-08002B2CF9AE}" pid="3" name="Creator">
    <vt:lpwstr>Acrobat PDFMaker 25 för PowerPoint</vt:lpwstr>
  </property>
  <property fmtid="{D5CDD505-2E9C-101B-9397-08002B2CF9AE}" pid="4" name="LastSaved">
    <vt:filetime>2026-01-16T00:00:00Z</vt:filetime>
  </property>
  <property fmtid="{D5CDD505-2E9C-101B-9397-08002B2CF9AE}" pid="5" name="Producer">
    <vt:lpwstr>Adobe PDF Library 25.1.213</vt:lpwstr>
  </property>
</Properties>
</file>