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5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200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200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200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5063" y="1771358"/>
            <a:ext cx="3773170" cy="432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200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772" y="6073078"/>
            <a:ext cx="1022970" cy="4276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46170"/>
            <a:ext cx="9436100" cy="2035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200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18392" y="1661111"/>
            <a:ext cx="5099684" cy="3562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27089" y="6028832"/>
            <a:ext cx="20192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549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algn="l" rtl="0">
              <a:lnSpc>
                <a:spcPts val="5830"/>
              </a:lnSpc>
              <a:spcBef>
                <a:spcPts val="835"/>
              </a:spcBef>
            </a:pPr>
            <a:r>
              <a:rPr lang="fi" sz="5400" b="1" i="0" u="none" baseline="0"/>
              <a:t>”Kuolemme</a:t>
            </a:r>
            <a:r>
              <a:rPr lang="fi" sz="5400" b="1" i="0" u="none" spc="-45" baseline="0"/>
              <a:t> </a:t>
            </a:r>
            <a:r>
              <a:rPr lang="fi" sz="5400" b="1" i="0" u="none" baseline="0"/>
              <a:t>kaikki</a:t>
            </a:r>
            <a:r>
              <a:rPr lang="fi" sz="5400" b="1" i="0" u="none" spc="-40" baseline="0"/>
              <a:t> </a:t>
            </a:r>
            <a:r>
              <a:rPr lang="fi" sz="5400" b="1" i="0" u="none" baseline="0"/>
              <a:t>jonakin päivänä.</a:t>
            </a:r>
            <a:r>
              <a:rPr lang="fi" sz="5400" b="1" i="0" u="none" spc="-40" baseline="0"/>
              <a:t> </a:t>
            </a:r>
            <a:r>
              <a:rPr lang="fi" sz="5400" b="1" i="0" u="none" spc="-25" baseline="0"/>
              <a:t>Mutta </a:t>
            </a:r>
            <a:r>
              <a:rPr lang="fi" sz="5400" b="1" i="0" u="none" baseline="0"/>
              <a:t>sitä</a:t>
            </a:r>
            <a:r>
              <a:rPr lang="fi" sz="5400" b="1" i="0" u="none" spc="-40" baseline="0"/>
              <a:t> </a:t>
            </a:r>
            <a:r>
              <a:rPr lang="fi" sz="5400" b="1" i="0" u="none" baseline="0"/>
              <a:t>edeltävinä</a:t>
            </a:r>
            <a:r>
              <a:rPr lang="fi" sz="5400" b="1" i="0" u="none" spc="-40" baseline="0"/>
              <a:t> </a:t>
            </a:r>
            <a:r>
              <a:rPr lang="fi" sz="5400" b="1" i="0" u="none" baseline="0"/>
              <a:t>päivinä</a:t>
            </a:r>
            <a:r>
              <a:rPr lang="fi" sz="5400" b="1" i="0" u="none" spc="-35" baseline="0"/>
              <a:t> </a:t>
            </a:r>
            <a:r>
              <a:rPr lang="fi" sz="5400" b="1" i="0" u="none" baseline="0"/>
              <a:t>meidän</a:t>
            </a:r>
            <a:r>
              <a:rPr lang="fi" sz="5400" b="1" i="0" u="none" spc="-30" baseline="0"/>
              <a:t> </a:t>
            </a:r>
            <a:r>
              <a:rPr lang="fi" sz="5400" b="1" i="0" u="none" baseline="0"/>
              <a:t>täytyy elää.”</a:t>
            </a:r>
            <a:endParaRPr sz="5400"/>
          </a:p>
          <a:p>
            <a:pPr marL="12700" algn="l" rtl="0">
              <a:lnSpc>
                <a:spcPts val="3425"/>
              </a:lnSpc>
            </a:pPr>
            <a:r>
              <a:rPr lang="fi" sz="3200" b="1" i="0" u="none" baseline="0"/>
              <a:t>Per</a:t>
            </a:r>
            <a:r>
              <a:rPr lang="fi" sz="3200" b="1" i="0" u="none" spc="-25" baseline="0"/>
              <a:t> </a:t>
            </a:r>
            <a:r>
              <a:rPr lang="fi" sz="3200" b="1" i="0" u="none" baseline="0"/>
              <a:t>Olov</a:t>
            </a:r>
            <a:r>
              <a:rPr lang="fi" sz="3200" b="1" i="0" u="none" spc="-40" baseline="0"/>
              <a:t> </a:t>
            </a:r>
            <a:r>
              <a:rPr lang="fi" sz="3200" b="1" i="0" u="none" spc="-10" baseline="0"/>
              <a:t>Enquist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16939" y="5639149"/>
            <a:ext cx="468185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692910" rtl="0">
              <a:lnSpc>
                <a:spcPts val="2590"/>
              </a:lnSpc>
              <a:spcBef>
                <a:spcPts val="425"/>
              </a:spcBef>
            </a:pPr>
            <a:r>
              <a:rPr lang="fi" sz="2400" b="1" i="0" u="none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Ida</a:t>
            </a:r>
            <a:r>
              <a:rPr lang="fi" sz="2400" b="1" i="0" u="none" spc="-4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400" b="1" i="0" u="none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Marie</a:t>
            </a:r>
            <a:r>
              <a:rPr lang="fi" sz="2400" b="1" i="0" u="none" spc="-4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400" b="1" i="0" u="none" spc="-2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Høeg </a:t>
            </a:r>
            <a:r>
              <a:rPr lang="fi" sz="2400" b="1" i="0" u="none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Agderin</a:t>
            </a:r>
            <a:r>
              <a:rPr lang="fi" sz="2400" b="1" i="0" u="none" spc="-65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400" b="1" i="0" u="none" spc="-1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yliopisto</a:t>
            </a:r>
            <a:endParaRPr sz="2400">
              <a:latin typeface="Arial"/>
              <a:cs typeface="Arial"/>
            </a:endParaRPr>
          </a:p>
          <a:p>
            <a:pPr marL="12700" rtl="0">
              <a:lnSpc>
                <a:spcPts val="2555"/>
              </a:lnSpc>
            </a:pPr>
            <a:r>
              <a:rPr lang="fi" sz="2400" b="1" i="0" u="none" spc="-5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SKKF,</a:t>
            </a:r>
            <a:r>
              <a:rPr lang="fi" sz="2400" b="1" i="0" u="none" spc="-6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400" b="1" i="0" u="none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Tukholma</a:t>
            </a:r>
            <a:r>
              <a:rPr lang="fi" sz="2400" b="1" i="0" u="none" spc="-65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400" b="1" i="0" u="none" spc="-2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17.–</a:t>
            </a:r>
            <a:r>
              <a:rPr lang="fi" sz="2400" b="1" i="0" u="none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19.9.</a:t>
            </a:r>
            <a:r>
              <a:rPr lang="fi" sz="2400" b="1" i="0" u="none" spc="-6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2025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40032" y="682974"/>
            <a:ext cx="8266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fi" sz="3600" b="1" i="0" u="none" spc="130" baseline="0">
                <a:latin typeface="Calibri"/>
                <a:ea typeface="Calibri"/>
                <a:cs typeface="Calibri"/>
              </a:rPr>
              <a:t>Pyhäinpäivä</a:t>
            </a:r>
            <a:r>
              <a:rPr lang="fi" sz="3600" b="1" i="0" u="none" spc="-70" baseline="0">
                <a:latin typeface="Calibri"/>
                <a:ea typeface="Calibri"/>
                <a:cs typeface="Calibri"/>
              </a:rPr>
              <a:t> </a:t>
            </a:r>
            <a:r>
              <a:rPr lang="fi" sz="3600" b="1" i="0" u="none" spc="165" baseline="0">
                <a:latin typeface="Calibri"/>
                <a:ea typeface="Calibri"/>
                <a:cs typeface="Calibri"/>
              </a:rPr>
              <a:t>ja</a:t>
            </a:r>
            <a:r>
              <a:rPr lang="fi" sz="3600" b="1" i="0" u="none" spc="-75" baseline="0">
                <a:latin typeface="Calibri"/>
                <a:ea typeface="Calibri"/>
                <a:cs typeface="Calibri"/>
              </a:rPr>
              <a:t> </a:t>
            </a:r>
            <a:r>
              <a:rPr lang="fi" sz="3600" b="1" i="0" u="none" spc="160" baseline="0">
                <a:latin typeface="Calibri"/>
                <a:ea typeface="Calibri"/>
                <a:cs typeface="Calibri"/>
              </a:rPr>
              <a:t>seuraava</a:t>
            </a:r>
            <a:r>
              <a:rPr lang="fi" sz="3600" b="1" i="0" u="none" spc="-60" baseline="0">
                <a:latin typeface="Calibri"/>
                <a:ea typeface="Calibri"/>
                <a:cs typeface="Calibri"/>
              </a:rPr>
              <a:t> </a:t>
            </a:r>
            <a:r>
              <a:rPr lang="fi" sz="3600" b="1" i="0" u="none" spc="165" baseline="0">
                <a:latin typeface="Calibri"/>
                <a:ea typeface="Calibri"/>
                <a:cs typeface="Calibri"/>
              </a:rPr>
              <a:t>sunnuntai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75031" y="6282832"/>
            <a:ext cx="268605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 rtl="0">
              <a:lnSpc>
                <a:spcPts val="1864"/>
              </a:lnSpc>
            </a:pPr>
            <a:fld id="{81D60167-4931-47E6-BA6A-407CBD079E47}" type="slidenum">
              <a:rPr sz="1600" b="1" spc="-25">
                <a:latin typeface="Arial"/>
                <a:cs typeface="Arial"/>
              </a:rPr>
              <a:t>10</a:t>
            </a:fld>
            <a:endParaRPr sz="1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0877" y="1819275"/>
          <a:ext cx="10946127" cy="3852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4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43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70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fi" sz="1800" b="1" i="0" u="none" spc="-20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2021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fi" sz="1800" b="1" i="0" u="none" spc="-20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2022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fi" sz="1800" b="1" i="0" u="none" spc="-20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419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330"/>
                        </a:lnSpc>
                      </a:pPr>
                      <a:r>
                        <a:rPr lang="fi" sz="2000" b="1" i="0" u="none" spc="75" baseline="0">
                          <a:latin typeface="Calibri"/>
                          <a:ea typeface="Calibri"/>
                          <a:cs typeface="Calibri"/>
                        </a:rPr>
                        <a:t>7.</a:t>
                      </a:r>
                      <a:r>
                        <a:rPr lang="fi" sz="2000" b="1" i="0" u="none" spc="-15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2000" b="1" i="0" u="none" baseline="0">
                          <a:latin typeface="Calibri"/>
                          <a:ea typeface="Calibri"/>
                          <a:cs typeface="Calibri"/>
                        </a:rPr>
                        <a:t>marraskuuta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330"/>
                        </a:lnSpc>
                      </a:pPr>
                      <a:r>
                        <a:rPr lang="fi" sz="2000" b="1" i="0" u="none" spc="75" baseline="0">
                          <a:latin typeface="Calibri"/>
                          <a:ea typeface="Calibri"/>
                          <a:cs typeface="Calibri"/>
                        </a:rPr>
                        <a:t>21.</a:t>
                      </a:r>
                      <a:r>
                        <a:rPr lang="fi" sz="2000" b="1" i="0" u="none" spc="-15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2000" b="1" i="0" u="none" spc="-25" baseline="0">
                          <a:latin typeface="Calibri"/>
                          <a:ea typeface="Calibri"/>
                          <a:cs typeface="Calibri"/>
                        </a:rPr>
                        <a:t>marraskuuta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330"/>
                        </a:lnSpc>
                      </a:pPr>
                      <a:r>
                        <a:rPr lang="fi" sz="2000" b="1" i="0" u="none" spc="75" baseline="0">
                          <a:latin typeface="Calibri"/>
                          <a:ea typeface="Calibri"/>
                          <a:cs typeface="Calibri"/>
                        </a:rPr>
                        <a:t>6.</a:t>
                      </a:r>
                      <a:r>
                        <a:rPr lang="fi" sz="2000" b="1" i="0" u="none" spc="-15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2000" b="1" i="0" u="none" baseline="0">
                          <a:latin typeface="Calibri"/>
                          <a:ea typeface="Calibri"/>
                          <a:cs typeface="Calibri"/>
                        </a:rPr>
                        <a:t>marraskuuta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330"/>
                        </a:lnSpc>
                      </a:pPr>
                      <a:r>
                        <a:rPr lang="fi" sz="2000" b="1" i="0" u="none" spc="75" baseline="0">
                          <a:latin typeface="Calibri"/>
                          <a:ea typeface="Calibri"/>
                          <a:cs typeface="Calibri"/>
                        </a:rPr>
                        <a:t>20.</a:t>
                      </a:r>
                      <a:r>
                        <a:rPr lang="fi" sz="2000" b="1" i="0" u="none" spc="20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2000" b="1" i="0" u="none" spc="-25" baseline="0">
                          <a:latin typeface="Calibri"/>
                          <a:ea typeface="Calibri"/>
                          <a:cs typeface="Calibri"/>
                        </a:rPr>
                        <a:t>marraskuuta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fi" sz="2000" b="1" i="0" u="none" spc="75" baseline="0">
                          <a:latin typeface="Calibri"/>
                          <a:ea typeface="Calibri"/>
                          <a:cs typeface="Calibri"/>
                        </a:rPr>
                        <a:t>3.</a:t>
                      </a:r>
                      <a:r>
                        <a:rPr lang="fi" sz="2000" b="1" i="0" u="none" spc="-15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2000" b="1" i="0" u="none" baseline="0">
                          <a:latin typeface="Calibri"/>
                          <a:ea typeface="Calibri"/>
                          <a:cs typeface="Calibri"/>
                        </a:rPr>
                        <a:t>marraskuuta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570">
                <a:tc>
                  <a:txBody>
                    <a:bodyPr/>
                    <a:lstStyle/>
                    <a:p>
                      <a:pPr marL="67945" rtl="0">
                        <a:lnSpc>
                          <a:spcPts val="2335"/>
                        </a:lnSpc>
                      </a:pPr>
                      <a:r>
                        <a:rPr lang="fi" sz="2000" b="0" i="0" u="none" baseline="0">
                          <a:latin typeface="Calibri"/>
                          <a:ea typeface="Calibri"/>
                          <a:cs typeface="Calibri"/>
                        </a:rPr>
                        <a:t>Sytytetyt</a:t>
                      </a:r>
                      <a:r>
                        <a:rPr lang="fi" sz="2000" b="0" i="0" u="none" spc="90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2000" b="0" i="0" u="none" spc="85" baseline="0">
                          <a:latin typeface="Calibri"/>
                          <a:ea typeface="Calibri"/>
                          <a:cs typeface="Calibri"/>
                        </a:rPr>
                        <a:t>kynttilät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7945" rtl="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fi" sz="2000" b="0" i="0" u="none" spc="35" baseline="0">
                          <a:latin typeface="Calibri"/>
                          <a:ea typeface="Calibri"/>
                          <a:cs typeface="Calibri"/>
                        </a:rPr>
                        <a:t>/lyhdyt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335"/>
                        </a:lnSpc>
                      </a:pPr>
                      <a:r>
                        <a:rPr lang="fi" sz="2000" b="0" i="0" u="none" spc="-20" baseline="0">
                          <a:latin typeface="Calibri"/>
                          <a:ea typeface="Calibri"/>
                          <a:cs typeface="Calibri"/>
                        </a:rPr>
                        <a:t>1 369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335"/>
                        </a:lnSpc>
                      </a:pPr>
                      <a:r>
                        <a:rPr lang="fi" sz="2000" b="0" i="0" u="none" spc="-25" baseline="0">
                          <a:latin typeface="Calibri"/>
                          <a:ea typeface="Calibri"/>
                          <a:cs typeface="Calibri"/>
                        </a:rPr>
                        <a:t>426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335"/>
                        </a:lnSpc>
                      </a:pPr>
                      <a:r>
                        <a:rPr lang="fi" sz="2000" b="0" i="0" u="none" spc="-20" baseline="0">
                          <a:latin typeface="Calibri"/>
                          <a:ea typeface="Calibri"/>
                          <a:cs typeface="Calibri"/>
                        </a:rPr>
                        <a:t>1 313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335"/>
                        </a:lnSpc>
                      </a:pPr>
                      <a:r>
                        <a:rPr lang="fi" sz="2000" b="0" i="0" u="none" spc="-25" baseline="0">
                          <a:latin typeface="Calibri"/>
                          <a:ea typeface="Calibri"/>
                          <a:cs typeface="Calibri"/>
                        </a:rPr>
                        <a:t>460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fi" sz="2000" b="0" i="0" u="none" spc="-20" baseline="0">
                          <a:latin typeface="Calibri"/>
                          <a:ea typeface="Calibri"/>
                          <a:cs typeface="Calibri"/>
                        </a:rPr>
                        <a:t>1 378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3220">
                <a:tc>
                  <a:txBody>
                    <a:bodyPr/>
                    <a:lstStyle/>
                    <a:p>
                      <a:pPr marL="67945" rtl="0">
                        <a:lnSpc>
                          <a:spcPts val="2335"/>
                        </a:lnSpc>
                      </a:pPr>
                      <a:r>
                        <a:rPr lang="fi" sz="2000" b="0" i="0" u="none" spc="40" baseline="0" dirty="0">
                          <a:latin typeface="Calibri"/>
                          <a:ea typeface="Calibri"/>
                          <a:cs typeface="Calibri"/>
                        </a:rPr>
                        <a:t>Kukat,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7945" marR="571500" rtl="0">
                        <a:lnSpc>
                          <a:spcPct val="107000"/>
                        </a:lnSpc>
                      </a:pPr>
                      <a:r>
                        <a:rPr lang="fi" sz="2000" b="0" i="0" u="none" baseline="0" dirty="0">
                          <a:latin typeface="Calibri"/>
                          <a:ea typeface="Calibri"/>
                          <a:cs typeface="Calibri"/>
                        </a:rPr>
                        <a:t>seppeleet</a:t>
                      </a:r>
                      <a:r>
                        <a:rPr lang="fi" sz="2000" b="0" i="0" u="none" spc="229" baseline="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2000" b="0" i="0" u="none" spc="-50" baseline="0" dirty="0">
                          <a:latin typeface="Calibri"/>
                          <a:ea typeface="Calibri"/>
                          <a:cs typeface="Calibri"/>
                        </a:rPr>
                        <a:t>/ </a:t>
                      </a:r>
                      <a:r>
                        <a:rPr lang="fi" sz="2000" b="0" i="0" u="none" spc="80" baseline="0" dirty="0">
                          <a:latin typeface="Calibri"/>
                          <a:ea typeface="Calibri"/>
                          <a:cs typeface="Calibri"/>
                        </a:rPr>
                        <a:t>havunoksat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330"/>
                        </a:lnSpc>
                      </a:pPr>
                      <a:r>
                        <a:rPr lang="fi" sz="2000" b="0" i="0" u="none" spc="-20" baseline="0">
                          <a:latin typeface="Calibri"/>
                          <a:ea typeface="Calibri"/>
                          <a:cs typeface="Calibri"/>
                        </a:rPr>
                        <a:t>2 455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85115" marR="280035" indent="160020" algn="just" rtl="0">
                        <a:lnSpc>
                          <a:spcPct val="107000"/>
                        </a:lnSpc>
                        <a:spcBef>
                          <a:spcPts val="790"/>
                        </a:spcBef>
                      </a:pPr>
                      <a:r>
                        <a:rPr lang="fi" sz="2000" b="0" i="0" u="none" spc="-10" baseline="0">
                          <a:latin typeface="Calibri"/>
                          <a:ea typeface="Calibri"/>
                          <a:cs typeface="Calibri"/>
                        </a:rPr>
                        <a:t>(Kukat, </a:t>
                      </a:r>
                      <a:r>
                        <a:rPr lang="fi" sz="2000" b="0" i="0" u="none" baseline="0">
                          <a:latin typeface="Calibri"/>
                          <a:ea typeface="Calibri"/>
                          <a:cs typeface="Calibri"/>
                        </a:rPr>
                        <a:t>seppeleet</a:t>
                      </a:r>
                      <a:r>
                        <a:rPr lang="fi" sz="2000" b="0" i="0" u="none" spc="229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2000" b="0" i="0" u="none" spc="-50" baseline="0">
                          <a:latin typeface="Calibri"/>
                          <a:ea typeface="Calibri"/>
                          <a:cs typeface="Calibri"/>
                        </a:rPr>
                        <a:t>/ </a:t>
                      </a:r>
                      <a:r>
                        <a:rPr lang="fi" sz="2000" b="0" i="0" u="none" spc="80" baseline="0">
                          <a:latin typeface="Calibri"/>
                          <a:ea typeface="Calibri"/>
                          <a:cs typeface="Calibri"/>
                        </a:rPr>
                        <a:t>havunoksat</a:t>
                      </a:r>
                      <a:r>
                        <a:rPr lang="fi" sz="2000" b="0" i="0" u="none" spc="-20" baseline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330"/>
                        </a:lnSpc>
                      </a:pPr>
                      <a:r>
                        <a:rPr lang="fi" sz="2000" b="0" i="0" u="none" spc="15" baseline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330"/>
                        </a:lnSpc>
                      </a:pPr>
                      <a:r>
                        <a:rPr lang="fi" sz="2000" b="0" i="0" u="none" spc="-25" baseline="0">
                          <a:latin typeface="Calibri"/>
                          <a:ea typeface="Calibri"/>
                          <a:cs typeface="Calibri"/>
                        </a:rPr>
                        <a:t>508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fi" sz="2000" b="0" i="0" u="none" spc="-10" baseline="0">
                          <a:latin typeface="Calibri"/>
                          <a:ea typeface="Calibri"/>
                          <a:cs typeface="Calibri"/>
                        </a:rPr>
                        <a:t>(Seppeleet)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2330"/>
                        </a:lnSpc>
                      </a:pPr>
                      <a:r>
                        <a:rPr lang="fi" sz="2000" b="0" i="0" u="none" spc="-25" baseline="0">
                          <a:latin typeface="Calibri"/>
                          <a:ea typeface="Calibri"/>
                          <a:cs typeface="Calibri"/>
                        </a:rPr>
                        <a:t>708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fi" sz="2000" b="0" i="0" u="none" spc="-10" baseline="0">
                          <a:latin typeface="Calibri"/>
                          <a:ea typeface="Calibri"/>
                          <a:cs typeface="Calibri"/>
                        </a:rPr>
                        <a:t>(Seppeleet)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164" y="1590804"/>
            <a:ext cx="5906792" cy="43513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18392" y="583643"/>
            <a:ext cx="4937760" cy="6057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 rtl="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lang="fi" sz="2000" b="0" i="0" u="none" spc="-10" baseline="0">
                <a:latin typeface="Arial"/>
                <a:ea typeface="Arial"/>
                <a:cs typeface="Arial"/>
              </a:rPr>
              <a:t>Ruohonjuuritason mobilisointi:</a:t>
            </a:r>
            <a:r>
              <a:rPr lang="fi" sz="2000" b="0" i="0" u="none" spc="-40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latin typeface="Arial"/>
                <a:ea typeface="Arial"/>
                <a:cs typeface="Arial"/>
              </a:rPr>
              <a:t>Vainajien</a:t>
            </a:r>
            <a:r>
              <a:rPr lang="fi" sz="2000" b="0" i="0" u="none" spc="10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latin typeface="Arial"/>
                <a:ea typeface="Arial"/>
                <a:cs typeface="Arial"/>
              </a:rPr>
              <a:t>omaisten</a:t>
            </a:r>
            <a:r>
              <a:rPr lang="fi" sz="2000" b="0" i="0" u="none" spc="15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latin typeface="Arial"/>
                <a:ea typeface="Arial"/>
                <a:cs typeface="Arial"/>
              </a:rPr>
              <a:t>johdolla,</a:t>
            </a:r>
            <a:r>
              <a:rPr lang="fi" sz="2000" b="0" i="0" u="none" spc="10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spc="-10" baseline="0">
                <a:latin typeface="Arial"/>
                <a:ea typeface="Arial"/>
                <a:cs typeface="Arial"/>
              </a:rPr>
              <a:t>aloite </a:t>
            </a:r>
            <a:r>
              <a:rPr lang="fi" sz="2000" b="0" i="0" u="none" baseline="0">
                <a:latin typeface="Arial"/>
                <a:ea typeface="Arial"/>
                <a:cs typeface="Arial"/>
              </a:rPr>
              <a:t>alhaaltapäin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 algn="l" rtl="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</a:tabLst>
            </a:pPr>
            <a:r>
              <a:rPr lang="fi" b="0" i="0" u="none" baseline="0"/>
              <a:t>Ei</a:t>
            </a:r>
            <a:r>
              <a:rPr lang="fi" b="0" i="0" u="none" spc="-20" baseline="0"/>
              <a:t> </a:t>
            </a:r>
            <a:r>
              <a:rPr lang="fi" b="0" i="0" u="none" spc="-10" baseline="0"/>
              <a:t>muodollista</a:t>
            </a:r>
          </a:p>
          <a:p>
            <a:pPr algn="l" rtl="0">
              <a:lnSpc>
                <a:spcPct val="100000"/>
              </a:lnSpc>
              <a:spcBef>
                <a:spcPts val="1880"/>
              </a:spcBef>
              <a:buFont typeface="Arial"/>
              <a:buChar char="•"/>
            </a:pPr>
            <a:endParaRPr lang="fi" b="0" i="0" u="none" spc="-10" baseline="0"/>
          </a:p>
          <a:p>
            <a:pPr marL="241300" marR="137795" indent="-228600" algn="l" rtl="0">
              <a:lnSpc>
                <a:spcPts val="2160"/>
              </a:lnSpc>
              <a:buChar char="•"/>
              <a:tabLst>
                <a:tab pos="241300" algn="l"/>
              </a:tabLst>
            </a:pPr>
            <a:r>
              <a:rPr lang="fi" b="0" i="0" u="none" baseline="0"/>
              <a:t>Avoimet</a:t>
            </a:r>
            <a:r>
              <a:rPr lang="fi" b="0" i="0" u="none" spc="-35" baseline="0"/>
              <a:t> </a:t>
            </a:r>
            <a:r>
              <a:rPr lang="fi" b="0" i="0" u="none" baseline="0"/>
              <a:t>julkiset</a:t>
            </a:r>
            <a:r>
              <a:rPr lang="fi" b="0" i="0" u="none" spc="-30" baseline="0"/>
              <a:t> </a:t>
            </a:r>
            <a:r>
              <a:rPr lang="fi" b="0" i="0" u="none" baseline="0"/>
              <a:t>paikat:</a:t>
            </a:r>
            <a:r>
              <a:rPr lang="fi" b="0" i="0" u="none" spc="-50" baseline="0"/>
              <a:t> </a:t>
            </a:r>
            <a:r>
              <a:rPr lang="fi" b="0" i="0" u="none" baseline="0"/>
              <a:t>Kaikille,</a:t>
            </a:r>
            <a:r>
              <a:rPr lang="fi" b="0" i="0" u="none" spc="-40" baseline="0"/>
              <a:t> </a:t>
            </a:r>
            <a:r>
              <a:rPr lang="fi" b="0" i="0" u="none" baseline="0"/>
              <a:t>jotka</a:t>
            </a:r>
            <a:r>
              <a:rPr lang="fi" b="0" i="0" u="none" spc="-5" baseline="0"/>
              <a:t> </a:t>
            </a:r>
            <a:r>
              <a:rPr lang="fi" b="0" i="0" u="none" baseline="0"/>
              <a:t>haluavat</a:t>
            </a:r>
            <a:r>
              <a:rPr lang="fi" b="0" i="0" u="none" spc="-45" baseline="0"/>
              <a:t> </a:t>
            </a:r>
            <a:r>
              <a:rPr lang="fi" b="0" i="0" u="none" spc="-10" baseline="0"/>
              <a:t>osallistua</a:t>
            </a:r>
          </a:p>
          <a:p>
            <a:pPr algn="l" rtl="0">
              <a:lnSpc>
                <a:spcPct val="100000"/>
              </a:lnSpc>
              <a:spcBef>
                <a:spcPts val="1864"/>
              </a:spcBef>
              <a:buFont typeface="Arial"/>
              <a:buChar char="•"/>
            </a:pPr>
            <a:endParaRPr lang="fi" b="0" i="0" u="none" spc="-10" baseline="0"/>
          </a:p>
          <a:p>
            <a:pPr marL="241300" marR="5080" indent="-228600" algn="l" rtl="0">
              <a:lnSpc>
                <a:spcPts val="2160"/>
              </a:lnSpc>
              <a:buChar char="•"/>
              <a:tabLst>
                <a:tab pos="241300" algn="l"/>
              </a:tabLst>
            </a:pPr>
            <a:r>
              <a:rPr lang="fi" b="0" i="0" u="none" baseline="0"/>
              <a:t>Ajoittuu</a:t>
            </a:r>
            <a:r>
              <a:rPr lang="fi" b="0" i="0" u="none" spc="-50" baseline="0"/>
              <a:t> </a:t>
            </a:r>
            <a:r>
              <a:rPr lang="fi" b="0" i="0" u="none" baseline="0"/>
              <a:t>samaan</a:t>
            </a:r>
            <a:r>
              <a:rPr lang="fi" b="0" i="0" u="none" spc="-35" baseline="0"/>
              <a:t> </a:t>
            </a:r>
            <a:r>
              <a:rPr lang="fi" b="0" i="0" u="none" baseline="0"/>
              <a:t>aikaan</a:t>
            </a:r>
            <a:r>
              <a:rPr lang="fi" b="0" i="0" u="none" spc="-35" baseline="0"/>
              <a:t> </a:t>
            </a:r>
            <a:r>
              <a:rPr lang="fi" b="0" i="0" u="none" baseline="0"/>
              <a:t>kuin</a:t>
            </a:r>
            <a:r>
              <a:rPr lang="fi" b="0" i="0" u="none" spc="-35" baseline="0"/>
              <a:t> </a:t>
            </a:r>
            <a:r>
              <a:rPr lang="fi" b="0" i="0" u="none" spc="-10" baseline="0"/>
              <a:t>kuoleman </a:t>
            </a:r>
            <a:r>
              <a:rPr lang="fi" b="0" i="0" u="none" baseline="0"/>
              <a:t>lisääntynyt</a:t>
            </a:r>
            <a:r>
              <a:rPr lang="fi" b="0" i="0" u="none" spc="-30" baseline="0"/>
              <a:t> </a:t>
            </a:r>
            <a:r>
              <a:rPr lang="fi" b="0" i="0" u="none" baseline="0"/>
              <a:t>ritualisointi</a:t>
            </a:r>
            <a:r>
              <a:rPr lang="fi" b="0" i="0" u="none" spc="-35" baseline="0"/>
              <a:t> </a:t>
            </a:r>
            <a:r>
              <a:rPr lang="fi" b="0" i="0" u="none" baseline="0"/>
              <a:t>julkisessa</a:t>
            </a:r>
            <a:r>
              <a:rPr lang="fi" b="0" i="0" u="none" spc="-15" baseline="0"/>
              <a:t> </a:t>
            </a:r>
            <a:r>
              <a:rPr lang="fi" b="0" i="0" u="none" baseline="0"/>
              <a:t>tilassa</a:t>
            </a:r>
          </a:p>
          <a:p>
            <a:pPr algn="l" rtl="0">
              <a:lnSpc>
                <a:spcPct val="100000"/>
              </a:lnSpc>
              <a:spcBef>
                <a:spcPts val="1864"/>
              </a:spcBef>
              <a:buFont typeface="Arial"/>
              <a:buChar char="•"/>
            </a:pPr>
            <a:endParaRPr lang="fi" b="0" i="0" u="none" baseline="0"/>
          </a:p>
          <a:p>
            <a:pPr marL="241300" marR="121920" indent="-228600" algn="l" rtl="0">
              <a:lnSpc>
                <a:spcPts val="2160"/>
              </a:lnSpc>
              <a:buChar char="•"/>
              <a:tabLst>
                <a:tab pos="241300" algn="l"/>
              </a:tabLst>
            </a:pPr>
            <a:r>
              <a:rPr lang="fi" b="0" i="0" u="none" baseline="0"/>
              <a:t>Ei</a:t>
            </a:r>
            <a:r>
              <a:rPr lang="fi" b="0" i="0" u="none" spc="-35" baseline="0"/>
              <a:t> </a:t>
            </a:r>
            <a:r>
              <a:rPr lang="fi" b="0" i="0" u="none" spc="-10" baseline="0"/>
              <a:t>mediahuomiota,</a:t>
            </a:r>
            <a:r>
              <a:rPr lang="fi" b="0" i="0" u="none" spc="-50" baseline="0"/>
              <a:t> </a:t>
            </a:r>
            <a:r>
              <a:rPr lang="fi" b="0" i="0" u="none" baseline="0"/>
              <a:t>kuten</a:t>
            </a:r>
            <a:r>
              <a:rPr lang="fi" b="0" i="0" u="none" spc="-5" baseline="0"/>
              <a:t> </a:t>
            </a:r>
            <a:r>
              <a:rPr lang="fi" b="0" i="0" u="none" spc="-25" baseline="0"/>
              <a:t>merkittävän </a:t>
            </a:r>
            <a:r>
              <a:rPr lang="fi" b="0" i="0" u="none" baseline="0"/>
              <a:t>henkilön</a:t>
            </a:r>
            <a:r>
              <a:rPr lang="fi" b="0" i="0" u="none" spc="-55" baseline="0"/>
              <a:t> </a:t>
            </a:r>
            <a:r>
              <a:rPr lang="fi" b="0" i="0" u="none" baseline="0"/>
              <a:t>kuoleman</a:t>
            </a:r>
            <a:r>
              <a:rPr lang="fi" b="0" i="0" u="none" spc="-65" baseline="0"/>
              <a:t> </a:t>
            </a:r>
            <a:r>
              <a:rPr lang="fi" b="0" i="0" u="none" baseline="0"/>
              <a:t>tai</a:t>
            </a:r>
            <a:r>
              <a:rPr lang="fi" b="0" i="0" u="none" spc="-20" baseline="0"/>
              <a:t> </a:t>
            </a:r>
            <a:r>
              <a:rPr lang="fi" b="0" i="0" u="none" baseline="0"/>
              <a:t>äkillisen</a:t>
            </a:r>
            <a:r>
              <a:rPr lang="fi" b="0" i="0" u="none" spc="-25" baseline="0"/>
              <a:t> </a:t>
            </a:r>
            <a:r>
              <a:rPr lang="fi" b="0" i="0" u="none" baseline="0"/>
              <a:t>kuoleman</a:t>
            </a:r>
            <a:r>
              <a:rPr lang="fi" b="0" i="0" u="none" spc="-30" baseline="0"/>
              <a:t> yhteydessä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18392" y="5693615"/>
            <a:ext cx="454342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 rtl="0">
              <a:lnSpc>
                <a:spcPts val="2160"/>
              </a:lnSpc>
              <a:spcBef>
                <a:spcPts val="375"/>
              </a:spcBef>
              <a:buChar char="•"/>
              <a:tabLst>
                <a:tab pos="241300" algn="l"/>
              </a:tabLst>
            </a:pPr>
            <a:r>
              <a:rPr lang="fi" sz="2000" b="0" i="0" u="none" baseline="0">
                <a:latin typeface="Arial"/>
                <a:ea typeface="Arial"/>
                <a:cs typeface="Arial"/>
              </a:rPr>
              <a:t>Samat</a:t>
            </a:r>
            <a:r>
              <a:rPr lang="fi" sz="2000" b="0" i="0" u="none" spc="-40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latin typeface="Arial"/>
                <a:ea typeface="Arial"/>
                <a:cs typeface="Arial"/>
              </a:rPr>
              <a:t>rituaaliset</a:t>
            </a:r>
            <a:r>
              <a:rPr lang="fi" sz="2000" b="0" i="0" u="none" spc="-55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latin typeface="Arial"/>
                <a:ea typeface="Arial"/>
                <a:cs typeface="Arial"/>
              </a:rPr>
              <a:t>menot</a:t>
            </a:r>
            <a:r>
              <a:rPr lang="fi" sz="2000" b="0" i="0" u="none" spc="-30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latin typeface="Arial"/>
                <a:ea typeface="Arial"/>
                <a:cs typeface="Arial"/>
              </a:rPr>
              <a:t>ja</a:t>
            </a:r>
            <a:r>
              <a:rPr lang="fi" sz="2000" b="0" i="0" u="none" spc="-55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spc="-25" baseline="0">
                <a:latin typeface="Arial"/>
                <a:ea typeface="Arial"/>
                <a:cs typeface="Arial"/>
              </a:rPr>
              <a:t>symbolit </a:t>
            </a:r>
            <a:r>
              <a:rPr lang="fi" sz="2000" b="0" i="0" u="none" baseline="0">
                <a:latin typeface="Arial"/>
                <a:ea typeface="Arial"/>
                <a:cs typeface="Arial"/>
              </a:rPr>
              <a:t>samaan</a:t>
            </a:r>
            <a:r>
              <a:rPr lang="fi" sz="2000" b="0" i="0" u="none" spc="-40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latin typeface="Arial"/>
                <a:ea typeface="Arial"/>
                <a:cs typeface="Arial"/>
              </a:rPr>
              <a:t>aikaan</a:t>
            </a:r>
            <a:r>
              <a:rPr lang="fi" sz="2000" b="0" i="0" u="none" spc="-25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latin typeface="Arial"/>
                <a:ea typeface="Arial"/>
                <a:cs typeface="Arial"/>
              </a:rPr>
              <a:t>ja</a:t>
            </a:r>
            <a:r>
              <a:rPr lang="fi" sz="2000" b="0" i="0" u="none" spc="-40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latin typeface="Arial"/>
                <a:ea typeface="Arial"/>
                <a:cs typeface="Arial"/>
              </a:rPr>
              <a:t>samassa</a:t>
            </a:r>
            <a:r>
              <a:rPr lang="fi" sz="2000" b="0" i="0" u="none" spc="-15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latin typeface="Arial"/>
                <a:ea typeface="Arial"/>
                <a:cs typeface="Arial"/>
              </a:rPr>
              <a:t>paikassa</a:t>
            </a:r>
            <a:r>
              <a:rPr lang="fi" sz="2000" b="0" i="0" u="none" spc="-25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latin typeface="Arial"/>
                <a:ea typeface="Arial"/>
                <a:cs typeface="Arial"/>
              </a:rPr>
              <a:t>tuntemattomien</a:t>
            </a:r>
            <a:r>
              <a:rPr lang="fi" sz="2000" b="0" i="0" u="none" spc="-20" baseline="0">
                <a:latin typeface="Arial"/>
                <a:ea typeface="Arial"/>
                <a:cs typeface="Arial"/>
              </a:rPr>
              <a:t> </a:t>
            </a:r>
            <a:r>
              <a:rPr lang="fi" sz="2000" b="0" i="0" u="none" spc="-10" baseline="0">
                <a:latin typeface="Arial"/>
                <a:ea typeface="Arial"/>
                <a:cs typeface="Arial"/>
              </a:rPr>
              <a:t>kanssa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040032" y="331089"/>
            <a:ext cx="513216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fi" sz="3600" b="1" i="0" u="none" spc="-10" baseline="0" dirty="0">
                <a:solidFill>
                  <a:srgbClr val="FF0000"/>
                </a:solidFill>
              </a:rPr>
              <a:t>Yhteisöllinen muistaminen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11700431" y="627470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600" b="1" i="0" u="none" spc="-65" baseline="0">
                <a:latin typeface="Arial"/>
                <a:ea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78484" y="309876"/>
            <a:ext cx="74797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fi" sz="4800" b="1" i="0" u="none" baseline="0" dirty="0"/>
              <a:t>Elämä</a:t>
            </a:r>
            <a:r>
              <a:rPr lang="fi" sz="4800" b="1" i="0" u="none" spc="-95" baseline="0" dirty="0"/>
              <a:t> </a:t>
            </a:r>
            <a:r>
              <a:rPr lang="fi" sz="4800" b="1" i="0" u="none" baseline="0" dirty="0"/>
              <a:t>kuoleman</a:t>
            </a:r>
            <a:r>
              <a:rPr lang="fi" sz="4800" b="1" i="0" u="none" spc="-110" baseline="0" dirty="0"/>
              <a:t> </a:t>
            </a:r>
            <a:r>
              <a:rPr lang="fi" sz="4800" b="1" i="0" u="none" spc="-10" baseline="0" dirty="0"/>
              <a:t>jälkeen</a:t>
            </a:r>
            <a:endParaRPr sz="4800" dirty="0"/>
          </a:p>
        </p:txBody>
      </p:sp>
      <p:pic>
        <p:nvPicPr>
          <p:cNvPr id="3" name="object 3" descr="Kuva, jossa näkyy henkilöitä, vaatteita, kynttilöitä, ihmisten kasvoja&#10;&#10;Tekoälyn luoma sisältö voi olla virheellistä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4458"/>
            <a:ext cx="7954261" cy="545354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61447" y="1577892"/>
            <a:ext cx="3470910" cy="420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038860" indent="-287020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Kuolema</a:t>
            </a:r>
            <a:r>
              <a:rPr lang="fi" sz="2000" b="0" i="0" u="none" spc="-55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on</a:t>
            </a:r>
            <a:r>
              <a:rPr lang="fi" sz="2000" b="0" i="0" u="none" spc="-50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spc="-10" baseline="0" dirty="0">
                <a:latin typeface="Calibri"/>
                <a:ea typeface="Calibri"/>
                <a:cs typeface="Calibri"/>
              </a:rPr>
              <a:t>siirtynyt pois kotoa.</a:t>
            </a:r>
            <a:endParaRPr sz="2000" dirty="0">
              <a:latin typeface="Calibri"/>
              <a:cs typeface="Calibri"/>
            </a:endParaRPr>
          </a:p>
          <a:p>
            <a:pPr marL="299085" marR="585470" indent="-287020" rtl="0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299085" algn="l"/>
              </a:tabLst>
            </a:pP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Kuolema</a:t>
            </a:r>
            <a:r>
              <a:rPr lang="fi" sz="2000" b="0" i="0" u="none" spc="-50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virtaa</a:t>
            </a:r>
            <a:r>
              <a:rPr lang="fi" sz="2000" b="0" i="0" u="none" spc="-55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spc="-20" baseline="0" dirty="0">
                <a:latin typeface="Calibri"/>
                <a:ea typeface="Calibri"/>
                <a:cs typeface="Calibri"/>
              </a:rPr>
              <a:t>mobiililaitteen </a:t>
            </a:r>
            <a:r>
              <a:rPr lang="fi" sz="2000" b="0" i="0" u="none" spc="-10" baseline="0" dirty="0">
                <a:latin typeface="Calibri"/>
                <a:ea typeface="Calibri"/>
                <a:cs typeface="Calibri"/>
              </a:rPr>
              <a:t>näytöllä.</a:t>
            </a:r>
            <a:endParaRPr sz="2000" dirty="0">
              <a:latin typeface="Calibri"/>
              <a:cs typeface="Calibri"/>
            </a:endParaRPr>
          </a:p>
          <a:p>
            <a:pPr marL="299085" marR="5080" indent="-287020" rtl="0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299085" algn="l"/>
              </a:tabLst>
            </a:pP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Kuolema</a:t>
            </a:r>
            <a:r>
              <a:rPr lang="fi" sz="2000" b="0" i="0" u="none" spc="-45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tematisoidaan,</a:t>
            </a:r>
            <a:r>
              <a:rPr lang="fi" sz="2000" b="0" i="0" u="none" spc="-65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kun</a:t>
            </a:r>
            <a:r>
              <a:rPr lang="fi" sz="2000" b="0" i="0" u="none" spc="-50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spc="-25" baseline="0" dirty="0">
                <a:latin typeface="Calibri"/>
                <a:ea typeface="Calibri"/>
                <a:cs typeface="Calibri"/>
              </a:rPr>
              <a:t>se </a:t>
            </a: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on</a:t>
            </a:r>
            <a:r>
              <a:rPr lang="fi" sz="2000" b="0" i="0" u="none" spc="-35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äkillinen</a:t>
            </a:r>
            <a:r>
              <a:rPr lang="fi" sz="2000" b="0" i="0" u="none" spc="-35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tai</a:t>
            </a:r>
            <a:r>
              <a:rPr lang="fi" sz="2000" b="0" i="0" u="none" spc="-30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spc="-10" baseline="0" dirty="0">
                <a:latin typeface="Calibri"/>
                <a:ea typeface="Calibri"/>
                <a:cs typeface="Calibri"/>
              </a:rPr>
              <a:t>kun joku tunnettu henkilö</a:t>
            </a:r>
            <a:r>
              <a:rPr lang="fi" sz="2000" b="0" i="0" u="none" spc="-60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spc="-25" baseline="0" dirty="0">
                <a:latin typeface="Calibri"/>
                <a:ea typeface="Calibri"/>
                <a:cs typeface="Calibri"/>
              </a:rPr>
              <a:t>kuolee.</a:t>
            </a:r>
            <a:endParaRPr sz="2000" dirty="0">
              <a:latin typeface="Calibri"/>
              <a:cs typeface="Calibri"/>
            </a:endParaRPr>
          </a:p>
          <a:p>
            <a:pPr marL="299085" marR="450850" indent="-287020" rtl="0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299085" algn="l"/>
              </a:tabLst>
            </a:pP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Tavallinen</a:t>
            </a:r>
            <a:r>
              <a:rPr lang="fi" sz="2000" b="0" i="0" u="none" spc="-80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kuolema</a:t>
            </a:r>
            <a:r>
              <a:rPr lang="fi" sz="2000" b="0" i="0" u="none" spc="-75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ei</a:t>
            </a:r>
            <a:r>
              <a:rPr lang="fi" sz="2000" b="0" i="0" u="none" spc="-70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spc="-25" baseline="0" dirty="0">
                <a:latin typeface="Calibri"/>
                <a:ea typeface="Calibri"/>
                <a:cs typeface="Calibri"/>
              </a:rPr>
              <a:t>herätä </a:t>
            </a: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juurikaan</a:t>
            </a:r>
            <a:r>
              <a:rPr lang="fi" sz="2000" b="0" i="0" u="none" spc="-65" baseline="0" dirty="0">
                <a:latin typeface="Calibri"/>
                <a:ea typeface="Calibri"/>
                <a:cs typeface="Calibri"/>
              </a:rPr>
              <a:t> </a:t>
            </a:r>
            <a:r>
              <a:rPr lang="fi" sz="2000" b="0" i="0" u="none" spc="-10" baseline="0" dirty="0">
                <a:latin typeface="Calibri"/>
                <a:ea typeface="Calibri"/>
                <a:cs typeface="Calibri"/>
              </a:rPr>
              <a:t>huomiota.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48138" y="6283433"/>
            <a:ext cx="1384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1864"/>
              </a:lnSpc>
            </a:pPr>
            <a:r>
              <a:rPr lang="fi" sz="1600" b="1" i="0" u="none" spc="-50" baseline="0">
                <a:latin typeface="Arial"/>
                <a:ea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864"/>
              </a:lnSpc>
            </a:pPr>
            <a:fld id="{81D60167-4931-47E6-BA6A-407CBD079E47}" type="slidenum">
              <a:rPr spc="-50"/>
              <a:t>3</a:t>
            </a:fld>
            <a:endParaRPr spc="-50"/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40032" y="806418"/>
            <a:ext cx="781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fi" b="1" i="0" u="none" baseline="0"/>
              <a:t>Vanhoista</a:t>
            </a:r>
            <a:r>
              <a:rPr lang="fi" b="1" i="0" u="none" spc="-55" baseline="0"/>
              <a:t> </a:t>
            </a:r>
            <a:r>
              <a:rPr lang="fi" b="1" i="0" u="none" baseline="0"/>
              <a:t>muodollisuuksista</a:t>
            </a:r>
            <a:r>
              <a:rPr lang="fi" b="1" i="0" u="none" spc="-50" baseline="0"/>
              <a:t> </a:t>
            </a:r>
            <a:r>
              <a:rPr lang="fi" b="1" i="0" u="none" baseline="0"/>
              <a:t>henkilökohtaisiin</a:t>
            </a:r>
            <a:r>
              <a:rPr lang="fi" b="1" i="0" u="none" spc="-30" baseline="0"/>
              <a:t> </a:t>
            </a:r>
            <a:r>
              <a:rPr lang="fi" b="1" i="0" u="none" baseline="0"/>
              <a:t>ja</a:t>
            </a:r>
            <a:r>
              <a:rPr lang="fi" b="1" i="0" u="none" spc="-70" baseline="0"/>
              <a:t> </a:t>
            </a:r>
            <a:r>
              <a:rPr lang="fi" b="1" i="0" u="none" baseline="0"/>
              <a:t>avoimiin</a:t>
            </a:r>
            <a:r>
              <a:rPr lang="fi" b="1" i="0" u="none" spc="-70" baseline="0"/>
              <a:t> </a:t>
            </a:r>
            <a:r>
              <a:rPr lang="fi" b="1" i="0" u="none" baseline="0"/>
              <a:t>rituaaleihin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046" y="1725142"/>
            <a:ext cx="7948930" cy="410400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40665" indent="-227965" rtl="0">
              <a:lnSpc>
                <a:spcPct val="100000"/>
              </a:lnSpc>
              <a:spcBef>
                <a:spcPts val="615"/>
              </a:spcBef>
              <a:buChar char="•"/>
              <a:tabLst>
                <a:tab pos="240665" algn="l"/>
              </a:tabLst>
            </a:pP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Julkisesta</a:t>
            </a:r>
            <a:r>
              <a:rPr lang="fi" sz="2000" b="0" i="0" u="none" spc="-5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yksityiseksi</a:t>
            </a:r>
            <a:endParaRPr sz="200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spcBef>
                <a:spcPts val="515"/>
              </a:spcBef>
              <a:buChar char="•"/>
              <a:tabLst>
                <a:tab pos="240665" algn="l"/>
              </a:tabLst>
            </a:pP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Yhteisöllisestä</a:t>
            </a:r>
            <a:r>
              <a:rPr lang="fi" sz="2000" b="0" i="0" u="none" spc="-5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yksilölliseksi</a:t>
            </a:r>
            <a:endParaRPr sz="2000">
              <a:latin typeface="Arial"/>
              <a:cs typeface="Arial"/>
            </a:endParaRPr>
          </a:p>
          <a:p>
            <a:pPr rtl="0">
              <a:lnSpc>
                <a:spcPct val="100000"/>
              </a:lnSpc>
              <a:spcBef>
                <a:spcPts val="1145"/>
              </a:spcBef>
              <a:buClr>
                <a:srgbClr val="0D0D0D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2700" rtl="0">
              <a:lnSpc>
                <a:spcPct val="100000"/>
              </a:lnSpc>
            </a:pPr>
            <a:r>
              <a:rPr lang="fi" sz="2000" b="1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Tietoyhteiskunta:</a:t>
            </a:r>
            <a:endParaRPr sz="200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spcBef>
                <a:spcPts val="515"/>
              </a:spcBef>
              <a:buChar char="•"/>
              <a:tabLst>
                <a:tab pos="240665" algn="l"/>
              </a:tabLst>
            </a:pP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Suruun liittyvä avoimuus</a:t>
            </a:r>
            <a:endParaRPr sz="200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spcBef>
                <a:spcPts val="530"/>
              </a:spcBef>
              <a:buChar char="•"/>
              <a:tabLst>
                <a:tab pos="240665" algn="l"/>
              </a:tabLst>
            </a:pPr>
            <a:r>
              <a:rPr lang="fi" sz="2000" b="0" i="0" u="none" spc="-3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Menetys</a:t>
            </a:r>
            <a:r>
              <a:rPr lang="fi" sz="2000" b="0" i="0" u="none" spc="-6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halutaan</a:t>
            </a:r>
            <a:r>
              <a:rPr lang="fi" sz="2000" b="0" i="0" u="none" spc="-5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ilmaista</a:t>
            </a:r>
            <a:r>
              <a:rPr lang="fi" sz="2000" b="0" i="0" u="none" spc="-6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yksilöllisen</a:t>
            </a:r>
            <a:r>
              <a:rPr lang="fi" sz="2000" b="0" i="0" u="none" spc="-6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aidosti</a:t>
            </a:r>
            <a:r>
              <a:rPr lang="fi" sz="2000" b="0" i="0" u="none" spc="-1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ja</a:t>
            </a:r>
            <a:r>
              <a:rPr lang="fi" sz="2000" b="0" i="0" u="none" spc="-6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omaan</a:t>
            </a:r>
            <a:r>
              <a:rPr lang="fi" sz="2000" b="0" i="0" u="none" spc="-4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identiteettiin</a:t>
            </a:r>
            <a:r>
              <a:rPr lang="fi" sz="2000" b="0" i="0" u="none" spc="-5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sopivasti</a:t>
            </a:r>
            <a:endParaRPr sz="2000">
              <a:latin typeface="Arial"/>
              <a:cs typeface="Arial"/>
            </a:endParaRPr>
          </a:p>
          <a:p>
            <a:pPr rtl="0">
              <a:lnSpc>
                <a:spcPct val="100000"/>
              </a:lnSpc>
              <a:spcBef>
                <a:spcPts val="1130"/>
              </a:spcBef>
              <a:buClr>
                <a:srgbClr val="0D0D0D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2700" rtl="0">
              <a:lnSpc>
                <a:spcPct val="100000"/>
              </a:lnSpc>
            </a:pPr>
            <a:r>
              <a:rPr lang="fi" sz="2000" b="1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Julkinen</a:t>
            </a:r>
            <a:r>
              <a:rPr lang="fi" sz="2000" b="1" i="0" u="none" spc="-7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1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sureminen:</a:t>
            </a:r>
            <a:endParaRPr sz="200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spcBef>
                <a:spcPts val="530"/>
              </a:spcBef>
              <a:buChar char="•"/>
              <a:tabLst>
                <a:tab pos="240665" algn="l"/>
              </a:tabLst>
            </a:pP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Kaikille,</a:t>
            </a:r>
            <a:r>
              <a:rPr lang="fi" sz="2000" b="0" i="0" u="none" spc="-3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jotka</a:t>
            </a:r>
            <a:r>
              <a:rPr lang="fi" sz="2000" b="0" i="0" u="none" spc="-1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haluavat</a:t>
            </a:r>
            <a:r>
              <a:rPr lang="fi" sz="2000" b="0" i="0" u="none" spc="-4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osallistua</a:t>
            </a:r>
            <a:endParaRPr sz="200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spcBef>
                <a:spcPts val="515"/>
              </a:spcBef>
              <a:buChar char="•"/>
              <a:tabLst>
                <a:tab pos="240665" algn="l"/>
              </a:tabLst>
            </a:pP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Vähemmän</a:t>
            </a:r>
            <a:r>
              <a:rPr lang="fi" sz="2000" b="0" i="0" u="none" spc="-5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muodollinen,</a:t>
            </a:r>
            <a:r>
              <a:rPr lang="fi" sz="2000" b="0" i="0" u="none" spc="-6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enemmän</a:t>
            </a:r>
            <a:r>
              <a:rPr lang="fi" sz="2000" b="0" i="0" u="none" spc="-4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henkilökohtainen</a:t>
            </a:r>
            <a:endParaRPr sz="200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spcBef>
                <a:spcPts val="515"/>
              </a:spcBef>
              <a:buChar char="•"/>
              <a:tabLst>
                <a:tab pos="240665" algn="l"/>
              </a:tabLst>
            </a:pPr>
            <a:r>
              <a:rPr lang="fi" sz="20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Lähtee</a:t>
            </a:r>
            <a:r>
              <a:rPr lang="fi" sz="2000" b="0" i="0" u="none" spc="-5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000" b="0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alhaaltapäin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864"/>
              </a:lnSpc>
            </a:pPr>
            <a:fld id="{81D60167-4931-47E6-BA6A-407CBD079E47}" type="slidenum">
              <a:rPr spc="-50"/>
              <a:t>4</a:t>
            </a:fld>
            <a:endParaRPr spc="-50"/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15063" y="654875"/>
            <a:ext cx="31908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5"/>
              </a:spcBef>
            </a:pPr>
            <a:r>
              <a:rPr lang="fi" sz="2600" b="1" i="0" u="none" baseline="0">
                <a:solidFill>
                  <a:srgbClr val="0D0D0D"/>
                </a:solidFill>
              </a:rPr>
              <a:t>Kuoleman</a:t>
            </a:r>
            <a:r>
              <a:rPr lang="fi" sz="2600" b="1" i="0" u="none" spc="-70" baseline="0">
                <a:solidFill>
                  <a:srgbClr val="0D0D0D"/>
                </a:solidFill>
              </a:rPr>
              <a:t> </a:t>
            </a:r>
            <a:r>
              <a:rPr lang="fi" sz="2600" b="1" i="0" u="none" spc="-25" baseline="0">
                <a:solidFill>
                  <a:srgbClr val="0D0D0D"/>
                </a:solidFill>
              </a:rPr>
              <a:t>privatisointi</a:t>
            </a:r>
            <a:endParaRPr sz="26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640"/>
              </a:spcBef>
            </a:pPr>
            <a:r>
              <a:rPr lang="fi" b="1" i="0" u="none" baseline="0"/>
              <a:t>Sosiaalisesti</a:t>
            </a:r>
            <a:r>
              <a:rPr lang="fi" b="1" i="0" u="none" spc="-70" baseline="0"/>
              <a:t> </a:t>
            </a:r>
            <a:r>
              <a:rPr lang="fi" b="1" i="0" u="none" baseline="0"/>
              <a:t>rajoitetut</a:t>
            </a:r>
            <a:r>
              <a:rPr lang="fi" b="1" i="0" u="none" spc="-30" baseline="0"/>
              <a:t> </a:t>
            </a:r>
            <a:r>
              <a:rPr lang="fi" b="1" i="0" u="none" spc="-10" baseline="0"/>
              <a:t>kuolinmenot:</a:t>
            </a:r>
          </a:p>
          <a:p>
            <a:pPr marL="240665" indent="-227965" algn="l" rtl="0">
              <a:lnSpc>
                <a:spcPct val="100000"/>
              </a:lnSpc>
              <a:spcBef>
                <a:spcPts val="540"/>
              </a:spcBef>
              <a:buChar char="•"/>
              <a:tabLst>
                <a:tab pos="240665" algn="l"/>
              </a:tabLst>
            </a:pPr>
            <a:r>
              <a:rPr lang="fi" b="0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Tuhkien sirotteleminen</a:t>
            </a:r>
          </a:p>
          <a:p>
            <a:pPr marL="240665" indent="-227965" algn="l" rtl="0">
              <a:lnSpc>
                <a:spcPct val="100000"/>
              </a:lnSpc>
              <a:spcBef>
                <a:spcPts val="550"/>
              </a:spcBef>
              <a:buChar char="•"/>
              <a:tabLst>
                <a:tab pos="240665" algn="l"/>
              </a:tabLst>
            </a:pPr>
            <a:r>
              <a:rPr lang="fi" b="0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Uurnan hautaaminen</a:t>
            </a:r>
          </a:p>
          <a:p>
            <a:pPr marL="240665" indent="-227965" algn="l" rtl="0">
              <a:lnSpc>
                <a:spcPct val="100000"/>
              </a:lnSpc>
              <a:spcBef>
                <a:spcPts val="540"/>
              </a:spcBef>
              <a:buChar char="•"/>
              <a:tabLst>
                <a:tab pos="240665" algn="l"/>
              </a:tabLst>
            </a:pPr>
            <a:r>
              <a:rPr lang="fi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Yksityinen</a:t>
            </a:r>
            <a:r>
              <a:rPr lang="fi" b="0" i="0" u="none" spc="-4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b="0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muistotilaisuus</a:t>
            </a:r>
          </a:p>
          <a:p>
            <a:pPr marL="240665" indent="-227965" algn="l" rtl="0">
              <a:lnSpc>
                <a:spcPct val="100000"/>
              </a:lnSpc>
              <a:spcBef>
                <a:spcPts val="540"/>
              </a:spcBef>
              <a:buChar char="•"/>
              <a:tabLst>
                <a:tab pos="240665" algn="l"/>
              </a:tabLst>
            </a:pPr>
            <a:r>
              <a:rPr lang="fi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Yksityiset</a:t>
            </a:r>
            <a:r>
              <a:rPr lang="fi" b="0" i="0" u="none" spc="-4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b="0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hautajaiset</a:t>
            </a:r>
          </a:p>
          <a:p>
            <a:pPr algn="l" rtl="0"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endParaRPr lang="fi" b="0" i="0" u="none" spc="-10" baseline="0">
              <a:solidFill>
                <a:srgbClr val="0D0D0D"/>
              </a:solidFill>
              <a:latin typeface="Arial"/>
              <a:ea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1820"/>
              </a:spcBef>
              <a:buClr>
                <a:srgbClr val="0D0D0D"/>
              </a:buClr>
              <a:buFont typeface="Arial"/>
              <a:buChar char="•"/>
            </a:pPr>
            <a:endParaRPr lang="fi" b="0" i="0" u="none" spc="-10" baseline="0">
              <a:solidFill>
                <a:srgbClr val="0D0D0D"/>
              </a:solidFill>
              <a:latin typeface="Arial"/>
              <a:ea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5"/>
              </a:spcBef>
            </a:pPr>
            <a:r>
              <a:rPr lang="fi" b="1" i="0" u="none" baseline="0"/>
              <a:t>Ei</a:t>
            </a:r>
            <a:r>
              <a:rPr lang="fi" b="1" i="0" u="none" spc="-35" baseline="0"/>
              <a:t> </a:t>
            </a:r>
            <a:r>
              <a:rPr lang="fi" b="1" i="0" u="none" spc="-10" baseline="0"/>
              <a:t>kuolinmenoja</a:t>
            </a:r>
          </a:p>
          <a:p>
            <a:pPr marL="240665" indent="-227965" algn="l" rtl="0">
              <a:lnSpc>
                <a:spcPct val="100000"/>
              </a:lnSpc>
              <a:spcBef>
                <a:spcPts val="550"/>
              </a:spcBef>
              <a:buChar char="•"/>
              <a:tabLst>
                <a:tab pos="240665" algn="l"/>
              </a:tabLst>
            </a:pPr>
            <a:r>
              <a:rPr lang="fi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Ei</a:t>
            </a:r>
            <a:r>
              <a:rPr lang="fi" b="0" i="0" u="none" spc="-2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b="0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hautajaisia</a:t>
            </a:r>
          </a:p>
          <a:p>
            <a:pPr marL="240665" indent="-227965" algn="l" rtl="0">
              <a:lnSpc>
                <a:spcPct val="100000"/>
              </a:lnSpc>
              <a:spcBef>
                <a:spcPts val="540"/>
              </a:spcBef>
              <a:buChar char="•"/>
              <a:tabLst>
                <a:tab pos="240665" algn="l"/>
              </a:tabLst>
            </a:pPr>
            <a:r>
              <a:rPr lang="fi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Ei</a:t>
            </a:r>
            <a:r>
              <a:rPr lang="fi" b="0" i="0" u="none" spc="-2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b="0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muistotilaisuutta</a:t>
            </a:r>
          </a:p>
          <a:p>
            <a:pPr marL="240665" indent="-227965" algn="l" rtl="0">
              <a:lnSpc>
                <a:spcPct val="100000"/>
              </a:lnSpc>
              <a:spcBef>
                <a:spcPts val="540"/>
              </a:spcBef>
              <a:buChar char="•"/>
              <a:tabLst>
                <a:tab pos="240665" algn="l"/>
              </a:tabLst>
            </a:pPr>
            <a:r>
              <a:rPr lang="fi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Ei</a:t>
            </a:r>
            <a:r>
              <a:rPr lang="fi" b="0" i="0" u="none" spc="-2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b="0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hautajaissaattoa</a:t>
            </a:r>
          </a:p>
          <a:p>
            <a:pPr marL="240665" indent="-227965" algn="l" rtl="0">
              <a:lnSpc>
                <a:spcPct val="100000"/>
              </a:lnSpc>
              <a:spcBef>
                <a:spcPts val="555"/>
              </a:spcBef>
              <a:buChar char="•"/>
              <a:tabLst>
                <a:tab pos="240665" algn="l"/>
              </a:tabLst>
            </a:pPr>
            <a:r>
              <a:rPr lang="fi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Nimetön</a:t>
            </a:r>
            <a:r>
              <a:rPr lang="fi" b="0" i="0" u="none" spc="-4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b="0" i="0" u="none" spc="-2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hauta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7538" y="654875"/>
            <a:ext cx="31324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2600" b="1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Kuolema</a:t>
            </a:r>
            <a:r>
              <a:rPr lang="fi" sz="2600" b="1" i="0" u="none" spc="-3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600" b="1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julkisuudessa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7538" y="1771354"/>
            <a:ext cx="3870960" cy="145986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640"/>
              </a:spcBef>
            </a:pPr>
            <a:r>
              <a:rPr lang="fi" sz="1900" b="1" i="0" u="none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Sosiaalisesti</a:t>
            </a:r>
            <a:r>
              <a:rPr lang="fi" sz="1900" b="1" i="0" u="none" spc="-30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1" i="0" u="none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avoimet</a:t>
            </a:r>
            <a:r>
              <a:rPr lang="fi" sz="1900" b="1" i="0" u="none" spc="-40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1" i="0" u="none" spc="-10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kuolinmenot:</a:t>
            </a:r>
            <a:endParaRPr sz="190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spcBef>
                <a:spcPts val="540"/>
              </a:spcBef>
              <a:buChar char="•"/>
              <a:tabLst>
                <a:tab pos="240665" algn="l"/>
              </a:tabLst>
            </a:pP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Hautausmaiden</a:t>
            </a:r>
            <a:r>
              <a:rPr lang="fi" sz="1900" b="0" i="0" u="none" spc="-3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avajaisseremoniat</a:t>
            </a:r>
            <a:endParaRPr sz="190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spcBef>
                <a:spcPts val="550"/>
              </a:spcBef>
              <a:buChar char="•"/>
              <a:tabLst>
                <a:tab pos="240665" algn="l"/>
              </a:tabLst>
            </a:pP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Vuodenaikojen</a:t>
            </a:r>
            <a:r>
              <a:rPr lang="fi" sz="1900" b="0" i="0" u="none" spc="-2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vaihtumisen ritualisointi</a:t>
            </a:r>
            <a:endParaRPr sz="190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spcBef>
                <a:spcPts val="540"/>
              </a:spcBef>
              <a:buChar char="•"/>
              <a:tabLst>
                <a:tab pos="240665" algn="l"/>
              </a:tabLst>
            </a:pP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Juhlapäivien</a:t>
            </a:r>
            <a:r>
              <a:rPr lang="fi" sz="1900" b="0" i="0" u="none" spc="-3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ritualisointi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7538" y="4280008"/>
            <a:ext cx="4853940" cy="146113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650"/>
              </a:spcBef>
            </a:pPr>
            <a:r>
              <a:rPr lang="fi" sz="1900" b="1" i="0" u="none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Enemmän</a:t>
            </a:r>
            <a:r>
              <a:rPr lang="fi" sz="1900" b="1" i="0" u="none" spc="-40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1" i="0" u="none" spc="-10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kuolinmenoja</a:t>
            </a:r>
            <a:endParaRPr sz="190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spcBef>
                <a:spcPts val="550"/>
              </a:spcBef>
              <a:buChar char="•"/>
              <a:tabLst>
                <a:tab pos="240665" algn="l"/>
              </a:tabLst>
            </a:pP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Vainajan</a:t>
            </a:r>
            <a:r>
              <a:rPr lang="fi" sz="1900" b="0" i="0" u="none" spc="-3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merkkipäivien</a:t>
            </a:r>
            <a:r>
              <a:rPr lang="fi" sz="1900" b="0" i="0" u="none" spc="-5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muistaminen</a:t>
            </a:r>
            <a:endParaRPr sz="190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spcBef>
                <a:spcPts val="540"/>
              </a:spcBef>
              <a:buChar char="•"/>
              <a:tabLst>
                <a:tab pos="240665" algn="l"/>
              </a:tabLst>
            </a:pP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Rukoileminen</a:t>
            </a:r>
            <a:r>
              <a:rPr lang="fi" sz="1900" b="0" i="0" u="none" spc="-2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vainajan</a:t>
            </a:r>
            <a:r>
              <a:rPr lang="fi" sz="1900" b="0" i="0" u="none" spc="-3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puolesta</a:t>
            </a:r>
            <a:r>
              <a:rPr lang="fi" sz="1900" b="0" i="0" u="none" spc="-1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hautausmaalla</a:t>
            </a:r>
            <a:endParaRPr sz="190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spcBef>
                <a:spcPts val="540"/>
              </a:spcBef>
              <a:buChar char="•"/>
              <a:tabLst>
                <a:tab pos="240665" algn="l"/>
              </a:tabLst>
            </a:pP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Uskonnolliset</a:t>
            </a:r>
            <a:r>
              <a:rPr lang="fi" sz="1900" b="0" i="0" u="none" spc="-2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menot</a:t>
            </a:r>
            <a:r>
              <a:rPr lang="fi" sz="1900" b="0" i="0" u="none" spc="5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ennen</a:t>
            </a:r>
            <a:r>
              <a:rPr lang="fi" sz="1900" b="0" i="0" u="none" spc="-6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tuhkausta</a:t>
            </a:r>
            <a:r>
              <a:rPr lang="fi" sz="1900" b="0" i="0" u="none" spc="-4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ja</a:t>
            </a:r>
            <a:r>
              <a:rPr lang="fi" sz="1900" b="0" i="0" u="none" spc="-4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spc="-10" baseline="0">
                <a:solidFill>
                  <a:srgbClr val="0D0D0D"/>
                </a:solidFill>
                <a:latin typeface="Arial"/>
                <a:ea typeface="Arial"/>
                <a:cs typeface="Arial"/>
              </a:rPr>
              <a:t>sen jälkeen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1819392"/>
            <a:ext cx="11011535" cy="4675505"/>
            <a:chOff x="342772" y="1825625"/>
            <a:chExt cx="11011535" cy="46755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772" y="6073078"/>
              <a:ext cx="1022970" cy="427605"/>
            </a:xfrm>
            <a:prstGeom prst="rect">
              <a:avLst/>
            </a:prstGeom>
          </p:spPr>
        </p:pic>
        <p:pic>
          <p:nvPicPr>
            <p:cNvPr id="4" name="object 4" descr="Oddernesin kappeli ja hautausmaa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291" y="1825625"/>
              <a:ext cx="10392393" cy="4351337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947" rIns="0" bIns="0" rtlCol="0">
            <a:spAutoFit/>
          </a:bodyPr>
          <a:lstStyle/>
          <a:p>
            <a:pPr marL="135255" algn="l" rtl="0">
              <a:lnSpc>
                <a:spcPct val="100000"/>
              </a:lnSpc>
              <a:spcBef>
                <a:spcPts val="100"/>
              </a:spcBef>
            </a:pPr>
            <a:r>
              <a:rPr lang="fi" b="1" i="0" u="none" baseline="0"/>
              <a:t>Oddernesin</a:t>
            </a:r>
            <a:r>
              <a:rPr lang="fi" b="1" i="0" u="none" spc="-65" baseline="0"/>
              <a:t> </a:t>
            </a:r>
            <a:r>
              <a:rPr lang="fi" b="1" i="0" u="none" spc="-10" baseline="0"/>
              <a:t>hautausmaa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864"/>
              </a:lnSpc>
            </a:pPr>
            <a:fld id="{81D60167-4931-47E6-BA6A-407CBD079E47}" type="slidenum">
              <a:rPr spc="-50"/>
              <a:t>5</a:t>
            </a:fld>
            <a:endParaRPr spc="-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334" y="402229"/>
            <a:ext cx="17820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2400" b="1" i="0" u="none" spc="-10" baseline="0" dirty="0">
                <a:solidFill>
                  <a:srgbClr val="D2002B"/>
                </a:solidFill>
                <a:latin typeface="Arial"/>
                <a:ea typeface="Arial"/>
                <a:cs typeface="Arial"/>
              </a:rPr>
              <a:t>Pääsiäinen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51941"/>
            <a:ext cx="12192000" cy="6006465"/>
            <a:chOff x="0" y="851941"/>
            <a:chExt cx="12192000" cy="6006465"/>
          </a:xfrm>
        </p:grpSpPr>
        <p:pic>
          <p:nvPicPr>
            <p:cNvPr id="4" name="object 4" descr="Kristiansundin hautaustoimesta vastaava viranomainen | Hautaustoimesta vastaavat viranomaiset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1277" y="851941"/>
              <a:ext cx="4097186" cy="2302548"/>
            </a:xfrm>
            <a:prstGeom prst="rect">
              <a:avLst/>
            </a:prstGeom>
          </p:spPr>
        </p:pic>
        <p:pic>
          <p:nvPicPr>
            <p:cNvPr id="5" name="object 5" descr="Hautapaikan hoito..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4967"/>
              <a:ext cx="3989534" cy="2302546"/>
            </a:xfrm>
            <a:prstGeom prst="rect">
              <a:avLst/>
            </a:prstGeom>
          </p:spPr>
        </p:pic>
        <p:pic>
          <p:nvPicPr>
            <p:cNvPr id="6" name="object 6" descr="Pyhäinpäivän koristeita haudalla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1660" y="874969"/>
              <a:ext cx="4540338" cy="2315690"/>
            </a:xfrm>
            <a:prstGeom prst="rect">
              <a:avLst/>
            </a:prstGeom>
          </p:spPr>
        </p:pic>
        <p:pic>
          <p:nvPicPr>
            <p:cNvPr id="7" name="object 7" descr="Kuva, jossa näkyy ruohoa, ulkotilaa, hautoja, hautausmaa&#10;&#10;Automaattisesti luotu kuvaus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8734" y="3154489"/>
              <a:ext cx="2936068" cy="370351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8542" y="4021079"/>
            <a:ext cx="3766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2400" b="1" i="0" u="none" baseline="0">
                <a:solidFill>
                  <a:srgbClr val="D2002B"/>
                </a:solidFill>
                <a:latin typeface="Arial"/>
                <a:ea typeface="Arial"/>
                <a:cs typeface="Arial"/>
              </a:rPr>
              <a:t>Norjan kansallispäivä</a:t>
            </a:r>
            <a:r>
              <a:rPr lang="fi" sz="2400" b="1" i="0" u="none" spc="-90" baseline="0">
                <a:solidFill>
                  <a:srgbClr val="D2002B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400" b="1" i="0" u="none" baseline="0">
                <a:solidFill>
                  <a:srgbClr val="D2002B"/>
                </a:solidFill>
                <a:latin typeface="Arial"/>
                <a:ea typeface="Arial"/>
                <a:cs typeface="Arial"/>
              </a:rPr>
              <a:t>(17.</a:t>
            </a:r>
            <a:r>
              <a:rPr lang="fi" sz="2400" b="1" i="0" u="none" spc="-55" baseline="0">
                <a:solidFill>
                  <a:srgbClr val="D2002B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2400" b="1" i="0" u="none" spc="-25" baseline="0">
                <a:solidFill>
                  <a:srgbClr val="D2002B"/>
                </a:solidFill>
                <a:latin typeface="Arial"/>
                <a:ea typeface="Arial"/>
                <a:cs typeface="Arial"/>
              </a:rPr>
              <a:t>toukokuuta)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864"/>
              </a:lnSpc>
            </a:pPr>
            <a:fld id="{81D60167-4931-47E6-BA6A-407CBD079E47}" type="slidenum">
              <a:rPr spc="-50"/>
              <a:t>6</a:t>
            </a:fld>
            <a:endParaRPr spc="-50"/>
          </a:p>
        </p:txBody>
      </p:sp>
      <p:sp>
        <p:nvSpPr>
          <p:cNvPr id="9" name="object 9"/>
          <p:cNvSpPr txBox="1"/>
          <p:nvPr/>
        </p:nvSpPr>
        <p:spPr>
          <a:xfrm>
            <a:off x="4157160" y="402188"/>
            <a:ext cx="2129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2400" b="1" i="0" u="none" baseline="0">
                <a:solidFill>
                  <a:srgbClr val="D2002B"/>
                </a:solidFill>
                <a:latin typeface="Arial"/>
                <a:ea typeface="Arial"/>
                <a:cs typeface="Arial"/>
              </a:rPr>
              <a:t>Pyhäinpäivä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8164061" y="126039"/>
            <a:ext cx="33782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l" rtl="0">
              <a:lnSpc>
                <a:spcPts val="2590"/>
              </a:lnSpc>
              <a:spcBef>
                <a:spcPts val="425"/>
              </a:spcBef>
            </a:pPr>
            <a:r>
              <a:rPr lang="fi" b="1" i="0" u="none" baseline="0"/>
              <a:t>Jouluaatto ja aatonaatto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1600200"/>
            <a:ext cx="4768850" cy="411099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41300" marR="383540" indent="-228600" rtl="0">
              <a:lnSpc>
                <a:spcPct val="80000"/>
              </a:lnSpc>
              <a:spcBef>
                <a:spcPts val="550"/>
              </a:spcBef>
              <a:buClr>
                <a:srgbClr val="0D0D0D"/>
              </a:buClr>
              <a:buFont typeface="Arial"/>
              <a:buChar char="•"/>
              <a:tabLst>
                <a:tab pos="241300" algn="l"/>
              </a:tabLst>
            </a:pP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Kenttätyö</a:t>
            </a:r>
            <a:r>
              <a:rPr lang="fi" sz="1900" b="0" i="0" u="none" spc="-2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tehtiin</a:t>
            </a:r>
            <a:r>
              <a:rPr lang="fi" sz="1900" b="0" i="0" u="none" spc="-6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keväällä</a:t>
            </a:r>
            <a:r>
              <a:rPr lang="fi" sz="1900" b="0" i="0" u="none" spc="-2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2023,</a:t>
            </a:r>
            <a:r>
              <a:rPr lang="fi" sz="1900" b="0" i="0" u="none" spc="-3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spc="-1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syksyllä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2021,</a:t>
            </a:r>
            <a:r>
              <a:rPr lang="fi" sz="1900" b="0" i="0" u="none" spc="-3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2022</a:t>
            </a:r>
            <a:r>
              <a:rPr lang="fi" sz="1900" b="0" i="0" u="none" spc="-3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ja</a:t>
            </a:r>
            <a:r>
              <a:rPr lang="fi" sz="1900" b="0" i="0" u="none" spc="-5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2024,</a:t>
            </a:r>
            <a:r>
              <a:rPr lang="fi" sz="1900" b="0" i="0" u="none" spc="-3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kansallispäivänä</a:t>
            </a:r>
            <a:r>
              <a:rPr lang="fi" sz="1900" b="0" i="0" u="none" spc="-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spc="-5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vuonna</a:t>
            </a:r>
            <a:endParaRPr sz="1900" dirty="0">
              <a:latin typeface="Arial"/>
              <a:cs typeface="Arial"/>
            </a:endParaRPr>
          </a:p>
          <a:p>
            <a:pPr marL="241300" rtl="0">
              <a:lnSpc>
                <a:spcPts val="1825"/>
              </a:lnSpc>
            </a:pPr>
            <a:r>
              <a:rPr lang="fi" sz="1900" b="0" i="0" u="none" spc="-2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2025</a:t>
            </a:r>
            <a:endParaRPr sz="1900" dirty="0">
              <a:latin typeface="Arial"/>
              <a:cs typeface="Arial"/>
            </a:endParaRPr>
          </a:p>
          <a:p>
            <a:pPr rtl="0">
              <a:lnSpc>
                <a:spcPct val="100000"/>
              </a:lnSpc>
              <a:spcBef>
                <a:spcPts val="1645"/>
              </a:spcBef>
            </a:pPr>
            <a:endParaRPr sz="1900" dirty="0">
              <a:latin typeface="Arial"/>
              <a:cs typeface="Arial"/>
            </a:endParaRPr>
          </a:p>
          <a:p>
            <a:pPr marL="241300" marR="1091565" indent="-228600" rtl="0">
              <a:lnSpc>
                <a:spcPct val="80000"/>
              </a:lnSpc>
              <a:buChar char="•"/>
              <a:tabLst>
                <a:tab pos="241300" algn="l"/>
              </a:tabLst>
            </a:pP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Tutkimuksessa havainnoitiin</a:t>
            </a:r>
            <a:r>
              <a:rPr lang="fi" sz="1900" b="0" i="0" u="none" spc="-7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hautausmaan</a:t>
            </a:r>
            <a:r>
              <a:rPr lang="fi" sz="1900" b="0" i="0" u="none" spc="-6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spc="-1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rituaalisia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menoja</a:t>
            </a:r>
            <a:r>
              <a:rPr lang="fi" sz="1900" b="0" i="0" u="none" spc="-1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ja</a:t>
            </a:r>
            <a:r>
              <a:rPr lang="fi" sz="1900" b="0" i="0" u="none" spc="-5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esineitä</a:t>
            </a:r>
            <a:endParaRPr sz="1900" dirty="0">
              <a:latin typeface="Arial"/>
              <a:cs typeface="Arial"/>
            </a:endParaRPr>
          </a:p>
          <a:p>
            <a:pPr rtl="0">
              <a:lnSpc>
                <a:spcPct val="100000"/>
              </a:lnSpc>
              <a:spcBef>
                <a:spcPts val="1175"/>
              </a:spcBef>
              <a:buClr>
                <a:srgbClr val="0D0D0D"/>
              </a:buClr>
              <a:buFont typeface="Arial"/>
              <a:buChar char="•"/>
            </a:pPr>
            <a:endParaRPr sz="1900" dirty="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Omaiset</a:t>
            </a:r>
            <a:r>
              <a:rPr lang="fi" sz="1900" b="0" i="0" u="none" spc="-3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ryhmissä ja</a:t>
            </a:r>
            <a:r>
              <a:rPr lang="fi" sz="1900" b="0" i="0" u="none" spc="-3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spc="-1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yksin</a:t>
            </a:r>
            <a:endParaRPr sz="1900" dirty="0">
              <a:latin typeface="Arial"/>
              <a:cs typeface="Arial"/>
            </a:endParaRPr>
          </a:p>
          <a:p>
            <a:pPr rtl="0">
              <a:lnSpc>
                <a:spcPct val="100000"/>
              </a:lnSpc>
              <a:spcBef>
                <a:spcPts val="1185"/>
              </a:spcBef>
              <a:buClr>
                <a:srgbClr val="0D0D0D"/>
              </a:buClr>
              <a:buFont typeface="Arial"/>
              <a:buChar char="•"/>
            </a:pPr>
            <a:endParaRPr sz="1900" dirty="0">
              <a:latin typeface="Arial"/>
              <a:cs typeface="Arial"/>
            </a:endParaRPr>
          </a:p>
          <a:p>
            <a:pPr marL="240665" indent="-227965" rtl="0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Hautojen</a:t>
            </a:r>
            <a:r>
              <a:rPr lang="fi" sz="1900" b="0" i="0" u="none" spc="-2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hoito</a:t>
            </a:r>
            <a:r>
              <a:rPr lang="fi" sz="1900" b="0" i="0" u="none" spc="-1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ja</a:t>
            </a:r>
            <a:r>
              <a:rPr lang="fi" sz="1900" b="0" i="0" u="none" spc="-2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koristelu</a:t>
            </a:r>
            <a:endParaRPr sz="1900" dirty="0">
              <a:latin typeface="Arial"/>
              <a:cs typeface="Arial"/>
            </a:endParaRPr>
          </a:p>
          <a:p>
            <a:pPr rtl="0">
              <a:lnSpc>
                <a:spcPct val="100000"/>
              </a:lnSpc>
              <a:spcBef>
                <a:spcPts val="1645"/>
              </a:spcBef>
              <a:buClr>
                <a:srgbClr val="0D0D0D"/>
              </a:buClr>
              <a:buFont typeface="Arial"/>
              <a:buChar char="•"/>
            </a:pPr>
            <a:endParaRPr sz="1900" dirty="0">
              <a:latin typeface="Arial"/>
              <a:cs typeface="Arial"/>
            </a:endParaRPr>
          </a:p>
          <a:p>
            <a:pPr marL="241300" marR="872490" indent="-228600" rtl="0">
              <a:lnSpc>
                <a:spcPct val="80000"/>
              </a:lnSpc>
              <a:buChar char="•"/>
              <a:tabLst>
                <a:tab pos="241300" algn="l"/>
              </a:tabLst>
            </a:pP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Yhteiset</a:t>
            </a:r>
            <a:r>
              <a:rPr lang="fi" sz="1900" b="0" i="0" u="none" spc="-50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rituaaliset</a:t>
            </a:r>
            <a:r>
              <a:rPr lang="fi" sz="1900" b="0" i="0" u="none" spc="-5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menot</a:t>
            </a:r>
            <a:r>
              <a:rPr lang="fi" sz="1900" b="0" i="0" u="none" spc="-2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yhdessä</a:t>
            </a:r>
            <a:r>
              <a:rPr lang="fi" sz="1900" b="0" i="0" u="none" spc="-2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tuttujen</a:t>
            </a:r>
            <a:r>
              <a:rPr lang="fi" sz="1900" b="0" i="0" u="none" spc="-3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ja</a:t>
            </a:r>
            <a:r>
              <a:rPr lang="fi" sz="1900" b="0" i="0" u="none" spc="-2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fi" sz="1900" b="0" i="0" u="none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tuntemattomien</a:t>
            </a:r>
            <a:r>
              <a:rPr lang="fi" sz="1900" b="0" i="0" u="none" spc="-35" baseline="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kanssa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52031" y="0"/>
            <a:ext cx="4933315" cy="6858000"/>
            <a:chOff x="6652031" y="0"/>
            <a:chExt cx="4933315" cy="6858000"/>
          </a:xfrm>
        </p:grpSpPr>
        <p:pic>
          <p:nvPicPr>
            <p:cNvPr id="4" name="object 4" descr="Tästä puhutaan perheissä liian vähän – bladet.no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2031" y="0"/>
              <a:ext cx="4933124" cy="3428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2031" y="2658660"/>
              <a:ext cx="4933124" cy="4199339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85151" y="650850"/>
            <a:ext cx="5897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fi" b="1" i="0" u="none" baseline="0"/>
              <a:t>Sosiaalisia</a:t>
            </a:r>
            <a:r>
              <a:rPr lang="fi" b="1" i="0" u="none" spc="-35" baseline="0"/>
              <a:t> </a:t>
            </a:r>
            <a:r>
              <a:rPr lang="fi" b="1" i="0" u="none" baseline="0"/>
              <a:t>menoja</a:t>
            </a:r>
            <a:r>
              <a:rPr lang="fi" b="1" i="0" u="none" spc="-35" baseline="0"/>
              <a:t> </a:t>
            </a:r>
            <a:r>
              <a:rPr lang="fi" b="1" i="0" u="none" baseline="0"/>
              <a:t>ja</a:t>
            </a:r>
            <a:r>
              <a:rPr lang="fi" b="1" i="0" u="none" spc="-40" baseline="0"/>
              <a:t> </a:t>
            </a:r>
            <a:r>
              <a:rPr lang="fi" b="1" i="0" u="none" baseline="0"/>
              <a:t>vuorovaikutusta</a:t>
            </a:r>
            <a:r>
              <a:rPr lang="fi" b="1" i="0" u="none" spc="-35" baseline="0"/>
              <a:t> </a:t>
            </a:r>
            <a:r>
              <a:rPr lang="fi" b="1" i="0" u="none" spc="-10" baseline="0"/>
              <a:t>käsittelevä tutkimus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27598" y="6130432"/>
            <a:ext cx="1384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1864"/>
              </a:lnSpc>
            </a:pPr>
            <a:r>
              <a:rPr lang="fi" sz="1600" b="1" i="0" u="none" spc="-50" baseline="0">
                <a:latin typeface="Arial"/>
                <a:ea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8" y="346170"/>
            <a:ext cx="9827261" cy="747390"/>
          </a:xfrm>
          <a:prstGeom prst="rect">
            <a:avLst/>
          </a:prstGeom>
        </p:spPr>
        <p:txBody>
          <a:bodyPr vert="horz" wrap="square" lIns="0" tIns="191522" rIns="0" bIns="0" rtlCol="0">
            <a:spAutoFit/>
          </a:bodyPr>
          <a:lstStyle/>
          <a:p>
            <a:pPr marL="1263015" algn="l" rtl="0">
              <a:lnSpc>
                <a:spcPct val="100000"/>
              </a:lnSpc>
              <a:spcBef>
                <a:spcPts val="100"/>
              </a:spcBef>
            </a:pPr>
            <a:r>
              <a:rPr lang="fi" sz="3600" b="1" i="0" u="none" baseline="0" dirty="0"/>
              <a:t>Norjan kansallispäivä</a:t>
            </a:r>
            <a:r>
              <a:rPr lang="fi" sz="3600" b="1" i="0" u="none" spc="-65" baseline="0" dirty="0"/>
              <a:t> </a:t>
            </a:r>
            <a:r>
              <a:rPr lang="fi" sz="3600" b="1" i="0" u="none" baseline="0" dirty="0"/>
              <a:t>(17.</a:t>
            </a:r>
            <a:r>
              <a:rPr lang="fi" sz="3600" b="1" i="0" u="none" spc="-85" baseline="0" dirty="0"/>
              <a:t> </a:t>
            </a:r>
            <a:r>
              <a:rPr lang="fi" sz="3600" b="1" i="0" u="none" spc="-25" baseline="0" dirty="0"/>
              <a:t>toukokuuta)</a:t>
            </a:r>
            <a:endParaRPr sz="3600" dirty="0"/>
          </a:p>
        </p:txBody>
      </p:sp>
      <p:pic>
        <p:nvPicPr>
          <p:cNvPr id="3" name="object 3" descr="Kuva, jossa näkyy ruohoa, kasveja, ulkotilaa, hauta&#10;&#10;Tekoälyn luoma sisältö voi olla virheellistä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2241" y="1773759"/>
            <a:ext cx="2115230" cy="4351335"/>
          </a:xfrm>
          <a:prstGeom prst="rect">
            <a:avLst/>
          </a:prstGeom>
        </p:spPr>
      </p:pic>
      <p:pic>
        <p:nvPicPr>
          <p:cNvPr id="4" name="object 4" descr="Kuva, jossa näkyy ulkotilaa, pilviä, taivasta, puita&#10;&#10;Tekoälyn luoma sisältö voi olla virheellistä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8471" y="1773759"/>
            <a:ext cx="2110384" cy="4351335"/>
          </a:xfrm>
          <a:prstGeom prst="rect">
            <a:avLst/>
          </a:prstGeom>
        </p:spPr>
      </p:pic>
      <p:pic>
        <p:nvPicPr>
          <p:cNvPr id="5" name="object 5" descr="Kuva, jossa näkyy ulkotilaa, kasveja, ruohoa, hautaus&#10;&#10;Tekoälyn luoma sisältö voi olla virheellistä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5575" y="1718221"/>
            <a:ext cx="2162969" cy="4449546"/>
          </a:xfrm>
          <a:prstGeom prst="rect">
            <a:avLst/>
          </a:prstGeom>
        </p:spPr>
      </p:pic>
      <p:pic>
        <p:nvPicPr>
          <p:cNvPr id="6" name="object 6" descr="Kuva, jossa näkyy ruohoa, ulkotilaa, kasveja, hauta&#10;&#10;Tekoälyn luoma sisältö voi olla virheellistä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0145" y="1677812"/>
            <a:ext cx="2202252" cy="4530354"/>
          </a:xfrm>
          <a:prstGeom prst="rect">
            <a:avLst/>
          </a:prstGeom>
        </p:spPr>
      </p:pic>
      <p:pic>
        <p:nvPicPr>
          <p:cNvPr id="7" name="object 7" descr="Kuva, jossa näkyy hautoja, tekstiä, ruohoa, hauta&#10;&#10;Tekoälyn luoma sisältö voi olla virheellistä.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38311" y="1773759"/>
            <a:ext cx="2115233" cy="43513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675031" y="6282832"/>
            <a:ext cx="268605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 rtl="0">
              <a:lnSpc>
                <a:spcPts val="1864"/>
              </a:lnSpc>
            </a:pPr>
            <a:fld id="{81D60167-4931-47E6-BA6A-407CBD079E47}" type="slidenum">
              <a:rPr sz="1600" b="1" spc="-25">
                <a:latin typeface="Arial"/>
                <a:cs typeface="Arial"/>
              </a:rPr>
              <a:t>8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355" rIns="0" bIns="0" rtlCol="0">
            <a:spAutoFit/>
          </a:bodyPr>
          <a:lstStyle/>
          <a:p>
            <a:pPr marL="525145" algn="l" rtl="0">
              <a:lnSpc>
                <a:spcPct val="100000"/>
              </a:lnSpc>
              <a:spcBef>
                <a:spcPts val="100"/>
              </a:spcBef>
            </a:pPr>
            <a:r>
              <a:rPr lang="fi" b="1" i="0" u="none" baseline="0"/>
              <a:t>Pyhäinpäivä</a:t>
            </a:r>
          </a:p>
        </p:txBody>
      </p:sp>
      <p:pic>
        <p:nvPicPr>
          <p:cNvPr id="3" name="object 3" descr="Hautausmaat kautta vuosikymmenten..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093" y="1275410"/>
            <a:ext cx="9316904" cy="52174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75031" y="6282832"/>
            <a:ext cx="268605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 rtl="0">
              <a:lnSpc>
                <a:spcPts val="1864"/>
              </a:lnSpc>
            </a:pPr>
            <a:fld id="{81D60167-4931-47E6-BA6A-407CBD079E47}" type="slidenum">
              <a:rPr sz="1600" b="1" spc="-25">
                <a:latin typeface="Arial"/>
                <a:cs typeface="Arial"/>
              </a:rPr>
              <a:t>9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342</Words>
  <Application>Microsoft Office PowerPoint</Application>
  <PresentationFormat>Laajakuva</PresentationFormat>
  <Paragraphs>106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”Kuolemme kaikki jonakin päivänä. Mutta sitä edeltävinä päivinä meidän täytyy elää.” Per Olov Enquist</vt:lpstr>
      <vt:lpstr>Elämä kuoleman jälkeen</vt:lpstr>
      <vt:lpstr>Vanhoista muodollisuuksista henkilökohtaisiin ja avoimiin rituaaleihin</vt:lpstr>
      <vt:lpstr>Kuoleman privatisointi</vt:lpstr>
      <vt:lpstr>Oddernesin hautausmaa</vt:lpstr>
      <vt:lpstr>Jouluaatto ja aatonaatto</vt:lpstr>
      <vt:lpstr>Sosiaalisia menoja ja vuorovaikutusta käsittelevä tutkimus</vt:lpstr>
      <vt:lpstr>Norjan kansallispäivä (17. toukokuuta)</vt:lpstr>
      <vt:lpstr>Pyhäinpäivä</vt:lpstr>
      <vt:lpstr>Pyhäinpäivä ja seuraava sunnuntai</vt:lpstr>
      <vt:lpstr>Yhteisöllinen muistaminen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Religiøs individualisering</dc:title>
  <dc:creator>Pål Ketil Botvar</dc:creator>
  <cp:lastModifiedBy>Wilén Mikael</cp:lastModifiedBy>
  <cp:revision>2</cp:revision>
  <dcterms:created xsi:type="dcterms:W3CDTF">2026-01-16T13:47:58Z</dcterms:created>
  <dcterms:modified xsi:type="dcterms:W3CDTF">2026-03-25T06:22:34Z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0x010100D1F733ED11CB9943B62FFD7DBE4B0B5E</vt:lpwstr>
  </property>
  <property fmtid="{D5CDD505-2E9C-101B-9397-08002B2CF9AE}" pid="3" name="Created">
    <vt:filetime>2025-09-29T00:00:00Z</vt:filetime>
  </property>
  <property fmtid="{D5CDD505-2E9C-101B-9397-08002B2CF9AE}" pid="4" name="Creator">
    <vt:lpwstr>Acrobat PDFMaker 25 för PowerPoint</vt:lpwstr>
  </property>
  <property fmtid="{D5CDD505-2E9C-101B-9397-08002B2CF9AE}" pid="5" name="LastSaved">
    <vt:filetime>2026-01-16T00:00:00Z</vt:filetime>
  </property>
  <property fmtid="{D5CDD505-2E9C-101B-9397-08002B2CF9AE}" pid="6" name="MSIP_Label_695cf23d-70b0-4a80-9221-1d774ac27fb2_ActionId">
    <vt:lpwstr>aa00e8fa-09c6-44ca-944e-360f0e98116d</vt:lpwstr>
  </property>
  <property fmtid="{D5CDD505-2E9C-101B-9397-08002B2CF9AE}" pid="7" name="MSIP_Label_695cf23d-70b0-4a80-9221-1d774ac27fb2_ContentBits">
    <vt:lpwstr>0</vt:lpwstr>
  </property>
  <property fmtid="{D5CDD505-2E9C-101B-9397-08002B2CF9AE}" pid="8" name="MSIP_Label_695cf23d-70b0-4a80-9221-1d774ac27fb2_Enabled">
    <vt:lpwstr>true</vt:lpwstr>
  </property>
  <property fmtid="{D5CDD505-2E9C-101B-9397-08002B2CF9AE}" pid="9" name="MSIP_Label_695cf23d-70b0-4a80-9221-1d774ac27fb2_Method">
    <vt:lpwstr>Standard</vt:lpwstr>
  </property>
  <property fmtid="{D5CDD505-2E9C-101B-9397-08002B2CF9AE}" pid="10" name="MSIP_Label_695cf23d-70b0-4a80-9221-1d774ac27fb2_Name">
    <vt:lpwstr>Document internal</vt:lpwstr>
  </property>
  <property fmtid="{D5CDD505-2E9C-101B-9397-08002B2CF9AE}" pid="11" name="MSIP_Label_695cf23d-70b0-4a80-9221-1d774ac27fb2_SetDate">
    <vt:lpwstr>2025-02-19T13:09:41Z</vt:lpwstr>
  </property>
  <property fmtid="{D5CDD505-2E9C-101B-9397-08002B2CF9AE}" pid="12" name="MSIP_Label_695cf23d-70b0-4a80-9221-1d774ac27fb2_SiteId">
    <vt:lpwstr>8482881e-3699-4b3f-b135-cf4800bc1efb</vt:lpwstr>
  </property>
  <property fmtid="{D5CDD505-2E9C-101B-9397-08002B2CF9AE}" pid="13" name="MSIP_Label_695cf23d-70b0-4a80-9221-1d774ac27fb2_Tag">
    <vt:lpwstr>10, 3, 0, 1</vt:lpwstr>
  </property>
  <property fmtid="{D5CDD505-2E9C-101B-9397-08002B2CF9AE}" pid="14" name="Producer">
    <vt:lpwstr>Adobe PDF Library 25.1.213</vt:lpwstr>
  </property>
</Properties>
</file>