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1700" y="3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996315"/>
          </a:xfrm>
          <a:custGeom>
            <a:avLst/>
            <a:gdLst/>
            <a:ahLst/>
            <a:cxnLst/>
            <a:rect l="l" t="t" r="r" b="b"/>
            <a:pathLst>
              <a:path w="9144000" h="996315">
                <a:moveTo>
                  <a:pt x="9144000" y="0"/>
                </a:moveTo>
                <a:lnTo>
                  <a:pt x="0" y="0"/>
                </a:lnTo>
                <a:lnTo>
                  <a:pt x="0" y="996302"/>
                </a:lnTo>
                <a:lnTo>
                  <a:pt x="9144000" y="996302"/>
                </a:lnTo>
                <a:lnTo>
                  <a:pt x="9144000" y="0"/>
                </a:lnTo>
                <a:close/>
              </a:path>
            </a:pathLst>
          </a:custGeom>
          <a:solidFill>
            <a:srgbClr val="234B6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07160" y="57531"/>
            <a:ext cx="1476027" cy="77591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27850"/>
            <a:ext cx="9140806" cy="593014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0"/>
            <a:ext cx="9144000" cy="959485"/>
          </a:xfrm>
          <a:custGeom>
            <a:avLst/>
            <a:gdLst/>
            <a:ahLst/>
            <a:cxnLst/>
            <a:rect l="l" t="t" r="r" b="b"/>
            <a:pathLst>
              <a:path w="9144000" h="959485">
                <a:moveTo>
                  <a:pt x="9144000" y="0"/>
                </a:moveTo>
                <a:lnTo>
                  <a:pt x="0" y="0"/>
                </a:lnTo>
                <a:lnTo>
                  <a:pt x="0" y="959434"/>
                </a:lnTo>
                <a:lnTo>
                  <a:pt x="9144000" y="959434"/>
                </a:lnTo>
                <a:lnTo>
                  <a:pt x="9144000" y="0"/>
                </a:lnTo>
                <a:close/>
              </a:path>
            </a:pathLst>
          </a:custGeom>
          <a:solidFill>
            <a:srgbClr val="234B6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07160" y="57531"/>
            <a:ext cx="1476027" cy="77591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2724" y="40672"/>
            <a:ext cx="7129145" cy="891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9077" y="1478434"/>
            <a:ext cx="8442325" cy="32975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hyperlink" Target="http://www.cemeteriesroute.eu/" TargetMode="External"/><Relationship Id="rId2" Type="http://schemas.openxmlformats.org/officeDocument/2006/relationships/hyperlink" Target="mailto:wenche.eriksson@gpe.oslo.kommune.n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ignificantcemeteries.org/" TargetMode="External"/><Relationship Id="rId5" Type="http://schemas.openxmlformats.org/officeDocument/2006/relationships/hyperlink" Target="mailto:sara.carlquist@stockholm.se" TargetMode="External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10" Type="http://schemas.openxmlformats.org/officeDocument/2006/relationships/image" Target="../media/image11.jpg"/><Relationship Id="rId4" Type="http://schemas.openxmlformats.org/officeDocument/2006/relationships/image" Target="../media/image5.png"/><Relationship Id="rId9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9132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0"/>
              </a:spcBef>
            </a:pPr>
            <a:r>
              <a:rPr lang="fi" sz="2000" b="1" i="0" u="none" baseline="0"/>
              <a:t>Association of Significant Cemeteries in Europe</a:t>
            </a:r>
            <a:endParaRPr sz="2000"/>
          </a:p>
          <a:p>
            <a:pPr marL="12700" algn="l" rtl="0">
              <a:lnSpc>
                <a:spcPct val="100000"/>
              </a:lnSpc>
              <a:spcBef>
                <a:spcPts val="20"/>
              </a:spcBef>
            </a:pPr>
            <a:r>
              <a:rPr lang="fi" sz="1600" b="0" i="0" u="none" baseline="0">
                <a:latin typeface="Georgia"/>
                <a:ea typeface="Georgia"/>
                <a:cs typeface="Georgia"/>
              </a:rPr>
              <a:t>NFKK 18. syyskuuta 2025, Wenche Eriksson ja Sara Carlquist</a:t>
            </a:r>
            <a:endParaRPr sz="16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960119"/>
            <a:chOff x="0" y="0"/>
            <a:chExt cx="9144000" cy="960119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960119"/>
            </a:xfrm>
            <a:custGeom>
              <a:avLst/>
              <a:gdLst/>
              <a:ahLst/>
              <a:cxnLst/>
              <a:rect l="l" t="t" r="r" b="b"/>
              <a:pathLst>
                <a:path w="9144000" h="960119">
                  <a:moveTo>
                    <a:pt x="9144000" y="0"/>
                  </a:moveTo>
                  <a:lnTo>
                    <a:pt x="0" y="0"/>
                  </a:lnTo>
                  <a:lnTo>
                    <a:pt x="0" y="960081"/>
                  </a:lnTo>
                  <a:lnTo>
                    <a:pt x="9144000" y="960081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34B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07160" y="21311"/>
              <a:ext cx="1476027" cy="775918"/>
            </a:xfrm>
            <a:prstGeom prst="rect">
              <a:avLst/>
            </a:prstGeom>
          </p:spPr>
        </p:pic>
      </p:grpSp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l" rtl="0">
              <a:lnSpc>
                <a:spcPct val="100000"/>
              </a:lnSpc>
              <a:spcBef>
                <a:spcPts val="95"/>
              </a:spcBef>
            </a:pPr>
            <a:r>
              <a:rPr lang="fi" b="1" i="0" u="none" baseline="0"/>
              <a:t>Week of Discovering European Cemeteries (WDEC)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15894" y="1066800"/>
            <a:ext cx="7165975" cy="35248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 rtl="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SzPct val="61111"/>
              <a:buFont typeface="Arial"/>
              <a:buChar char="•"/>
              <a:tabLst>
                <a:tab pos="354965" algn="l"/>
              </a:tabLst>
            </a:pPr>
            <a:r>
              <a:rPr lang="fi" sz="1800" b="0" i="0" u="none" baseline="0" dirty="0">
                <a:solidFill>
                  <a:srgbClr val="234B6E"/>
                </a:solidFill>
                <a:latin typeface="Georgia"/>
                <a:ea typeface="Georgia"/>
                <a:cs typeface="Georgia"/>
              </a:rPr>
              <a:t>Vuosittain toukokuussa/kesäkuussa järjestettävä teemaviikko, jonka aihe vaihtelee</a:t>
            </a:r>
            <a:endParaRPr sz="1800" dirty="0">
              <a:latin typeface="Georgia"/>
              <a:cs typeface="Georgia"/>
            </a:endParaRPr>
          </a:p>
          <a:p>
            <a:pPr marL="354965" marR="5080" indent="-342900" rtl="0">
              <a:lnSpc>
                <a:spcPct val="114999"/>
              </a:lnSpc>
              <a:spcBef>
                <a:spcPts val="2000"/>
              </a:spcBef>
              <a:buClr>
                <a:srgbClr val="000000"/>
              </a:buClr>
              <a:buSzPct val="61111"/>
              <a:buFont typeface="Arial"/>
              <a:buChar char="•"/>
              <a:tabLst>
                <a:tab pos="354965" algn="l"/>
              </a:tabLst>
            </a:pPr>
            <a:r>
              <a:rPr lang="fi" sz="1800" b="0" i="0" u="none" baseline="0" dirty="0">
                <a:solidFill>
                  <a:srgbClr val="234B6E"/>
                </a:solidFill>
                <a:latin typeface="Georgia"/>
                <a:ea typeface="Georgia"/>
                <a:cs typeface="Georgia"/>
              </a:rPr>
              <a:t>Tapahtumat, kuten näyttelyt, konferenssit, opastetut kierrokset, konsertit, teatteriesitykset hautausmaalla jne.</a:t>
            </a:r>
            <a:endParaRPr sz="1800" dirty="0">
              <a:latin typeface="Georgia"/>
              <a:cs typeface="Georgia"/>
            </a:endParaRPr>
          </a:p>
          <a:p>
            <a:pPr marL="354965" marR="582930" indent="-342900" rtl="0">
              <a:lnSpc>
                <a:spcPct val="114999"/>
              </a:lnSpc>
              <a:spcBef>
                <a:spcPts val="2005"/>
              </a:spcBef>
              <a:buClr>
                <a:srgbClr val="000000"/>
              </a:buClr>
              <a:buSzPct val="61111"/>
              <a:buFont typeface="Arial"/>
              <a:buChar char="•"/>
              <a:tabLst>
                <a:tab pos="354965" algn="l"/>
              </a:tabLst>
            </a:pPr>
            <a:r>
              <a:rPr lang="fi" sz="1800" b="0" i="0" u="none" baseline="0" dirty="0">
                <a:solidFill>
                  <a:srgbClr val="234B6E"/>
                </a:solidFill>
                <a:latin typeface="Georgia"/>
                <a:ea typeface="Georgia"/>
                <a:cs typeface="Georgia"/>
              </a:rPr>
              <a:t>Vuodesta 2024 alkaen WDEC:n teemana on ollut jokin YK:n kestävää kehitystä koskevan Agenda 2030 -ohjelman 17 tavoitteesta</a:t>
            </a:r>
            <a:endParaRPr sz="1800" dirty="0">
              <a:latin typeface="Georgia"/>
              <a:cs typeface="Georgia"/>
            </a:endParaRPr>
          </a:p>
          <a:p>
            <a:pPr marL="354965" marR="2005964" indent="-342900" rtl="0">
              <a:lnSpc>
                <a:spcPct val="114999"/>
              </a:lnSpc>
              <a:spcBef>
                <a:spcPts val="1995"/>
              </a:spcBef>
              <a:buClr>
                <a:srgbClr val="000000"/>
              </a:buClr>
              <a:buSzPct val="61111"/>
              <a:buFont typeface="Arial"/>
              <a:buChar char="•"/>
              <a:tabLst>
                <a:tab pos="354965" algn="l"/>
              </a:tabLst>
            </a:pPr>
            <a:r>
              <a:rPr lang="fi" sz="1800" b="0" i="0" u="none" baseline="0" dirty="0">
                <a:solidFill>
                  <a:srgbClr val="234B6E"/>
                </a:solidFill>
                <a:latin typeface="Georgia"/>
                <a:ea typeface="Georgia"/>
                <a:cs typeface="Georgia"/>
              </a:rPr>
              <a:t>Teema 2025: Gardens of 80 (80 vuotta toisesta maailmansodasta) Tavoite 16, rauhanomaiset yhteiskunnat</a:t>
            </a:r>
            <a:endParaRPr sz="1800" dirty="0">
              <a:latin typeface="Georgia"/>
              <a:cs typeface="Georgia"/>
            </a:endParaRPr>
          </a:p>
          <a:p>
            <a:pPr rtl="0">
              <a:lnSpc>
                <a:spcPct val="100000"/>
              </a:lnSpc>
              <a:spcBef>
                <a:spcPts val="280"/>
              </a:spcBef>
              <a:buFont typeface="Arial"/>
              <a:buChar char="•"/>
            </a:pPr>
            <a:endParaRPr sz="1800" dirty="0">
              <a:latin typeface="Georgia"/>
              <a:cs typeface="Georgia"/>
            </a:endParaRPr>
          </a:p>
          <a:p>
            <a:pPr marL="354965" indent="-342265" rtl="0">
              <a:lnSpc>
                <a:spcPct val="100000"/>
              </a:lnSpc>
              <a:buClr>
                <a:srgbClr val="000000"/>
              </a:buClr>
              <a:buSzPct val="61111"/>
              <a:buFont typeface="Arial"/>
              <a:buChar char="•"/>
              <a:tabLst>
                <a:tab pos="354965" algn="l"/>
              </a:tabLst>
            </a:pPr>
            <a:r>
              <a:rPr lang="fi" sz="1800" b="0" i="0" u="none" baseline="0" dirty="0">
                <a:solidFill>
                  <a:srgbClr val="234B6E"/>
                </a:solidFill>
                <a:latin typeface="Georgia"/>
                <a:ea typeface="Georgia"/>
                <a:cs typeface="Georgia"/>
              </a:rPr>
              <a:t>Teema 2026: Tavoite 4, hyvä koulutus</a:t>
            </a:r>
            <a:endParaRPr sz="1800" dirty="0">
              <a:latin typeface="Georgia"/>
              <a:cs typeface="Georgi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5085184"/>
            <a:ext cx="9144000" cy="1772920"/>
            <a:chOff x="0" y="5085184"/>
            <a:chExt cx="9144000" cy="177292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77899" y="5085184"/>
              <a:ext cx="4666088" cy="1772816"/>
            </a:xfrm>
            <a:prstGeom prst="rect">
              <a:avLst/>
            </a:prstGeom>
          </p:spPr>
        </p:pic>
        <p:pic>
          <p:nvPicPr>
            <p:cNvPr id="9" name="object 9" descr="https://lh7-rt.googleusercontent.com/slidesz/AGV_vUfq7H2vg4OVCmM9Pa0-gV_fRP9v2ooMU42x0QBi3adzg-vSSrELItESXGBQ8QbcGMvczu8XZxuC6Ogm3lAysISnC0zK8uBZs6Owu6hOllQTjloCZULAezNM83T6r-jYAN4I4Gbkg5DWP2puWV3aOThFcz0E1Cx1=nw?key=ZsjtVFncVwJ9BllRSS3xJg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5085184"/>
              <a:ext cx="4527574" cy="177281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4762" y="-4762"/>
            <a:ext cx="9153525" cy="969644"/>
            <a:chOff x="-4762" y="-4762"/>
            <a:chExt cx="9153525" cy="969644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960119"/>
            </a:xfrm>
            <a:custGeom>
              <a:avLst/>
              <a:gdLst/>
              <a:ahLst/>
              <a:cxnLst/>
              <a:rect l="l" t="t" r="r" b="b"/>
              <a:pathLst>
                <a:path w="9144000" h="960119">
                  <a:moveTo>
                    <a:pt x="9144000" y="0"/>
                  </a:moveTo>
                  <a:lnTo>
                    <a:pt x="0" y="0"/>
                  </a:lnTo>
                  <a:lnTo>
                    <a:pt x="0" y="960081"/>
                  </a:lnTo>
                  <a:lnTo>
                    <a:pt x="9144000" y="960081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34B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9144000" cy="960119"/>
            </a:xfrm>
            <a:custGeom>
              <a:avLst/>
              <a:gdLst/>
              <a:ahLst/>
              <a:cxnLst/>
              <a:rect l="l" t="t" r="r" b="b"/>
              <a:pathLst>
                <a:path w="9144000" h="960119">
                  <a:moveTo>
                    <a:pt x="9144000" y="0"/>
                  </a:moveTo>
                  <a:lnTo>
                    <a:pt x="9144000" y="960094"/>
                  </a:lnTo>
                  <a:lnTo>
                    <a:pt x="0" y="960094"/>
                  </a:lnTo>
                  <a:lnTo>
                    <a:pt x="0" y="0"/>
                  </a:lnTo>
                </a:path>
              </a:pathLst>
            </a:custGeom>
            <a:ln w="9524">
              <a:solidFill>
                <a:srgbClr val="234B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6973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95"/>
              </a:spcBef>
            </a:pPr>
            <a:r>
              <a:rPr lang="fi" b="1" i="0" u="none" baseline="0"/>
              <a:t>Jäsenmaksut</a:t>
            </a: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07160" y="21311"/>
            <a:ext cx="1476027" cy="775918"/>
          </a:xfrm>
          <a:prstGeom prst="rect">
            <a:avLst/>
          </a:prstGeom>
        </p:spPr>
      </p:pic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317177" y="1478434"/>
          <a:ext cx="8354692" cy="32975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869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4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36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00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7520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34B6E"/>
                    </a:solidFill>
                  </a:tcPr>
                </a:tc>
                <a:tc>
                  <a:txBody>
                    <a:bodyPr/>
                    <a:lstStyle/>
                    <a:p>
                      <a:pPr marL="121285" marR="114300" indent="299720" rtl="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lang="fi" sz="1400" b="1" i="0" u="none" baseline="0">
                          <a:solidFill>
                            <a:srgbClr val="FFFFFF"/>
                          </a:solidFill>
                          <a:latin typeface="Georgia"/>
                          <a:ea typeface="Georgia"/>
                          <a:cs typeface="Georgia"/>
                        </a:rPr>
                        <a:t>First year fee and registration fee</a:t>
                      </a:r>
                      <a:endParaRPr sz="1400">
                        <a:latin typeface="Georgia"/>
                        <a:cs typeface="Georgia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34B6E"/>
                    </a:solidFill>
                  </a:tcPr>
                </a:tc>
                <a:tc>
                  <a:txBody>
                    <a:bodyPr/>
                    <a:lstStyle/>
                    <a:p>
                      <a:pPr marL="356235" rtl="0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lang="fi" sz="1400" b="1" i="0" u="none" baseline="0">
                          <a:solidFill>
                            <a:srgbClr val="FFFFFF"/>
                          </a:solidFill>
                          <a:latin typeface="Georgia"/>
                          <a:ea typeface="Georgia"/>
                          <a:cs typeface="Georgia"/>
                        </a:rPr>
                        <a:t>Registration fee</a:t>
                      </a:r>
                      <a:endParaRPr sz="1400">
                        <a:latin typeface="Georgia"/>
                        <a:cs typeface="Georgia"/>
                      </a:endParaRPr>
                    </a:p>
                    <a:p>
                      <a:pPr marL="393065" rtl="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lang="fi" sz="800" b="1" i="0" u="none" baseline="0">
                          <a:solidFill>
                            <a:srgbClr val="FFFFFF"/>
                          </a:solidFill>
                          <a:latin typeface="Georgia"/>
                          <a:ea typeface="Georgia"/>
                          <a:cs typeface="Georgia"/>
                        </a:rPr>
                        <a:t>(First year fee - Yearly fee)</a:t>
                      </a:r>
                      <a:endParaRPr sz="800">
                        <a:latin typeface="Georgia"/>
                        <a:cs typeface="Georgia"/>
                      </a:endParaRPr>
                    </a:p>
                  </a:txBody>
                  <a:tcPr marL="0" marR="0" marT="1111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34B6E"/>
                    </a:solidFill>
                  </a:tcPr>
                </a:tc>
                <a:tc>
                  <a:txBody>
                    <a:bodyPr/>
                    <a:lstStyle/>
                    <a:p>
                      <a:pPr marL="636905" marR="491490" indent="-181610" rtl="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lang="fi" sz="1400" b="1" i="0" u="none" baseline="0">
                          <a:solidFill>
                            <a:srgbClr val="FFFFFF"/>
                          </a:solidFill>
                          <a:latin typeface="Georgia"/>
                          <a:ea typeface="Georgia"/>
                          <a:cs typeface="Georgia"/>
                        </a:rPr>
                        <a:t>Yearly fee</a:t>
                      </a:r>
                      <a:endParaRPr sz="1400">
                        <a:latin typeface="Georgia"/>
                        <a:cs typeface="Georgia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34B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709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24765" rtl="0">
                        <a:lnSpc>
                          <a:spcPct val="100000"/>
                        </a:lnSpc>
                      </a:pPr>
                      <a:r>
                        <a:rPr lang="fi" sz="1400" b="1" i="0" u="none" baseline="0">
                          <a:solidFill>
                            <a:srgbClr val="FFFFFF"/>
                          </a:solidFill>
                          <a:latin typeface="Georgia"/>
                          <a:ea typeface="Georgia"/>
                          <a:cs typeface="Georgia"/>
                        </a:rPr>
                        <a:t>Volunteers' associations</a:t>
                      </a:r>
                      <a:endParaRPr sz="1400">
                        <a:latin typeface="Georgia"/>
                        <a:cs typeface="Georgia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34B6E"/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fi" sz="1400" b="0" i="0" u="none" baseline="0">
                          <a:latin typeface="Georgia"/>
                          <a:ea typeface="Georgia"/>
                          <a:cs typeface="Georgia"/>
                        </a:rPr>
                        <a:t>170 €</a:t>
                      </a:r>
                      <a:endParaRPr sz="1400">
                        <a:latin typeface="Georgia"/>
                        <a:cs typeface="Georgia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9D7"/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fi" sz="1400" b="0" i="0" u="none" baseline="0">
                          <a:latin typeface="Georgia"/>
                          <a:ea typeface="Georgia"/>
                          <a:cs typeface="Georgia"/>
                        </a:rPr>
                        <a:t>60 </a:t>
                      </a:r>
                      <a:r>
                        <a:rPr lang="fi" sz="1100" b="0" i="0" u="none" baseline="0">
                          <a:latin typeface="Georgia"/>
                          <a:ea typeface="Georgia"/>
                          <a:cs typeface="Georgia"/>
                        </a:rPr>
                        <a:t>€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9D7"/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fi" sz="1400" b="0" i="0" u="none" baseline="0">
                          <a:latin typeface="Georgia"/>
                          <a:ea typeface="Georgia"/>
                          <a:cs typeface="Georgia"/>
                        </a:rPr>
                        <a:t>110 €</a:t>
                      </a:r>
                      <a:endParaRPr sz="1400">
                        <a:latin typeface="Georgia"/>
                        <a:cs typeface="Georgia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9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160">
                <a:tc>
                  <a:txBody>
                    <a:bodyPr/>
                    <a:lstStyle/>
                    <a:p>
                      <a:pPr marL="24765" rtl="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lang="fi" sz="1400" b="1" i="0" u="none" baseline="0">
                          <a:solidFill>
                            <a:srgbClr val="FFFFFF"/>
                          </a:solidFill>
                          <a:latin typeface="Georgia"/>
                          <a:ea typeface="Georgia"/>
                          <a:cs typeface="Georgia"/>
                        </a:rPr>
                        <a:t>Research institutions</a:t>
                      </a:r>
                      <a:endParaRPr sz="1400">
                        <a:latin typeface="Georgia"/>
                        <a:cs typeface="Georgia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34B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lang="fi" sz="1400" b="0" i="0" u="none" baseline="0">
                          <a:latin typeface="Georgia"/>
                          <a:ea typeface="Georgia"/>
                          <a:cs typeface="Georgia"/>
                        </a:rPr>
                        <a:t>170 €</a:t>
                      </a:r>
                      <a:endParaRPr sz="1400">
                        <a:latin typeface="Georgia"/>
                        <a:cs typeface="Georgia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C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lang="fi" sz="1400" b="0" i="0" u="none" baseline="0">
                          <a:latin typeface="Georgia"/>
                          <a:ea typeface="Georgia"/>
                          <a:cs typeface="Georgia"/>
                        </a:rPr>
                        <a:t>60 </a:t>
                      </a:r>
                      <a:r>
                        <a:rPr lang="fi" sz="1100" b="0" i="0" u="none" baseline="0">
                          <a:latin typeface="Georgia"/>
                          <a:ea typeface="Georgia"/>
                          <a:cs typeface="Georgia"/>
                        </a:rPr>
                        <a:t>€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C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lang="fi" sz="1400" b="0" i="0" u="none" baseline="0">
                          <a:latin typeface="Georgia"/>
                          <a:ea typeface="Georgia"/>
                          <a:cs typeface="Georgia"/>
                        </a:rPr>
                        <a:t>110 €</a:t>
                      </a:r>
                      <a:endParaRPr sz="1400">
                        <a:latin typeface="Georgia"/>
                        <a:cs typeface="Georgia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C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7804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34B6E"/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9D7"/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9D7"/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9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4160">
                <a:tc>
                  <a:txBody>
                    <a:bodyPr/>
                    <a:lstStyle/>
                    <a:p>
                      <a:pPr marL="24765" rtl="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lang="fi" sz="1400" b="1" i="0" u="sng" baseline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Georgia"/>
                          <a:ea typeface="Georgia"/>
                          <a:cs typeface="Georgia"/>
                        </a:rPr>
                        <a:t>Members</a:t>
                      </a:r>
                      <a:endParaRPr sz="1400">
                        <a:latin typeface="Georgia"/>
                        <a:cs typeface="Georgia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34B6E"/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CEB"/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CEB"/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C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3525">
                <a:tc>
                  <a:txBody>
                    <a:bodyPr/>
                    <a:lstStyle/>
                    <a:p>
                      <a:pPr marL="25400" rtl="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lang="fi" sz="1400" b="1" i="0" u="none" baseline="0">
                          <a:solidFill>
                            <a:srgbClr val="FFFFFF"/>
                          </a:solidFill>
                          <a:latin typeface="Georgia"/>
                          <a:ea typeface="Georgia"/>
                          <a:cs typeface="Georgia"/>
                        </a:rPr>
                        <a:t>Up to 50.000 inhabitants</a:t>
                      </a:r>
                      <a:endParaRPr sz="1400">
                        <a:latin typeface="Georgia"/>
                        <a:cs typeface="Georgia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34B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lang="fi" sz="1400" b="0" i="0" u="none" baseline="0">
                          <a:latin typeface="Georgia"/>
                          <a:ea typeface="Georgia"/>
                          <a:cs typeface="Georgia"/>
                        </a:rPr>
                        <a:t>170 €</a:t>
                      </a:r>
                      <a:endParaRPr sz="1400">
                        <a:latin typeface="Georgia"/>
                        <a:cs typeface="Georgia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9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lang="fi" sz="1400" b="0" i="0" u="none" baseline="0">
                          <a:latin typeface="Georgia"/>
                          <a:ea typeface="Georgia"/>
                          <a:cs typeface="Georgia"/>
                        </a:rPr>
                        <a:t>60 </a:t>
                      </a:r>
                      <a:r>
                        <a:rPr lang="fi" sz="1100" b="0" i="0" u="none" baseline="0">
                          <a:latin typeface="Georgia"/>
                          <a:ea typeface="Georgia"/>
                          <a:cs typeface="Georgia"/>
                        </a:rPr>
                        <a:t>€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9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lang="fi" sz="1400" b="0" i="0" u="none" baseline="0">
                          <a:latin typeface="Georgia"/>
                          <a:ea typeface="Georgia"/>
                          <a:cs typeface="Georgia"/>
                        </a:rPr>
                        <a:t>110 €</a:t>
                      </a:r>
                      <a:endParaRPr sz="1400">
                        <a:latin typeface="Georgia"/>
                        <a:cs typeface="Georgia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9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marL="24765" rtl="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lang="fi" sz="1400" b="1" i="0" u="none" baseline="0">
                          <a:solidFill>
                            <a:srgbClr val="FFFFFF"/>
                          </a:solidFill>
                          <a:latin typeface="Georgia"/>
                          <a:ea typeface="Georgia"/>
                          <a:cs typeface="Georgia"/>
                        </a:rPr>
                        <a:t>From 50.000 to 100.000</a:t>
                      </a:r>
                      <a:endParaRPr sz="1400">
                        <a:latin typeface="Georgia"/>
                        <a:cs typeface="Georgia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34B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lang="fi" sz="1400" b="0" i="0" u="none" baseline="0">
                          <a:latin typeface="Georgia"/>
                          <a:ea typeface="Georgia"/>
                          <a:cs typeface="Georgia"/>
                        </a:rPr>
                        <a:t>300 €</a:t>
                      </a:r>
                      <a:endParaRPr sz="1400">
                        <a:latin typeface="Georgia"/>
                        <a:cs typeface="Georgia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C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lang="fi" sz="1400" b="0" i="0" u="none" baseline="0">
                          <a:latin typeface="Georgia"/>
                          <a:ea typeface="Georgia"/>
                          <a:cs typeface="Georgia"/>
                        </a:rPr>
                        <a:t>110 </a:t>
                      </a:r>
                      <a:r>
                        <a:rPr lang="fi" sz="1100" b="0" i="0" u="none" baseline="0">
                          <a:latin typeface="Georgia"/>
                          <a:ea typeface="Georgia"/>
                          <a:cs typeface="Georgia"/>
                        </a:rPr>
                        <a:t>€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C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lang="fi" sz="1400" b="0" i="0" u="none" baseline="0">
                          <a:latin typeface="Georgia"/>
                          <a:ea typeface="Georgia"/>
                          <a:cs typeface="Georgia"/>
                        </a:rPr>
                        <a:t>190 €</a:t>
                      </a:r>
                      <a:endParaRPr sz="1400">
                        <a:latin typeface="Georgia"/>
                        <a:cs typeface="Georgia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C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4160">
                <a:tc>
                  <a:txBody>
                    <a:bodyPr/>
                    <a:lstStyle/>
                    <a:p>
                      <a:pPr marL="25400" rtl="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lang="fi" sz="1400" b="1" i="0" u="none" baseline="0">
                          <a:solidFill>
                            <a:srgbClr val="FFFFFF"/>
                          </a:solidFill>
                          <a:latin typeface="Georgia"/>
                          <a:ea typeface="Georgia"/>
                          <a:cs typeface="Georgia"/>
                        </a:rPr>
                        <a:t>From 100.000 to 200.000</a:t>
                      </a:r>
                      <a:endParaRPr sz="1400">
                        <a:latin typeface="Georgia"/>
                        <a:cs typeface="Georgia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34B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lang="fi" sz="1400" b="0" i="0" u="none" baseline="0">
                          <a:latin typeface="Georgia"/>
                          <a:ea typeface="Georgia"/>
                          <a:cs typeface="Georgia"/>
                        </a:rPr>
                        <a:t>440 €</a:t>
                      </a:r>
                      <a:endParaRPr sz="1400">
                        <a:latin typeface="Georgia"/>
                        <a:cs typeface="Georgia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9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lang="fi" sz="1400" b="0" i="0" u="none" baseline="0">
                          <a:latin typeface="Georgia"/>
                          <a:ea typeface="Georgia"/>
                          <a:cs typeface="Georgia"/>
                        </a:rPr>
                        <a:t>110 </a:t>
                      </a:r>
                      <a:r>
                        <a:rPr lang="fi" sz="1100" b="0" i="0" u="none" baseline="0">
                          <a:latin typeface="Georgia"/>
                          <a:ea typeface="Georgia"/>
                          <a:cs typeface="Georgia"/>
                        </a:rPr>
                        <a:t>€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9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lang="fi" sz="1400" b="0" i="0" u="none" baseline="0">
                          <a:latin typeface="Georgia"/>
                          <a:ea typeface="Georgia"/>
                          <a:cs typeface="Georgia"/>
                        </a:rPr>
                        <a:t>330 €</a:t>
                      </a:r>
                      <a:endParaRPr sz="1400">
                        <a:latin typeface="Georgia"/>
                        <a:cs typeface="Georgia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9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3525">
                <a:tc>
                  <a:txBody>
                    <a:bodyPr/>
                    <a:lstStyle/>
                    <a:p>
                      <a:pPr marL="25400" rtl="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lang="fi" sz="1400" b="1" i="0" u="none" baseline="0">
                          <a:solidFill>
                            <a:srgbClr val="FFFFFF"/>
                          </a:solidFill>
                          <a:latin typeface="Georgia"/>
                          <a:ea typeface="Georgia"/>
                          <a:cs typeface="Georgia"/>
                        </a:rPr>
                        <a:t>From 200.000 to 500.000</a:t>
                      </a:r>
                      <a:endParaRPr sz="1400">
                        <a:latin typeface="Georgia"/>
                        <a:cs typeface="Georgia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34B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lang="fi" sz="1400" b="0" i="0" u="none" baseline="0">
                          <a:latin typeface="Georgia"/>
                          <a:ea typeface="Georgia"/>
                          <a:cs typeface="Georgia"/>
                        </a:rPr>
                        <a:t>770 €</a:t>
                      </a:r>
                      <a:endParaRPr sz="1400">
                        <a:latin typeface="Georgia"/>
                        <a:cs typeface="Georgia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CEB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 rtl="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lang="fi" sz="1400" b="0" i="0" u="none" baseline="0">
                          <a:latin typeface="Georgia"/>
                          <a:ea typeface="Georgia"/>
                          <a:cs typeface="Georgia"/>
                        </a:rPr>
                        <a:t>220 </a:t>
                      </a:r>
                      <a:r>
                        <a:rPr lang="fi" sz="1100" b="0" i="0" u="none" baseline="0">
                          <a:latin typeface="Georgia"/>
                          <a:ea typeface="Georgia"/>
                          <a:cs typeface="Georgia"/>
                        </a:rPr>
                        <a:t>€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C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lang="fi" sz="1400" b="0" i="0" u="none" baseline="0">
                          <a:latin typeface="Georgia"/>
                          <a:ea typeface="Georgia"/>
                          <a:cs typeface="Georgia"/>
                        </a:rPr>
                        <a:t>550 €</a:t>
                      </a:r>
                      <a:endParaRPr sz="1400">
                        <a:latin typeface="Georgia"/>
                        <a:cs typeface="Georgia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C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4160">
                <a:tc>
                  <a:txBody>
                    <a:bodyPr/>
                    <a:lstStyle/>
                    <a:p>
                      <a:pPr marL="24765" rtl="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lang="fi" sz="1400" b="1" i="0" u="none" baseline="0">
                          <a:solidFill>
                            <a:srgbClr val="FFFFFF"/>
                          </a:solidFill>
                          <a:latin typeface="Georgia"/>
                          <a:ea typeface="Georgia"/>
                          <a:cs typeface="Georgia"/>
                        </a:rPr>
                        <a:t>From 500.000 to 1 million</a:t>
                      </a:r>
                      <a:endParaRPr sz="1400">
                        <a:latin typeface="Georgia"/>
                        <a:cs typeface="Georgia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34B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lang="fi" sz="1400" b="0" i="0" u="none" baseline="0">
                          <a:latin typeface="Georgia"/>
                          <a:ea typeface="Georgia"/>
                          <a:cs typeface="Georgia"/>
                        </a:rPr>
                        <a:t>1050 €</a:t>
                      </a:r>
                      <a:endParaRPr sz="1400">
                        <a:latin typeface="Georgia"/>
                        <a:cs typeface="Georgia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9D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 rtl="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lang="fi" sz="1400" b="0" i="0" u="none" baseline="0">
                          <a:latin typeface="Georgia"/>
                          <a:ea typeface="Georgia"/>
                          <a:cs typeface="Georgia"/>
                        </a:rPr>
                        <a:t>220 </a:t>
                      </a:r>
                      <a:r>
                        <a:rPr lang="fi" sz="1100" b="0" i="0" u="none" baseline="0">
                          <a:latin typeface="Georgia"/>
                          <a:ea typeface="Georgia"/>
                          <a:cs typeface="Georgia"/>
                        </a:rPr>
                        <a:t>€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9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lang="fi" sz="1400" b="0" i="0" u="none" baseline="0">
                          <a:latin typeface="Georgia"/>
                          <a:ea typeface="Georgia"/>
                          <a:cs typeface="Georgia"/>
                        </a:rPr>
                        <a:t>830 €</a:t>
                      </a:r>
                      <a:endParaRPr sz="1400">
                        <a:latin typeface="Georgia"/>
                        <a:cs typeface="Georgia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9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4160">
                <a:tc>
                  <a:txBody>
                    <a:bodyPr/>
                    <a:lstStyle/>
                    <a:p>
                      <a:pPr marL="25400" rtl="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lang="fi" sz="1400" b="1" i="0" u="none" baseline="0">
                          <a:solidFill>
                            <a:srgbClr val="FFFFFF"/>
                          </a:solidFill>
                          <a:latin typeface="Georgia"/>
                          <a:ea typeface="Georgia"/>
                          <a:cs typeface="Georgia"/>
                        </a:rPr>
                        <a:t>More than 1 million</a:t>
                      </a:r>
                      <a:endParaRPr sz="1400">
                        <a:latin typeface="Georgia"/>
                        <a:cs typeface="Georgia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34B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lang="fi" sz="1400" b="0" i="0" u="none" baseline="0">
                          <a:latin typeface="Georgia"/>
                          <a:ea typeface="Georgia"/>
                          <a:cs typeface="Georgia"/>
                        </a:rPr>
                        <a:t>1320 €</a:t>
                      </a:r>
                      <a:endParaRPr sz="1400">
                        <a:latin typeface="Georgia"/>
                        <a:cs typeface="Georgia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CEB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 rtl="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lang="fi" sz="1400" b="0" i="0" u="none" baseline="0">
                          <a:latin typeface="Georgia"/>
                          <a:ea typeface="Georgia"/>
                          <a:cs typeface="Georgia"/>
                        </a:rPr>
                        <a:t>220 </a:t>
                      </a:r>
                      <a:r>
                        <a:rPr lang="fi" sz="1100" b="0" i="0" u="none" baseline="0">
                          <a:latin typeface="Georgia"/>
                          <a:ea typeface="Georgia"/>
                          <a:cs typeface="Georgia"/>
                        </a:rPr>
                        <a:t>€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C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lang="fi" sz="1400" b="0" i="0" u="none" baseline="0">
                          <a:latin typeface="Georgia"/>
                          <a:ea typeface="Georgia"/>
                          <a:cs typeface="Georgia"/>
                        </a:rPr>
                        <a:t>1100 €</a:t>
                      </a:r>
                      <a:endParaRPr sz="1400">
                        <a:latin typeface="Georgia"/>
                        <a:cs typeface="Georgia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C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5798" y="5117948"/>
            <a:ext cx="2311400" cy="72707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280"/>
              </a:spcBef>
            </a:pPr>
            <a:r>
              <a:rPr lang="fi" sz="1000" b="1" i="0" u="none" baseline="0">
                <a:solidFill>
                  <a:srgbClr val="234B6E"/>
                </a:solidFill>
                <a:latin typeface="Georgia"/>
                <a:ea typeface="Georgia"/>
                <a:cs typeface="Georgia"/>
              </a:rPr>
              <a:t>Wenche Eriksson</a:t>
            </a:r>
            <a:endParaRPr sz="1000">
              <a:latin typeface="Georgia"/>
              <a:cs typeface="Georgia"/>
            </a:endParaRPr>
          </a:p>
          <a:p>
            <a:pPr marL="12700" marR="5080" rtl="0">
              <a:lnSpc>
                <a:spcPct val="114999"/>
              </a:lnSpc>
            </a:pPr>
            <a:r>
              <a:rPr lang="fi" sz="1000" b="0" i="0" u="none" baseline="0">
                <a:solidFill>
                  <a:srgbClr val="234B6E"/>
                </a:solidFill>
                <a:latin typeface="Georgia"/>
                <a:ea typeface="Georgia"/>
                <a:cs typeface="Georgia"/>
              </a:rPr>
              <a:t>Oslo, Norja </a:t>
            </a:r>
            <a:r>
              <a:rPr lang="fi" sz="1000" b="0" i="0" u="sng" baseline="0">
                <a:solidFill>
                  <a:srgbClr val="006DBE"/>
                </a:solidFill>
                <a:uFill>
                  <a:solidFill>
                    <a:srgbClr val="006DBE"/>
                  </a:solidFill>
                </a:uFill>
                <a:latin typeface="Georgia"/>
                <a:ea typeface="Georgia"/>
                <a:cs typeface="Georgia"/>
                <a:hlinkClick r:id="rId2"/>
              </a:rPr>
              <a:t>wenche.eriksson@gpe.oslo.kommune.no</a:t>
            </a:r>
            <a:endParaRPr sz="1000">
              <a:latin typeface="Georgia"/>
              <a:cs typeface="Georgia"/>
            </a:endParaRPr>
          </a:p>
          <a:p>
            <a:pPr marL="12700" rtl="0">
              <a:lnSpc>
                <a:spcPct val="100000"/>
              </a:lnSpc>
              <a:spcBef>
                <a:spcPts val="180"/>
              </a:spcBef>
            </a:pPr>
            <a:r>
              <a:rPr lang="fi" sz="1000" b="0" i="0" u="none" baseline="0">
                <a:solidFill>
                  <a:srgbClr val="234B6E"/>
                </a:solidFill>
                <a:latin typeface="Georgia"/>
                <a:ea typeface="Georgia"/>
                <a:cs typeface="Georgia"/>
              </a:rPr>
              <a:t>+47 95705426</a:t>
            </a:r>
            <a:endParaRPr sz="1000">
              <a:latin typeface="Georgia"/>
              <a:cs typeface="Georgia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2550" y="3068959"/>
            <a:ext cx="1358773" cy="198034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19871" y="3068959"/>
            <a:ext cx="1311424" cy="195556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498597" y="5084305"/>
            <a:ext cx="1632585" cy="72707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280"/>
              </a:spcBef>
            </a:pPr>
            <a:r>
              <a:rPr lang="fi" sz="1000" b="1" i="0" u="none" baseline="0">
                <a:solidFill>
                  <a:srgbClr val="234B6E"/>
                </a:solidFill>
                <a:latin typeface="Georgia"/>
                <a:ea typeface="Georgia"/>
                <a:cs typeface="Georgia"/>
              </a:rPr>
              <a:t>Sara Carlquist</a:t>
            </a:r>
            <a:endParaRPr sz="1000">
              <a:latin typeface="Georgia"/>
              <a:cs typeface="Georgia"/>
            </a:endParaRPr>
          </a:p>
          <a:p>
            <a:pPr marL="12700" marR="5080" rtl="0">
              <a:lnSpc>
                <a:spcPct val="114999"/>
              </a:lnSpc>
            </a:pPr>
            <a:r>
              <a:rPr lang="fi" sz="1000" b="0" i="0" u="none" baseline="0">
                <a:solidFill>
                  <a:srgbClr val="234B6E"/>
                </a:solidFill>
                <a:latin typeface="Georgia"/>
                <a:ea typeface="Georgia"/>
                <a:cs typeface="Georgia"/>
              </a:rPr>
              <a:t>Tukholma, Ruotsi </a:t>
            </a:r>
            <a:r>
              <a:rPr lang="fi" sz="1000" b="0" i="0" u="sng" baseline="0">
                <a:solidFill>
                  <a:srgbClr val="006DBE"/>
                </a:solidFill>
                <a:uFill>
                  <a:solidFill>
                    <a:srgbClr val="006DBE"/>
                  </a:solidFill>
                </a:uFill>
                <a:latin typeface="Georgia"/>
                <a:ea typeface="Georgia"/>
                <a:cs typeface="Georgia"/>
                <a:hlinkClick r:id="rId5"/>
              </a:rPr>
              <a:t>sara.carlquist@stockholm.se</a:t>
            </a:r>
            <a:endParaRPr sz="1000">
              <a:latin typeface="Georgia"/>
              <a:cs typeface="Georgia"/>
            </a:endParaRPr>
          </a:p>
          <a:p>
            <a:pPr marL="12700" rtl="0">
              <a:lnSpc>
                <a:spcPct val="100000"/>
              </a:lnSpc>
              <a:spcBef>
                <a:spcPts val="180"/>
              </a:spcBef>
            </a:pPr>
            <a:r>
              <a:rPr lang="fi" sz="1000" b="0" i="0" u="none" baseline="0">
                <a:solidFill>
                  <a:srgbClr val="234B6E"/>
                </a:solidFill>
                <a:latin typeface="Georgia"/>
                <a:ea typeface="Georgia"/>
                <a:cs typeface="Georgia"/>
              </a:rPr>
              <a:t>+46 850830108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6" name="object 6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6973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95"/>
              </a:spcBef>
            </a:pPr>
            <a:r>
              <a:rPr lang="fi" b="1" i="0" u="none" baseline="0"/>
              <a:t>Tervetuloa jäseneksi!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34316" y="1727732"/>
            <a:ext cx="309245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fi" sz="1800" b="0" i="0" u="sng" baseline="0">
                <a:solidFill>
                  <a:srgbClr val="006DBE"/>
                </a:solidFill>
                <a:uFill>
                  <a:solidFill>
                    <a:srgbClr val="006DBE"/>
                  </a:solidFill>
                </a:uFill>
                <a:latin typeface="Arial"/>
                <a:ea typeface="Arial"/>
                <a:cs typeface="Arial"/>
                <a:hlinkClick r:id="rId6"/>
              </a:rPr>
              <a:t>www.significantcemeteries.org</a:t>
            </a:r>
            <a:endParaRPr sz="1800">
              <a:latin typeface="Arial"/>
              <a:cs typeface="Arial"/>
            </a:endParaRPr>
          </a:p>
          <a:p>
            <a:pPr rtl="0"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12700" rtl="0">
              <a:lnSpc>
                <a:spcPct val="100000"/>
              </a:lnSpc>
            </a:pPr>
            <a:r>
              <a:rPr lang="fi" sz="1800" b="0" i="0" u="sng" baseline="0">
                <a:solidFill>
                  <a:srgbClr val="006DBE"/>
                </a:solidFill>
                <a:uFill>
                  <a:solidFill>
                    <a:srgbClr val="006DBE"/>
                  </a:solidFill>
                </a:uFill>
                <a:latin typeface="Arial"/>
                <a:ea typeface="Arial"/>
                <a:cs typeface="Arial"/>
                <a:hlinkClick r:id="rId7"/>
              </a:rPr>
              <a:t>www.cemeteriesroute.eu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252724" y="40672"/>
            <a:ext cx="473964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l" rtl="0">
              <a:lnSpc>
                <a:spcPct val="100000"/>
              </a:lnSpc>
              <a:spcBef>
                <a:spcPts val="95"/>
              </a:spcBef>
            </a:pPr>
            <a:r>
              <a:rPr lang="fi" b="1" i="0" u="none" baseline="0"/>
              <a:t>Association of Significant Cemeteries in Europe </a:t>
            </a:r>
            <a:r>
              <a:rPr lang="fi" sz="1600" b="0" i="0" u="none" baseline="0">
                <a:latin typeface="Georgia"/>
                <a:ea typeface="Georgia"/>
                <a:cs typeface="Georgia"/>
              </a:rPr>
              <a:t>(ASCE)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2723" y="1411511"/>
            <a:ext cx="7041515" cy="3835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rtl="0">
              <a:lnSpc>
                <a:spcPct val="100000"/>
              </a:lnSpc>
              <a:spcBef>
                <a:spcPts val="100"/>
              </a:spcBef>
            </a:pPr>
            <a:r>
              <a:rPr lang="fi" sz="1800" b="0" i="0" u="none" baseline="0">
                <a:solidFill>
                  <a:srgbClr val="234B6E"/>
                </a:solidFill>
                <a:latin typeface="Georgia"/>
                <a:ea typeface="Georgia"/>
                <a:cs typeface="Georgia"/>
              </a:rPr>
              <a:t>Association of Significant Cemeteries in Europe (ASCE) eli Euroopan merkittävien hautausmaiden yhdistys on perustettu historiallisesti ja arkkitehtonisesti arvokkaita hautausmaita hallinnoivien julkisten ja yksityisten toimijoiden verkostoksi.</a:t>
            </a:r>
            <a:endParaRPr sz="1800">
              <a:latin typeface="Georgia"/>
              <a:cs typeface="Georgia"/>
            </a:endParaRPr>
          </a:p>
          <a:p>
            <a:pPr rtl="0">
              <a:lnSpc>
                <a:spcPct val="100000"/>
              </a:lnSpc>
              <a:spcBef>
                <a:spcPts val="1315"/>
              </a:spcBef>
            </a:pPr>
            <a:endParaRPr sz="1800">
              <a:latin typeface="Georgia"/>
              <a:cs typeface="Georgia"/>
            </a:endParaRPr>
          </a:p>
          <a:p>
            <a:pPr marL="12700" rtl="0">
              <a:lnSpc>
                <a:spcPct val="100000"/>
              </a:lnSpc>
            </a:pPr>
            <a:r>
              <a:rPr lang="fi" sz="1800" b="0" i="0" u="none" baseline="0">
                <a:solidFill>
                  <a:srgbClr val="234B6E"/>
                </a:solidFill>
                <a:latin typeface="Georgia"/>
                <a:ea typeface="Georgia"/>
                <a:cs typeface="Georgia"/>
              </a:rPr>
              <a:t>ASCEn tavoitteena on</a:t>
            </a:r>
            <a:endParaRPr sz="1800">
              <a:latin typeface="Georgia"/>
              <a:cs typeface="Georgia"/>
            </a:endParaRPr>
          </a:p>
          <a:p>
            <a:pPr marL="299085" marR="607060" indent="-287020" rtl="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61111"/>
              <a:buFont typeface="Arial"/>
              <a:buChar char="•"/>
              <a:tabLst>
                <a:tab pos="299085" algn="l"/>
              </a:tabLst>
            </a:pPr>
            <a:r>
              <a:rPr lang="fi" sz="1800" b="0" i="0" u="none" baseline="0">
                <a:solidFill>
                  <a:srgbClr val="234B6E"/>
                </a:solidFill>
                <a:latin typeface="Georgia"/>
                <a:ea typeface="Georgia"/>
                <a:cs typeface="Georgia"/>
              </a:rPr>
              <a:t>edistää eurooppalaisia hautausmaita olennaisena osana ihmiskunnan kulttuuriperintöä</a:t>
            </a:r>
            <a:endParaRPr sz="1800">
              <a:latin typeface="Georgia"/>
              <a:cs typeface="Georgia"/>
            </a:endParaRPr>
          </a:p>
          <a:p>
            <a:pPr marL="299085" marR="210820" indent="-287020" rtl="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61111"/>
              <a:buFont typeface="Arial"/>
              <a:buChar char="•"/>
              <a:tabLst>
                <a:tab pos="299085" algn="l"/>
              </a:tabLst>
            </a:pPr>
            <a:r>
              <a:rPr lang="fi" sz="1800" b="0" i="0" u="none" baseline="0">
                <a:solidFill>
                  <a:srgbClr val="234B6E"/>
                </a:solidFill>
                <a:latin typeface="Georgia"/>
                <a:ea typeface="Georgia"/>
                <a:cs typeface="Georgia"/>
              </a:rPr>
              <a:t>tiedottaa eurooppalaisille hautausmaiden merkityksestä</a:t>
            </a:r>
            <a:endParaRPr sz="1800">
              <a:latin typeface="Georgia"/>
              <a:cs typeface="Georgia"/>
            </a:endParaRPr>
          </a:p>
          <a:p>
            <a:pPr marL="12700" rtl="0">
              <a:lnSpc>
                <a:spcPct val="100000"/>
              </a:lnSpc>
              <a:spcBef>
                <a:spcPts val="1295"/>
              </a:spcBef>
            </a:pPr>
            <a:r>
              <a:rPr lang="fi" sz="1800" b="0" i="0" u="none" baseline="0">
                <a:solidFill>
                  <a:srgbClr val="234B6E"/>
                </a:solidFill>
                <a:latin typeface="Georgia"/>
                <a:ea typeface="Georgia"/>
                <a:cs typeface="Georgia"/>
              </a:rPr>
              <a:t>Tavoitteen saavuttamiseksi ASCEssa</a:t>
            </a:r>
            <a:endParaRPr sz="1800">
              <a:latin typeface="Georgia"/>
              <a:cs typeface="Georgia"/>
            </a:endParaRPr>
          </a:p>
          <a:p>
            <a:pPr marL="299085" marR="934085" indent="-287020" rtl="0">
              <a:lnSpc>
                <a:spcPct val="100000"/>
              </a:lnSpc>
              <a:spcBef>
                <a:spcPts val="384"/>
              </a:spcBef>
              <a:buClr>
                <a:srgbClr val="000000"/>
              </a:buClr>
              <a:buSzPct val="61111"/>
              <a:buFont typeface="Arial"/>
              <a:buChar char="•"/>
              <a:tabLst>
                <a:tab pos="299085" algn="l"/>
              </a:tabLst>
            </a:pPr>
            <a:r>
              <a:rPr lang="fi" sz="1800" b="0" i="0" u="none" baseline="0">
                <a:solidFill>
                  <a:srgbClr val="234B6E"/>
                </a:solidFill>
                <a:latin typeface="Georgia"/>
                <a:ea typeface="Georgia"/>
                <a:cs typeface="Georgia"/>
              </a:rPr>
              <a:t>jaetaan kokemuksia hautausmaiden suojelusta, kunnostamisesta ja säilyttämisestä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983615"/>
            <a:chOff x="0" y="0"/>
            <a:chExt cx="9144000" cy="98361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983615"/>
            </a:xfrm>
            <a:custGeom>
              <a:avLst/>
              <a:gdLst/>
              <a:ahLst/>
              <a:cxnLst/>
              <a:rect l="l" t="t" r="r" b="b"/>
              <a:pathLst>
                <a:path w="9144000" h="983615">
                  <a:moveTo>
                    <a:pt x="9144000" y="0"/>
                  </a:moveTo>
                  <a:lnTo>
                    <a:pt x="0" y="0"/>
                  </a:lnTo>
                  <a:lnTo>
                    <a:pt x="0" y="983043"/>
                  </a:lnTo>
                  <a:lnTo>
                    <a:pt x="9144000" y="983043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34B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07160" y="57531"/>
              <a:ext cx="1476027" cy="775919"/>
            </a:xfrm>
            <a:prstGeom prst="rect">
              <a:avLst/>
            </a:prstGeom>
          </p:spPr>
        </p:pic>
      </p:grpSp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6973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95"/>
              </a:spcBef>
            </a:pPr>
            <a:r>
              <a:rPr lang="fi" b="1" i="0" u="none" baseline="0"/>
              <a:t>ASCE lukuina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52723" y="1411511"/>
            <a:ext cx="6516370" cy="2479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92710" indent="-287020" rtl="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SzPct val="61111"/>
              <a:buFont typeface="Arial"/>
              <a:buChar char="•"/>
              <a:tabLst>
                <a:tab pos="299085" algn="l"/>
              </a:tabLst>
            </a:pPr>
            <a:r>
              <a:rPr lang="fi" sz="1800" b="0" i="0" u="none" baseline="0">
                <a:solidFill>
                  <a:srgbClr val="234B6E"/>
                </a:solidFill>
                <a:latin typeface="Georgia"/>
                <a:ea typeface="Georgia"/>
                <a:cs typeface="Georgia"/>
              </a:rPr>
              <a:t>Perustettiin vuonna 2001 Bolognassa. Perustajina oli 11 Euroopan maata, mukaan lukien Ruotsi, Norja ja Tanska</a:t>
            </a:r>
            <a:endParaRPr sz="1800">
              <a:latin typeface="Georgia"/>
              <a:cs typeface="Georgia"/>
            </a:endParaRPr>
          </a:p>
          <a:p>
            <a:pPr marL="299085" indent="-286385" rtl="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61111"/>
              <a:buFont typeface="Arial"/>
              <a:buChar char="•"/>
              <a:tabLst>
                <a:tab pos="299085" algn="l"/>
              </a:tabLst>
            </a:pPr>
            <a:r>
              <a:rPr lang="fi" sz="1800" b="0" i="0" u="none" baseline="0">
                <a:solidFill>
                  <a:srgbClr val="234B6E"/>
                </a:solidFill>
                <a:latin typeface="Georgia"/>
                <a:ea typeface="Georgia"/>
                <a:cs typeface="Georgia"/>
              </a:rPr>
              <a:t>Noin 150 jäsentä</a:t>
            </a:r>
            <a:endParaRPr sz="1800">
              <a:latin typeface="Georgia"/>
              <a:cs typeface="Georgia"/>
            </a:endParaRPr>
          </a:p>
          <a:p>
            <a:pPr marL="299085" indent="-286385" rtl="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61111"/>
              <a:buFont typeface="Arial"/>
              <a:buChar char="•"/>
              <a:tabLst>
                <a:tab pos="299085" algn="l"/>
              </a:tabLst>
            </a:pPr>
            <a:r>
              <a:rPr lang="fi" sz="1800" b="0" i="0" u="none" baseline="0">
                <a:solidFill>
                  <a:srgbClr val="234B6E"/>
                </a:solidFill>
                <a:latin typeface="Georgia"/>
                <a:ea typeface="Georgia"/>
                <a:cs typeface="Georgia"/>
              </a:rPr>
              <a:t>28 jäsenvaltiota</a:t>
            </a:r>
            <a:endParaRPr sz="1800">
              <a:latin typeface="Georgia"/>
              <a:cs typeface="Georgia"/>
            </a:endParaRPr>
          </a:p>
          <a:p>
            <a:pPr marL="298450" marR="151765" rtl="0">
              <a:lnSpc>
                <a:spcPct val="100000"/>
              </a:lnSpc>
              <a:spcBef>
                <a:spcPts val="15"/>
              </a:spcBef>
            </a:pPr>
            <a:r>
              <a:rPr lang="fi" sz="1400" b="0" i="0" u="none" baseline="0">
                <a:solidFill>
                  <a:srgbClr val="234B6E"/>
                </a:solidFill>
                <a:latin typeface="Georgia"/>
                <a:ea typeface="Georgia"/>
                <a:cs typeface="Georgia"/>
              </a:rPr>
              <a:t>Alankomaat, Belgia, Bosnia ja Hertsegovina, Espanja, Irlanti, Iso-Britannia, Italia, Itävalta, Kreikka, Kroatia, Liettua, Moldovia, Montenegro, </a:t>
            </a:r>
            <a:r>
              <a:rPr lang="fi" sz="1400" b="1" i="0" u="none" baseline="0">
                <a:solidFill>
                  <a:srgbClr val="234B6E"/>
                </a:solidFill>
                <a:latin typeface="Georgia"/>
                <a:ea typeface="Georgia"/>
                <a:cs typeface="Georgia"/>
              </a:rPr>
              <a:t>Norja</a:t>
            </a:r>
            <a:r>
              <a:rPr lang="fi" sz="1400" b="0" i="0" u="none" baseline="0">
                <a:solidFill>
                  <a:srgbClr val="234B6E"/>
                </a:solidFill>
                <a:latin typeface="Georgia"/>
                <a:ea typeface="Georgia"/>
                <a:cs typeface="Georgia"/>
              </a:rPr>
              <a:t>, Portugali, Puola, Ranska, Romania, </a:t>
            </a:r>
            <a:r>
              <a:rPr lang="fi" sz="1400" b="1" i="0" u="none" baseline="0">
                <a:solidFill>
                  <a:srgbClr val="234B6E"/>
                </a:solidFill>
                <a:latin typeface="Georgia"/>
                <a:ea typeface="Georgia"/>
                <a:cs typeface="Georgia"/>
              </a:rPr>
              <a:t>Ruotsi</a:t>
            </a:r>
            <a:r>
              <a:rPr lang="fi" sz="1400" b="0" i="0" u="none" baseline="0">
                <a:solidFill>
                  <a:srgbClr val="234B6E"/>
                </a:solidFill>
                <a:latin typeface="Georgia"/>
                <a:ea typeface="Georgia"/>
                <a:cs typeface="Georgia"/>
              </a:rPr>
              <a:t>, Saksa, Serbia, Slovenia, </a:t>
            </a:r>
            <a:r>
              <a:rPr lang="fi" sz="1400" b="1" i="0" u="none" baseline="0">
                <a:solidFill>
                  <a:srgbClr val="234B6E"/>
                </a:solidFill>
                <a:latin typeface="Georgia"/>
                <a:ea typeface="Georgia"/>
                <a:cs typeface="Georgia"/>
              </a:rPr>
              <a:t>Suomi</a:t>
            </a:r>
            <a:r>
              <a:rPr lang="fi" sz="1400" b="0" i="0" u="none" baseline="0">
                <a:solidFill>
                  <a:srgbClr val="234B6E"/>
                </a:solidFill>
                <a:latin typeface="Georgia"/>
                <a:ea typeface="Georgia"/>
                <a:cs typeface="Georgia"/>
              </a:rPr>
              <a:t>, </a:t>
            </a:r>
            <a:r>
              <a:rPr lang="fi" sz="1400" b="1" i="0" u="none" baseline="0">
                <a:solidFill>
                  <a:srgbClr val="234B6E"/>
                </a:solidFill>
                <a:latin typeface="Georgia"/>
                <a:ea typeface="Georgia"/>
                <a:cs typeface="Georgia"/>
              </a:rPr>
              <a:t>Tanska</a:t>
            </a:r>
            <a:r>
              <a:rPr lang="fi" sz="1400" b="0" i="0" u="none" baseline="0">
                <a:solidFill>
                  <a:srgbClr val="234B6E"/>
                </a:solidFill>
                <a:latin typeface="Georgia"/>
                <a:ea typeface="Georgia"/>
                <a:cs typeface="Georgia"/>
              </a:rPr>
              <a:t>, Turkki, Unkari, Venäjä, Viro</a:t>
            </a:r>
            <a:endParaRPr sz="1400">
              <a:latin typeface="Georgia"/>
              <a:cs typeface="Georgia"/>
            </a:endParaRPr>
          </a:p>
          <a:p>
            <a:pPr marL="299085" indent="-286385" rtl="0">
              <a:lnSpc>
                <a:spcPct val="100000"/>
              </a:lnSpc>
              <a:spcBef>
                <a:spcPts val="585"/>
              </a:spcBef>
              <a:buClr>
                <a:srgbClr val="000000"/>
              </a:buClr>
              <a:buSzPct val="61111"/>
              <a:buFont typeface="Arial"/>
              <a:buChar char="•"/>
              <a:tabLst>
                <a:tab pos="299085" algn="l"/>
              </a:tabLst>
            </a:pPr>
            <a:r>
              <a:rPr lang="fi" sz="1800" b="0" i="0" u="none" baseline="0">
                <a:solidFill>
                  <a:srgbClr val="234B6E"/>
                </a:solidFill>
                <a:latin typeface="Georgia"/>
                <a:ea typeface="Georgia"/>
                <a:cs typeface="Georgia"/>
              </a:rPr>
              <a:t>Yli 50 hautausmaata on nimetty merkittäväksi hautausmaaksi (significant cemetery)</a:t>
            </a:r>
            <a:endParaRPr sz="1800">
              <a:latin typeface="Georgia"/>
              <a:cs typeface="Georgia"/>
            </a:endParaRPr>
          </a:p>
        </p:txBody>
      </p:sp>
      <p:pic>
        <p:nvPicPr>
          <p:cNvPr id="7" name="object 7" descr="https://lh7-rt.googleusercontent.com/slidesz/AGV_vUcO9byH9_QxNi47T5pFyp0IaqKfFlkKruqYIz9CeD6nAcZNYkqGDuFYRCL-9Y-pLwtQO6ewACOV6yA2nWqQ0CYbnTdT-TaFIBfbnQ0vsq-OdZNtHEnht_7whUzcJa3uPgim0RRwIwf69BjsQ2a2NpPC9nL1OUci=nw?key=ZsjtVFncVwJ9BllRSS3xJ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4293095"/>
            <a:ext cx="9143999" cy="256490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959485"/>
            <a:chOff x="0" y="0"/>
            <a:chExt cx="9144000" cy="95948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959485"/>
            </a:xfrm>
            <a:custGeom>
              <a:avLst/>
              <a:gdLst/>
              <a:ahLst/>
              <a:cxnLst/>
              <a:rect l="l" t="t" r="r" b="b"/>
              <a:pathLst>
                <a:path w="9144000" h="959485">
                  <a:moveTo>
                    <a:pt x="9144000" y="0"/>
                  </a:moveTo>
                  <a:lnTo>
                    <a:pt x="0" y="0"/>
                  </a:lnTo>
                  <a:lnTo>
                    <a:pt x="0" y="959434"/>
                  </a:lnTo>
                  <a:lnTo>
                    <a:pt x="9144000" y="95943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34B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07160" y="20653"/>
              <a:ext cx="1476027" cy="775915"/>
            </a:xfrm>
            <a:prstGeom prst="rect">
              <a:avLst/>
            </a:prstGeom>
          </p:spPr>
        </p:pic>
      </p:grpSp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0101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95"/>
              </a:spcBef>
            </a:pPr>
            <a:r>
              <a:rPr lang="fi" b="1" i="0" u="none" baseline="0"/>
              <a:t>ASCEn hallitus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82928" y="3102528"/>
            <a:ext cx="1051560" cy="551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rtl="0">
              <a:lnSpc>
                <a:spcPct val="114999"/>
              </a:lnSpc>
              <a:spcBef>
                <a:spcPts val="100"/>
              </a:spcBef>
            </a:pPr>
            <a:r>
              <a:rPr lang="fi" sz="1000" b="1" i="0" u="none" baseline="0">
                <a:solidFill>
                  <a:srgbClr val="234B6E"/>
                </a:solidFill>
                <a:latin typeface="Georgia"/>
                <a:ea typeface="Georgia"/>
                <a:cs typeface="Georgia"/>
              </a:rPr>
              <a:t>Puheenjohtaja Lidija Pliberšek </a:t>
            </a:r>
            <a:r>
              <a:rPr lang="fi" sz="1000" b="0" i="0" u="none" baseline="0">
                <a:solidFill>
                  <a:srgbClr val="234B6E"/>
                </a:solidFill>
                <a:latin typeface="Georgia"/>
                <a:ea typeface="Georgia"/>
                <a:cs typeface="Georgia"/>
              </a:rPr>
              <a:t>Maribor, Slovenia</a:t>
            </a:r>
            <a:endParaRPr sz="1000">
              <a:latin typeface="Georgia"/>
              <a:cs typeface="Georgia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4002" y="1096759"/>
            <a:ext cx="1305725" cy="1957603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942429" y="3127169"/>
            <a:ext cx="1302385" cy="37655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280"/>
              </a:spcBef>
            </a:pPr>
            <a:r>
              <a:rPr lang="fi" sz="1000" b="1" i="0" u="none" baseline="0">
                <a:solidFill>
                  <a:srgbClr val="234B6E"/>
                </a:solidFill>
                <a:latin typeface="Georgia"/>
                <a:ea typeface="Georgia"/>
                <a:cs typeface="Georgia"/>
              </a:rPr>
              <a:t>Miquel Trepat Celis</a:t>
            </a:r>
            <a:endParaRPr sz="1000">
              <a:latin typeface="Georgia"/>
              <a:cs typeface="Georgia"/>
            </a:endParaRPr>
          </a:p>
          <a:p>
            <a:pPr marL="12700" rtl="0">
              <a:lnSpc>
                <a:spcPct val="100000"/>
              </a:lnSpc>
              <a:spcBef>
                <a:spcPts val="180"/>
              </a:spcBef>
            </a:pPr>
            <a:r>
              <a:rPr lang="fi" sz="1000" b="0" i="0" u="none" baseline="0">
                <a:solidFill>
                  <a:srgbClr val="234B6E"/>
                </a:solidFill>
                <a:latin typeface="Georgia"/>
                <a:ea typeface="Georgia"/>
                <a:cs typeface="Georgia"/>
              </a:rPr>
              <a:t>Barcelona, Espanja</a:t>
            </a:r>
            <a:endParaRPr sz="1000">
              <a:latin typeface="Georgia"/>
              <a:cs typeface="Georgia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29296" y="1118722"/>
            <a:ext cx="1305278" cy="1948670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3782208" y="3129018"/>
            <a:ext cx="1176020" cy="37655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280"/>
              </a:spcBef>
            </a:pPr>
            <a:r>
              <a:rPr lang="fi" sz="1000" b="1" i="0" u="none" baseline="0">
                <a:solidFill>
                  <a:srgbClr val="234B6E"/>
                </a:solidFill>
                <a:latin typeface="Georgia"/>
                <a:ea typeface="Georgia"/>
                <a:cs typeface="Georgia"/>
              </a:rPr>
              <a:t>Andreea Pop,</a:t>
            </a:r>
            <a:endParaRPr sz="1000">
              <a:latin typeface="Georgia"/>
              <a:cs typeface="Georgia"/>
            </a:endParaRPr>
          </a:p>
          <a:p>
            <a:pPr marL="12700" rtl="0">
              <a:lnSpc>
                <a:spcPct val="100000"/>
              </a:lnSpc>
              <a:spcBef>
                <a:spcPts val="180"/>
              </a:spcBef>
            </a:pPr>
            <a:r>
              <a:rPr lang="fi" sz="1000" b="0" i="0" u="none" baseline="0">
                <a:solidFill>
                  <a:srgbClr val="234B6E"/>
                </a:solidFill>
                <a:latin typeface="Georgia"/>
                <a:ea typeface="Georgia"/>
                <a:cs typeface="Georgia"/>
              </a:rPr>
              <a:t>Bukarest, Romania</a:t>
            </a:r>
            <a:endParaRPr sz="1000">
              <a:latin typeface="Georgia"/>
              <a:cs typeface="Georgia"/>
            </a:endParaRPr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771066" y="1117452"/>
            <a:ext cx="1313213" cy="1964011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5551406" y="3176087"/>
            <a:ext cx="1167765" cy="37655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280"/>
              </a:spcBef>
            </a:pPr>
            <a:r>
              <a:rPr lang="fi" sz="1000" b="1" i="0" u="none" baseline="0">
                <a:solidFill>
                  <a:srgbClr val="234B6E"/>
                </a:solidFill>
                <a:latin typeface="Georgia"/>
                <a:ea typeface="Georgia"/>
                <a:cs typeface="Georgia"/>
              </a:rPr>
              <a:t>Wenche Eriksson</a:t>
            </a:r>
            <a:endParaRPr sz="1000">
              <a:latin typeface="Georgia"/>
              <a:cs typeface="Georgia"/>
            </a:endParaRPr>
          </a:p>
          <a:p>
            <a:pPr marL="12700" rtl="0">
              <a:lnSpc>
                <a:spcPct val="100000"/>
              </a:lnSpc>
              <a:spcBef>
                <a:spcPts val="180"/>
              </a:spcBef>
            </a:pPr>
            <a:r>
              <a:rPr lang="fi" sz="1000" b="0" i="0" u="none" baseline="0">
                <a:solidFill>
                  <a:srgbClr val="234B6E"/>
                </a:solidFill>
                <a:latin typeface="Georgia"/>
                <a:ea typeface="Georgia"/>
                <a:cs typeface="Georgia"/>
              </a:rPr>
              <a:t>Oslo, Norja</a:t>
            </a:r>
            <a:endParaRPr sz="1000">
              <a:latin typeface="Georgia"/>
              <a:cs typeface="Georgia"/>
            </a:endParaRPr>
          </a:p>
        </p:txBody>
      </p:sp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5702" y="3882383"/>
            <a:ext cx="1301655" cy="1963464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165224" y="5908714"/>
            <a:ext cx="1158240" cy="37655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280"/>
              </a:spcBef>
            </a:pPr>
            <a:r>
              <a:rPr lang="fi" sz="1000" b="1" i="0" u="none" baseline="0">
                <a:solidFill>
                  <a:srgbClr val="234B6E"/>
                </a:solidFill>
                <a:latin typeface="Georgia"/>
                <a:ea typeface="Georgia"/>
                <a:cs typeface="Georgia"/>
              </a:rPr>
              <a:t>Melissa La Maida</a:t>
            </a:r>
            <a:endParaRPr sz="1000">
              <a:latin typeface="Georgia"/>
              <a:cs typeface="Georgia"/>
            </a:endParaRPr>
          </a:p>
          <a:p>
            <a:pPr marL="12700" rtl="0">
              <a:lnSpc>
                <a:spcPct val="100000"/>
              </a:lnSpc>
              <a:spcBef>
                <a:spcPts val="180"/>
              </a:spcBef>
            </a:pPr>
            <a:r>
              <a:rPr lang="fi" sz="1000" b="0" i="0" u="none" baseline="0">
                <a:solidFill>
                  <a:srgbClr val="234B6E"/>
                </a:solidFill>
                <a:latin typeface="Georgia"/>
                <a:ea typeface="Georgia"/>
                <a:cs typeface="Georgia"/>
              </a:rPr>
              <a:t>Bologna, Italia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944587" y="5956655"/>
            <a:ext cx="1239520" cy="37655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280"/>
              </a:spcBef>
            </a:pPr>
            <a:r>
              <a:rPr lang="fi" sz="1000" b="1" i="0" u="none" baseline="0">
                <a:solidFill>
                  <a:srgbClr val="234B6E"/>
                </a:solidFill>
                <a:latin typeface="Georgia"/>
                <a:ea typeface="Georgia"/>
                <a:cs typeface="Georgia"/>
              </a:rPr>
              <a:t>Thodoris Tzoumas</a:t>
            </a:r>
            <a:endParaRPr sz="1000">
              <a:latin typeface="Georgia"/>
              <a:cs typeface="Georgia"/>
            </a:endParaRPr>
          </a:p>
          <a:p>
            <a:pPr marL="12700" rtl="0">
              <a:lnSpc>
                <a:spcPct val="100000"/>
              </a:lnSpc>
              <a:spcBef>
                <a:spcPts val="180"/>
              </a:spcBef>
            </a:pPr>
            <a:r>
              <a:rPr lang="fi" sz="1000" b="0" i="0" u="none" baseline="0">
                <a:solidFill>
                  <a:srgbClr val="234B6E"/>
                </a:solidFill>
                <a:latin typeface="Georgia"/>
                <a:ea typeface="Georgia"/>
                <a:cs typeface="Georgia"/>
              </a:rPr>
              <a:t>Skiáthos, Kreikka</a:t>
            </a:r>
            <a:endParaRPr sz="1000">
              <a:latin typeface="Georgia"/>
              <a:cs typeface="Georgia"/>
            </a:endParaRPr>
          </a:p>
        </p:txBody>
      </p:sp>
      <p:pic>
        <p:nvPicPr>
          <p:cNvPr id="16" name="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754009" y="3931742"/>
            <a:ext cx="1331845" cy="1964423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3773138" y="5970972"/>
            <a:ext cx="1448435" cy="37655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280"/>
              </a:spcBef>
            </a:pPr>
            <a:r>
              <a:rPr lang="fi" sz="1000" b="1" i="0" u="none" baseline="0">
                <a:solidFill>
                  <a:srgbClr val="234B6E"/>
                </a:solidFill>
                <a:latin typeface="Georgia"/>
                <a:ea typeface="Georgia"/>
                <a:cs typeface="Georgia"/>
              </a:rPr>
              <a:t>Valérie Madoka Naito</a:t>
            </a:r>
            <a:endParaRPr sz="1000">
              <a:latin typeface="Georgia"/>
              <a:cs typeface="Georgia"/>
            </a:endParaRPr>
          </a:p>
          <a:p>
            <a:pPr marL="12700" rtl="0">
              <a:lnSpc>
                <a:spcPct val="100000"/>
              </a:lnSpc>
              <a:spcBef>
                <a:spcPts val="180"/>
              </a:spcBef>
            </a:pPr>
            <a:r>
              <a:rPr lang="fi" sz="1000" b="0" i="0" u="none" baseline="0">
                <a:solidFill>
                  <a:srgbClr val="234B6E"/>
                </a:solidFill>
                <a:latin typeface="Georgia"/>
                <a:ea typeface="Georgia"/>
                <a:cs typeface="Georgia"/>
              </a:rPr>
              <a:t>Dresden, Saksa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551362" y="5980206"/>
            <a:ext cx="933450" cy="37655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280"/>
              </a:spcBef>
            </a:pPr>
            <a:r>
              <a:rPr lang="fi" sz="1000" b="1" i="0" u="none" baseline="0">
                <a:solidFill>
                  <a:srgbClr val="234B6E"/>
                </a:solidFill>
                <a:latin typeface="Georgia"/>
                <a:ea typeface="Georgia"/>
                <a:cs typeface="Georgia"/>
              </a:rPr>
              <a:t>Renate Niklas</a:t>
            </a:r>
            <a:endParaRPr sz="1000">
              <a:latin typeface="Georgia"/>
              <a:cs typeface="Georgia"/>
            </a:endParaRPr>
          </a:p>
          <a:p>
            <a:pPr marL="12700" rtl="0">
              <a:lnSpc>
                <a:spcPct val="100000"/>
              </a:lnSpc>
              <a:spcBef>
                <a:spcPts val="180"/>
              </a:spcBef>
            </a:pPr>
            <a:r>
              <a:rPr lang="fi" sz="1000" b="0" i="0" u="none" baseline="0">
                <a:solidFill>
                  <a:srgbClr val="234B6E"/>
                </a:solidFill>
                <a:latin typeface="Georgia"/>
                <a:ea typeface="Georgia"/>
                <a:cs typeface="Georgia"/>
              </a:rPr>
              <a:t>Wien, Itävalta</a:t>
            </a:r>
            <a:endParaRPr sz="1000">
              <a:latin typeface="Georgia"/>
              <a:cs typeface="Georgia"/>
            </a:endParaRPr>
          </a:p>
        </p:txBody>
      </p:sp>
      <p:pic>
        <p:nvPicPr>
          <p:cNvPr id="19" name="object 19" descr="Ein Bild, das Person, Wand, Kleidung, Im Haus enthält.&#10;&#10;Automatisch generierte Beschreibung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568162" y="3965525"/>
            <a:ext cx="1357875" cy="1964028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922348" y="3921505"/>
            <a:ext cx="1288808" cy="1956079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568154" y="1127099"/>
            <a:ext cx="1358780" cy="198034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68162" y="1147650"/>
            <a:ext cx="1330158" cy="198566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14321" y="4095026"/>
            <a:ext cx="1286916" cy="194453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8087" y="4077072"/>
            <a:ext cx="1319276" cy="192484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771066" y="1201994"/>
            <a:ext cx="1340213" cy="193411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936775" y="1117091"/>
            <a:ext cx="1311425" cy="195557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74002" y="1126401"/>
            <a:ext cx="1308354" cy="1962598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0" y="0"/>
            <a:ext cx="9144000" cy="959485"/>
            <a:chOff x="0" y="0"/>
            <a:chExt cx="9144000" cy="959485"/>
          </a:xfrm>
        </p:grpSpPr>
        <p:sp>
          <p:nvSpPr>
            <p:cNvPr id="9" name="object 9"/>
            <p:cNvSpPr/>
            <p:nvPr/>
          </p:nvSpPr>
          <p:spPr>
            <a:xfrm>
              <a:off x="0" y="0"/>
              <a:ext cx="9144000" cy="959485"/>
            </a:xfrm>
            <a:custGeom>
              <a:avLst/>
              <a:gdLst/>
              <a:ahLst/>
              <a:cxnLst/>
              <a:rect l="l" t="t" r="r" b="b"/>
              <a:pathLst>
                <a:path w="9144000" h="959485">
                  <a:moveTo>
                    <a:pt x="9144000" y="0"/>
                  </a:moveTo>
                  <a:lnTo>
                    <a:pt x="0" y="0"/>
                  </a:lnTo>
                  <a:lnTo>
                    <a:pt x="0" y="959434"/>
                  </a:lnTo>
                  <a:lnTo>
                    <a:pt x="9144000" y="95943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34B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607160" y="20653"/>
              <a:ext cx="1476027" cy="775915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165224" y="6061696"/>
            <a:ext cx="1027430" cy="551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rtl="0">
              <a:lnSpc>
                <a:spcPct val="114999"/>
              </a:lnSpc>
              <a:spcBef>
                <a:spcPts val="100"/>
              </a:spcBef>
            </a:pPr>
            <a:r>
              <a:rPr lang="fi" sz="1000" b="1" i="0" u="none" baseline="0">
                <a:solidFill>
                  <a:srgbClr val="234B6E"/>
                </a:solidFill>
                <a:latin typeface="Georgia"/>
                <a:ea typeface="Georgia"/>
                <a:cs typeface="Georgia"/>
              </a:rPr>
              <a:t>Sihteeri Anja Pliberšek </a:t>
            </a:r>
            <a:r>
              <a:rPr lang="fi" sz="1000" b="0" i="0" u="none" baseline="0">
                <a:solidFill>
                  <a:srgbClr val="234B6E"/>
                </a:solidFill>
                <a:latin typeface="Georgia"/>
                <a:ea typeface="Georgia"/>
                <a:cs typeface="Georgia"/>
              </a:rPr>
              <a:t>Maribor, Slovenia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44587" y="6125701"/>
            <a:ext cx="1027430" cy="49022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 rtl="0">
              <a:lnSpc>
                <a:spcPct val="102499"/>
              </a:lnSpc>
              <a:spcBef>
                <a:spcPts val="65"/>
              </a:spcBef>
            </a:pPr>
            <a:r>
              <a:rPr lang="fi" sz="1000" b="1" i="0" u="none" baseline="0">
                <a:solidFill>
                  <a:srgbClr val="234B6E"/>
                </a:solidFill>
                <a:latin typeface="Georgia"/>
                <a:ea typeface="Georgia"/>
                <a:cs typeface="Georgia"/>
              </a:rPr>
              <a:t>Hallintovirkailija Dušan Vrban </a:t>
            </a:r>
            <a:r>
              <a:rPr lang="fi" sz="1000" b="0" i="0" u="none" baseline="0">
                <a:solidFill>
                  <a:srgbClr val="234B6E"/>
                </a:solidFill>
                <a:latin typeface="Georgia"/>
                <a:ea typeface="Georgia"/>
                <a:cs typeface="Georgia"/>
              </a:rPr>
              <a:t>Maribor, Slovenia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992022" y="3164650"/>
            <a:ext cx="1574165" cy="551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rtl="0">
              <a:lnSpc>
                <a:spcPct val="114999"/>
              </a:lnSpc>
              <a:spcBef>
                <a:spcPts val="100"/>
              </a:spcBef>
            </a:pPr>
            <a:r>
              <a:rPr lang="fi" sz="1000" b="1" i="0" u="none" baseline="0">
                <a:solidFill>
                  <a:srgbClr val="234B6E"/>
                </a:solidFill>
                <a:latin typeface="Georgia"/>
                <a:ea typeface="Georgia"/>
                <a:cs typeface="Georgia"/>
              </a:rPr>
              <a:t>Valtuutettu edustaja Sara Carlquist </a:t>
            </a:r>
            <a:r>
              <a:rPr lang="fi" sz="1000" b="0" i="0" u="none" baseline="0">
                <a:solidFill>
                  <a:srgbClr val="234B6E"/>
                </a:solidFill>
                <a:latin typeface="Georgia"/>
                <a:ea typeface="Georgia"/>
                <a:cs typeface="Georgia"/>
              </a:rPr>
              <a:t>Tukholma, Ruotsi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65224" y="3143020"/>
            <a:ext cx="1574165" cy="551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rtl="0">
              <a:lnSpc>
                <a:spcPct val="114999"/>
              </a:lnSpc>
              <a:spcBef>
                <a:spcPts val="100"/>
              </a:spcBef>
            </a:pPr>
            <a:r>
              <a:rPr lang="fi" sz="1000" b="1" i="0" u="none" baseline="0">
                <a:solidFill>
                  <a:srgbClr val="234B6E"/>
                </a:solidFill>
                <a:latin typeface="Georgia"/>
                <a:ea typeface="Georgia"/>
                <a:cs typeface="Georgia"/>
              </a:rPr>
              <a:t>Valtuutettu edustaja Ian Dungavell</a:t>
            </a:r>
            <a:endParaRPr sz="1000">
              <a:latin typeface="Georgia"/>
              <a:cs typeface="Georgia"/>
            </a:endParaRPr>
          </a:p>
          <a:p>
            <a:pPr marL="12700" rtl="0">
              <a:lnSpc>
                <a:spcPct val="100000"/>
              </a:lnSpc>
              <a:spcBef>
                <a:spcPts val="180"/>
              </a:spcBef>
            </a:pPr>
            <a:r>
              <a:rPr lang="fi" sz="1000" b="0" i="0" u="none" baseline="0">
                <a:solidFill>
                  <a:srgbClr val="234B6E"/>
                </a:solidFill>
                <a:latin typeface="Georgia"/>
                <a:ea typeface="Georgia"/>
                <a:cs typeface="Georgia"/>
              </a:rPr>
              <a:t>Lontoo, Iso-Britannia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586798" y="3197791"/>
            <a:ext cx="1587500" cy="49022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 algn="just" rtl="0">
              <a:lnSpc>
                <a:spcPct val="102499"/>
              </a:lnSpc>
              <a:spcBef>
                <a:spcPts val="65"/>
              </a:spcBef>
            </a:pPr>
            <a:r>
              <a:rPr lang="fi" sz="1000" b="1" i="0" u="none" baseline="0">
                <a:solidFill>
                  <a:srgbClr val="234B6E"/>
                </a:solidFill>
                <a:latin typeface="Georgia"/>
                <a:ea typeface="Georgia"/>
                <a:cs typeface="Georgia"/>
              </a:rPr>
              <a:t>Valtuutettu edustaja Theodora-Virginia Dalli </a:t>
            </a:r>
            <a:r>
              <a:rPr lang="fi" sz="1000" b="0" i="0" u="none" baseline="0">
                <a:solidFill>
                  <a:srgbClr val="234B6E"/>
                </a:solidFill>
                <a:latin typeface="Georgia"/>
                <a:ea typeface="Georgia"/>
                <a:cs typeface="Georgia"/>
              </a:rPr>
              <a:t>Kifissia, Kreikka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799719" y="3174390"/>
            <a:ext cx="1574165" cy="4902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rtl="0">
              <a:lnSpc>
                <a:spcPct val="100000"/>
              </a:lnSpc>
              <a:spcBef>
                <a:spcPts val="95"/>
              </a:spcBef>
            </a:pPr>
            <a:r>
              <a:rPr lang="fi" sz="1000" b="1" i="0" u="none" baseline="0">
                <a:solidFill>
                  <a:srgbClr val="234B6E"/>
                </a:solidFill>
                <a:latin typeface="Georgia"/>
                <a:ea typeface="Georgia"/>
                <a:cs typeface="Georgia"/>
              </a:rPr>
              <a:t>Valtuutettu edustaja Gábor Móczár</a:t>
            </a:r>
            <a:endParaRPr sz="1000">
              <a:latin typeface="Georgia"/>
              <a:cs typeface="Georgia"/>
            </a:endParaRPr>
          </a:p>
          <a:p>
            <a:pPr marL="12700" rtl="0">
              <a:lnSpc>
                <a:spcPct val="100000"/>
              </a:lnSpc>
              <a:spcBef>
                <a:spcPts val="60"/>
              </a:spcBef>
            </a:pPr>
            <a:r>
              <a:rPr lang="fi" sz="1000" b="0" i="0" u="none" baseline="0">
                <a:solidFill>
                  <a:srgbClr val="234B6E"/>
                </a:solidFill>
                <a:latin typeface="Georgia"/>
                <a:ea typeface="Georgia"/>
                <a:cs typeface="Georgia"/>
              </a:rPr>
              <a:t>Budapest, Unkari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17" name="object 17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6973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95"/>
              </a:spcBef>
            </a:pPr>
            <a:r>
              <a:rPr lang="fi" b="1" i="0" u="none" baseline="0"/>
              <a:t>Valtuutetut edustajat / sihteeristö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6973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95"/>
              </a:spcBef>
            </a:pPr>
            <a:r>
              <a:rPr lang="fi" b="1" i="0" u="none" baseline="0"/>
              <a:t>Mitä saat jäsenenä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2724" y="1411511"/>
            <a:ext cx="7296150" cy="36753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marR="242570" indent="-286385" rtl="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SzPct val="61111"/>
              <a:buFont typeface="Arial"/>
              <a:buChar char="•"/>
              <a:tabLst>
                <a:tab pos="298450" algn="l"/>
              </a:tabLst>
            </a:pPr>
            <a:r>
              <a:rPr lang="fi" sz="1800" b="0" i="0" u="none" baseline="0" dirty="0">
                <a:solidFill>
                  <a:srgbClr val="234B6E"/>
                </a:solidFill>
                <a:latin typeface="Georgia"/>
                <a:ea typeface="Georgia"/>
                <a:cs typeface="Georgia"/>
              </a:rPr>
              <a:t>Voit yhdessä muiden kanssa lisätä kiinnostusta hautausmaita kohtaan ja välittää tietoa hautausmaista arvokkaina kulttuuriperintökohteina</a:t>
            </a:r>
            <a:endParaRPr sz="1800" dirty="0">
              <a:latin typeface="Georgia"/>
              <a:cs typeface="Georgia"/>
            </a:endParaRPr>
          </a:p>
          <a:p>
            <a:pPr marL="299085" indent="-286385" rtl="0">
              <a:lnSpc>
                <a:spcPct val="100000"/>
              </a:lnSpc>
              <a:spcBef>
                <a:spcPts val="800"/>
              </a:spcBef>
              <a:buClr>
                <a:srgbClr val="000000"/>
              </a:buClr>
              <a:buSzPct val="61111"/>
              <a:buFont typeface="Arial"/>
              <a:buChar char="•"/>
              <a:tabLst>
                <a:tab pos="299085" algn="l"/>
              </a:tabLst>
            </a:pPr>
            <a:r>
              <a:rPr lang="fi" sz="1800" b="0" i="0" u="none" baseline="0" dirty="0">
                <a:solidFill>
                  <a:srgbClr val="234B6E"/>
                </a:solidFill>
                <a:latin typeface="Georgia"/>
                <a:ea typeface="Georgia"/>
                <a:cs typeface="Georgia"/>
              </a:rPr>
              <a:t>Voit jakaa osaamista ja edistää yhteistyötä eri puolilla Eurooppaa</a:t>
            </a:r>
            <a:endParaRPr sz="1800" dirty="0">
              <a:latin typeface="Georgia"/>
              <a:cs typeface="Georgia"/>
            </a:endParaRPr>
          </a:p>
          <a:p>
            <a:pPr marL="299085" indent="-286385" rtl="0">
              <a:lnSpc>
                <a:spcPct val="100000"/>
              </a:lnSpc>
              <a:spcBef>
                <a:spcPts val="805"/>
              </a:spcBef>
              <a:buClr>
                <a:srgbClr val="000000"/>
              </a:buClr>
              <a:buSzPct val="61111"/>
              <a:buFont typeface="Arial"/>
              <a:buChar char="•"/>
              <a:tabLst>
                <a:tab pos="299085" algn="l"/>
              </a:tabLst>
            </a:pPr>
            <a:r>
              <a:rPr lang="fi" sz="1800" b="0" i="0" u="none" baseline="0" dirty="0">
                <a:solidFill>
                  <a:srgbClr val="234B6E"/>
                </a:solidFill>
                <a:latin typeface="Georgia"/>
                <a:ea typeface="Georgia"/>
                <a:cs typeface="Georgia"/>
              </a:rPr>
              <a:t>Saat käyttöösi digitaalisia välineitä, sovelluksia, malleja ja esitteitä tiedottamista varten</a:t>
            </a:r>
            <a:endParaRPr sz="1800" dirty="0">
              <a:latin typeface="Georgia"/>
              <a:cs typeface="Georgia"/>
            </a:endParaRPr>
          </a:p>
          <a:p>
            <a:pPr marL="299085" indent="-286385" rtl="0">
              <a:lnSpc>
                <a:spcPct val="100000"/>
              </a:lnSpc>
              <a:spcBef>
                <a:spcPts val="795"/>
              </a:spcBef>
              <a:buClr>
                <a:srgbClr val="000000"/>
              </a:buClr>
              <a:buSzPct val="61111"/>
              <a:buFont typeface="Arial"/>
              <a:buChar char="•"/>
              <a:tabLst>
                <a:tab pos="299085" algn="l"/>
              </a:tabLst>
            </a:pPr>
            <a:r>
              <a:rPr lang="fi" sz="1800" b="0" i="0" u="none" baseline="0" dirty="0">
                <a:solidFill>
                  <a:srgbClr val="234B6E"/>
                </a:solidFill>
                <a:latin typeface="Georgia"/>
                <a:ea typeface="Georgia"/>
                <a:cs typeface="Georgia"/>
              </a:rPr>
              <a:t>Voit osallistua erilaisiin hankkeisiin</a:t>
            </a:r>
            <a:endParaRPr sz="1800" dirty="0">
              <a:latin typeface="Georgia"/>
              <a:cs typeface="Georgia"/>
            </a:endParaRPr>
          </a:p>
          <a:p>
            <a:pPr marL="299085" indent="-286385" rtl="0">
              <a:lnSpc>
                <a:spcPct val="100000"/>
              </a:lnSpc>
              <a:spcBef>
                <a:spcPts val="800"/>
              </a:spcBef>
              <a:buClr>
                <a:srgbClr val="000000"/>
              </a:buClr>
              <a:buSzPct val="61111"/>
              <a:buFont typeface="Arial"/>
              <a:buChar char="•"/>
              <a:tabLst>
                <a:tab pos="299085" algn="l"/>
              </a:tabLst>
            </a:pPr>
            <a:r>
              <a:rPr lang="fi" sz="1800" b="0" i="0" u="none" baseline="0" dirty="0">
                <a:solidFill>
                  <a:srgbClr val="234B6E"/>
                </a:solidFill>
                <a:latin typeface="Georgia"/>
                <a:ea typeface="Georgia"/>
                <a:cs typeface="Georgia"/>
              </a:rPr>
              <a:t>Voit kasvattaa asiantuntemustasi hautauspalveluista eri puolilla Eurooppaa</a:t>
            </a:r>
            <a:endParaRPr sz="1800" dirty="0">
              <a:latin typeface="Georgia"/>
              <a:cs typeface="Georgia"/>
            </a:endParaRPr>
          </a:p>
          <a:p>
            <a:pPr marL="299085" indent="-286385" rtl="0">
              <a:lnSpc>
                <a:spcPct val="100000"/>
              </a:lnSpc>
              <a:spcBef>
                <a:spcPts val="805"/>
              </a:spcBef>
              <a:buClr>
                <a:srgbClr val="000000"/>
              </a:buClr>
              <a:buSzPct val="61111"/>
              <a:buFont typeface="Arial"/>
              <a:buChar char="•"/>
              <a:tabLst>
                <a:tab pos="299085" algn="l"/>
              </a:tabLst>
            </a:pPr>
            <a:r>
              <a:rPr lang="fi" sz="1800" b="0" i="0" u="none" baseline="0" dirty="0">
                <a:solidFill>
                  <a:srgbClr val="234B6E"/>
                </a:solidFill>
                <a:latin typeface="Georgia"/>
                <a:ea typeface="Georgia"/>
                <a:cs typeface="Georgia"/>
              </a:rPr>
              <a:t>Voit osallistua eri teemoja käsitteleviin konferensseihin ja paneelikeskusteluihin</a:t>
            </a:r>
            <a:endParaRPr sz="1800" dirty="0">
              <a:latin typeface="Georgia"/>
              <a:cs typeface="Georg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81600" y="4876800"/>
            <a:ext cx="3791914" cy="182880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15072" y="2317438"/>
            <a:ext cx="5239814" cy="43929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0"/>
            <a:ext cx="9144000" cy="959485"/>
            <a:chOff x="0" y="0"/>
            <a:chExt cx="9144000" cy="9594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9144000" cy="959485"/>
            </a:xfrm>
            <a:custGeom>
              <a:avLst/>
              <a:gdLst/>
              <a:ahLst/>
              <a:cxnLst/>
              <a:rect l="l" t="t" r="r" b="b"/>
              <a:pathLst>
                <a:path w="9144000" h="959485">
                  <a:moveTo>
                    <a:pt x="9144000" y="0"/>
                  </a:moveTo>
                  <a:lnTo>
                    <a:pt x="0" y="0"/>
                  </a:lnTo>
                  <a:lnTo>
                    <a:pt x="0" y="959434"/>
                  </a:lnTo>
                  <a:lnTo>
                    <a:pt x="9144000" y="95943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34B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07160" y="57531"/>
              <a:ext cx="1476027" cy="775919"/>
            </a:xfrm>
            <a:prstGeom prst="rect">
              <a:avLst/>
            </a:prstGeom>
          </p:spPr>
        </p:pic>
      </p:grpSp>
      <p:sp>
        <p:nvSpPr>
          <p:cNvPr id="6" name="object 6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6973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95"/>
              </a:spcBef>
            </a:pPr>
            <a:r>
              <a:rPr lang="fi" b="1" i="0" u="none" baseline="0"/>
              <a:t>Vuosikokous ja ASCE-konferenssi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05977" y="1350532"/>
            <a:ext cx="4918710" cy="4538345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299085" indent="-286385" rtl="0">
              <a:lnSpc>
                <a:spcPct val="100000"/>
              </a:lnSpc>
              <a:spcBef>
                <a:spcPts val="900"/>
              </a:spcBef>
              <a:buClr>
                <a:srgbClr val="000000"/>
              </a:buClr>
              <a:buSzPct val="61111"/>
              <a:buFont typeface="Arial"/>
              <a:buChar char="•"/>
              <a:tabLst>
                <a:tab pos="299085" algn="l"/>
              </a:tabLst>
            </a:pPr>
            <a:r>
              <a:rPr lang="fi" sz="1800" b="0" i="0" u="none" baseline="0">
                <a:solidFill>
                  <a:srgbClr val="234B6E"/>
                </a:solidFill>
                <a:latin typeface="Georgia"/>
                <a:ea typeface="Georgia"/>
                <a:cs typeface="Georgia"/>
              </a:rPr>
              <a:t>Kerran vuodessa syyskuussa</a:t>
            </a:r>
            <a:endParaRPr sz="1800">
              <a:latin typeface="Georgia"/>
              <a:cs typeface="Georgia"/>
            </a:endParaRPr>
          </a:p>
          <a:p>
            <a:pPr marL="299085" indent="-286385" rtl="0">
              <a:lnSpc>
                <a:spcPct val="100000"/>
              </a:lnSpc>
              <a:spcBef>
                <a:spcPts val="805"/>
              </a:spcBef>
              <a:buClr>
                <a:srgbClr val="000000"/>
              </a:buClr>
              <a:buSzPct val="61111"/>
              <a:buFont typeface="Arial"/>
              <a:buChar char="•"/>
              <a:tabLst>
                <a:tab pos="299085" algn="l"/>
              </a:tabLst>
            </a:pPr>
            <a:r>
              <a:rPr lang="fi" sz="1800" b="0" i="0" u="none" baseline="0">
                <a:solidFill>
                  <a:srgbClr val="234B6E"/>
                </a:solidFill>
                <a:latin typeface="Georgia"/>
                <a:ea typeface="Georgia"/>
                <a:cs typeface="Georgia"/>
              </a:rPr>
              <a:t>Järjestetään Euroopassa eri paikkakunnilla</a:t>
            </a:r>
            <a:endParaRPr sz="1800">
              <a:latin typeface="Georgia"/>
              <a:cs typeface="Georgia"/>
            </a:endParaRPr>
          </a:p>
          <a:p>
            <a:pPr marL="299085" indent="-286385" rtl="0">
              <a:lnSpc>
                <a:spcPct val="100000"/>
              </a:lnSpc>
              <a:spcBef>
                <a:spcPts val="805"/>
              </a:spcBef>
              <a:buClr>
                <a:srgbClr val="000000"/>
              </a:buClr>
              <a:buSzPct val="61111"/>
              <a:buFont typeface="Arial"/>
              <a:buChar char="•"/>
              <a:tabLst>
                <a:tab pos="299085" algn="l"/>
              </a:tabLst>
            </a:pPr>
            <a:r>
              <a:rPr lang="fi" sz="1800" b="0" i="0" u="none" baseline="0">
                <a:solidFill>
                  <a:srgbClr val="234B6E"/>
                </a:solidFill>
                <a:latin typeface="Georgia"/>
                <a:ea typeface="Georgia"/>
                <a:cs typeface="Georgia"/>
              </a:rPr>
              <a:t>Luennot, paneelikeskustelut ja opintokäynnit</a:t>
            </a:r>
            <a:endParaRPr sz="1800">
              <a:latin typeface="Georgia"/>
              <a:cs typeface="Georgia"/>
            </a:endParaRPr>
          </a:p>
          <a:p>
            <a:pPr marL="299085" indent="-286385" rtl="0">
              <a:lnSpc>
                <a:spcPct val="100000"/>
              </a:lnSpc>
              <a:spcBef>
                <a:spcPts val="790"/>
              </a:spcBef>
              <a:buClr>
                <a:srgbClr val="000000"/>
              </a:buClr>
              <a:buSzPct val="61111"/>
              <a:buFont typeface="Arial"/>
              <a:buChar char="•"/>
              <a:tabLst>
                <a:tab pos="299085" algn="l"/>
              </a:tabLst>
            </a:pPr>
            <a:r>
              <a:rPr lang="fi" sz="1800" b="0" i="0" u="none" baseline="0">
                <a:solidFill>
                  <a:srgbClr val="234B6E"/>
                </a:solidFill>
                <a:latin typeface="Georgia"/>
                <a:ea typeface="Georgia"/>
                <a:cs typeface="Georgia"/>
              </a:rPr>
              <a:t>Eri teemat</a:t>
            </a:r>
            <a:endParaRPr sz="1800">
              <a:latin typeface="Georgia"/>
              <a:cs typeface="Georgia"/>
            </a:endParaRPr>
          </a:p>
          <a:p>
            <a:pPr rtl="0">
              <a:lnSpc>
                <a:spcPct val="100000"/>
              </a:lnSpc>
              <a:spcBef>
                <a:spcPts val="1725"/>
              </a:spcBef>
              <a:buFont typeface="Arial"/>
              <a:buChar char="•"/>
            </a:pPr>
            <a:endParaRPr sz="1800">
              <a:latin typeface="Georgia"/>
              <a:cs typeface="Georgia"/>
            </a:endParaRPr>
          </a:p>
          <a:p>
            <a:pPr marL="12700" rtl="0">
              <a:lnSpc>
                <a:spcPct val="100000"/>
              </a:lnSpc>
            </a:pPr>
            <a:r>
              <a:rPr lang="fi" sz="1800" b="1" i="0" u="none" baseline="0">
                <a:solidFill>
                  <a:srgbClr val="234B6E"/>
                </a:solidFill>
                <a:latin typeface="Georgia"/>
                <a:ea typeface="Georgia"/>
                <a:cs typeface="Georgia"/>
              </a:rPr>
              <a:t>ASCE-konferenssi 4.–6. syyskuuta 2025</a:t>
            </a:r>
            <a:endParaRPr sz="1800">
              <a:latin typeface="Georgia"/>
              <a:cs typeface="Georgia"/>
            </a:endParaRPr>
          </a:p>
          <a:p>
            <a:pPr marL="299085" indent="-286385" rtl="0">
              <a:lnSpc>
                <a:spcPct val="100000"/>
              </a:lnSpc>
              <a:spcBef>
                <a:spcPts val="790"/>
              </a:spcBef>
              <a:buClr>
                <a:srgbClr val="000000"/>
              </a:buClr>
              <a:buSzPct val="61111"/>
              <a:buFont typeface="Arial"/>
              <a:buChar char="•"/>
              <a:tabLst>
                <a:tab pos="299085" algn="l"/>
              </a:tabLst>
            </a:pPr>
            <a:r>
              <a:rPr lang="fi" sz="1800" b="0" i="0" u="none" baseline="0">
                <a:solidFill>
                  <a:srgbClr val="234B6E"/>
                </a:solidFill>
                <a:latin typeface="Georgia"/>
                <a:ea typeface="Georgia"/>
                <a:cs typeface="Georgia"/>
              </a:rPr>
              <a:t>Dresden, Saksa</a:t>
            </a:r>
            <a:endParaRPr sz="1800">
              <a:latin typeface="Georgia"/>
              <a:cs typeface="Georgia"/>
            </a:endParaRPr>
          </a:p>
          <a:p>
            <a:pPr marL="299085" indent="-286385" rtl="0">
              <a:lnSpc>
                <a:spcPct val="100000"/>
              </a:lnSpc>
              <a:spcBef>
                <a:spcPts val="805"/>
              </a:spcBef>
              <a:buClr>
                <a:srgbClr val="000000"/>
              </a:buClr>
              <a:buSzPct val="61111"/>
              <a:buFont typeface="Arial"/>
              <a:buChar char="•"/>
              <a:tabLst>
                <a:tab pos="299085" algn="l"/>
              </a:tabLst>
            </a:pPr>
            <a:r>
              <a:rPr lang="fi" sz="1800" b="0" i="0" u="none" baseline="0">
                <a:solidFill>
                  <a:srgbClr val="234B6E"/>
                </a:solidFill>
                <a:latin typeface="Georgia"/>
                <a:ea typeface="Georgia"/>
                <a:cs typeface="Georgia"/>
              </a:rPr>
              <a:t>Teema: Future through Remembrance</a:t>
            </a:r>
            <a:endParaRPr sz="1800">
              <a:latin typeface="Georgia"/>
              <a:cs typeface="Georgia"/>
            </a:endParaRPr>
          </a:p>
          <a:p>
            <a:pPr rtl="0">
              <a:lnSpc>
                <a:spcPct val="100000"/>
              </a:lnSpc>
              <a:spcBef>
                <a:spcPts val="1710"/>
              </a:spcBef>
              <a:buFont typeface="Arial"/>
              <a:buChar char="•"/>
            </a:pPr>
            <a:endParaRPr sz="1800">
              <a:latin typeface="Georgia"/>
              <a:cs typeface="Georgia"/>
            </a:endParaRPr>
          </a:p>
          <a:p>
            <a:pPr marL="12700" rtl="0">
              <a:lnSpc>
                <a:spcPct val="100000"/>
              </a:lnSpc>
              <a:spcBef>
                <a:spcPts val="5"/>
              </a:spcBef>
            </a:pPr>
            <a:r>
              <a:rPr lang="fi" sz="1800" b="1" i="0" u="none" baseline="0">
                <a:solidFill>
                  <a:srgbClr val="234B6E"/>
                </a:solidFill>
                <a:latin typeface="Georgia"/>
                <a:ea typeface="Georgia"/>
                <a:cs typeface="Georgia"/>
              </a:rPr>
              <a:t>Ensi vuoden konferenssi 18.–20. kesäkuuta 2026</a:t>
            </a:r>
            <a:endParaRPr sz="1800">
              <a:latin typeface="Georgia"/>
              <a:cs typeface="Georgia"/>
            </a:endParaRPr>
          </a:p>
          <a:p>
            <a:pPr marL="299085" indent="-286385" rtl="0">
              <a:lnSpc>
                <a:spcPct val="100000"/>
              </a:lnSpc>
              <a:spcBef>
                <a:spcPts val="800"/>
              </a:spcBef>
              <a:buClr>
                <a:srgbClr val="000000"/>
              </a:buClr>
              <a:buSzPct val="61111"/>
              <a:buFont typeface="Arial"/>
              <a:buChar char="•"/>
              <a:tabLst>
                <a:tab pos="299085" algn="l"/>
              </a:tabLst>
            </a:pPr>
            <a:r>
              <a:rPr lang="fi" sz="1800" b="0" i="0" u="none" baseline="0">
                <a:solidFill>
                  <a:srgbClr val="234B6E"/>
                </a:solidFill>
                <a:latin typeface="Georgia"/>
                <a:ea typeface="Georgia"/>
                <a:cs typeface="Georgia"/>
              </a:rPr>
              <a:t>Torino, Italia</a:t>
            </a:r>
            <a:endParaRPr sz="1800">
              <a:latin typeface="Georgia"/>
              <a:cs typeface="Georgia"/>
            </a:endParaRPr>
          </a:p>
          <a:p>
            <a:pPr marL="299085" indent="-286385" rtl="0">
              <a:lnSpc>
                <a:spcPct val="100000"/>
              </a:lnSpc>
              <a:spcBef>
                <a:spcPts val="805"/>
              </a:spcBef>
              <a:buClr>
                <a:srgbClr val="000000"/>
              </a:buClr>
              <a:buSzPct val="61111"/>
              <a:buFont typeface="Arial"/>
              <a:buChar char="•"/>
              <a:tabLst>
                <a:tab pos="299085" algn="l"/>
              </a:tabLst>
            </a:pPr>
            <a:r>
              <a:rPr lang="fi" sz="1800" b="0" i="0" u="none" baseline="0">
                <a:solidFill>
                  <a:srgbClr val="234B6E"/>
                </a:solidFill>
                <a:latin typeface="Georgia"/>
                <a:ea typeface="Georgia"/>
                <a:cs typeface="Georgia"/>
              </a:rPr>
              <a:t>Teema: ei vielä päätetty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6973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95"/>
              </a:spcBef>
            </a:pPr>
            <a:r>
              <a:rPr lang="fi" b="1" i="0" u="none" baseline="0"/>
              <a:t>Hankkeet ja toiminta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2723" y="1309403"/>
            <a:ext cx="4594225" cy="2282825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354965" indent="-342265" rtl="0">
              <a:lnSpc>
                <a:spcPct val="100000"/>
              </a:lnSpc>
              <a:spcBef>
                <a:spcPts val="900"/>
              </a:spcBef>
              <a:buClr>
                <a:srgbClr val="000000"/>
              </a:buClr>
              <a:buSzPct val="61111"/>
              <a:buFont typeface="Arial"/>
              <a:buChar char="•"/>
              <a:tabLst>
                <a:tab pos="354965" algn="l"/>
              </a:tabLst>
            </a:pPr>
            <a:r>
              <a:rPr lang="fi" sz="1800" b="0" i="0" u="none" baseline="0">
                <a:solidFill>
                  <a:srgbClr val="234B6E"/>
                </a:solidFill>
                <a:latin typeface="Georgia"/>
                <a:ea typeface="Georgia"/>
                <a:cs typeface="Georgia"/>
              </a:rPr>
              <a:t>European cemeteries routes (ARTour)</a:t>
            </a:r>
            <a:endParaRPr sz="1800">
              <a:latin typeface="Georgia"/>
              <a:cs typeface="Georgia"/>
            </a:endParaRPr>
          </a:p>
          <a:p>
            <a:pPr marL="354965" indent="-342265" rtl="0">
              <a:lnSpc>
                <a:spcPct val="100000"/>
              </a:lnSpc>
              <a:spcBef>
                <a:spcPts val="805"/>
              </a:spcBef>
              <a:buClr>
                <a:srgbClr val="000000"/>
              </a:buClr>
              <a:buSzPct val="61111"/>
              <a:buFont typeface="Arial"/>
              <a:buChar char="•"/>
              <a:tabLst>
                <a:tab pos="354965" algn="l"/>
              </a:tabLst>
            </a:pPr>
            <a:r>
              <a:rPr lang="fi" sz="1800" b="0" i="0" u="none" baseline="0">
                <a:solidFill>
                  <a:srgbClr val="234B6E"/>
                </a:solidFill>
                <a:latin typeface="Georgia"/>
                <a:ea typeface="Georgia"/>
                <a:cs typeface="Georgia"/>
              </a:rPr>
              <a:t>Week of discovering European cemeteries</a:t>
            </a:r>
            <a:endParaRPr sz="1800">
              <a:latin typeface="Georgia"/>
              <a:cs typeface="Georgia"/>
            </a:endParaRPr>
          </a:p>
          <a:p>
            <a:pPr marL="354965" indent="-342265" rtl="0">
              <a:lnSpc>
                <a:spcPct val="100000"/>
              </a:lnSpc>
              <a:spcBef>
                <a:spcPts val="805"/>
              </a:spcBef>
              <a:buClr>
                <a:srgbClr val="000000"/>
              </a:buClr>
              <a:buSzPct val="61111"/>
              <a:buFont typeface="Arial"/>
              <a:buChar char="•"/>
              <a:tabLst>
                <a:tab pos="354965" algn="l"/>
              </a:tabLst>
            </a:pPr>
            <a:r>
              <a:rPr lang="fi" sz="1800" b="0" i="0" u="none" baseline="0">
                <a:solidFill>
                  <a:srgbClr val="234B6E"/>
                </a:solidFill>
                <a:latin typeface="Georgia"/>
                <a:ea typeface="Georgia"/>
                <a:cs typeface="Georgia"/>
              </a:rPr>
              <a:t>Symbols</a:t>
            </a:r>
            <a:endParaRPr sz="1800">
              <a:latin typeface="Georgia"/>
              <a:cs typeface="Georgia"/>
            </a:endParaRPr>
          </a:p>
          <a:p>
            <a:pPr marL="354965" indent="-342265" rtl="0">
              <a:lnSpc>
                <a:spcPct val="100000"/>
              </a:lnSpc>
              <a:spcBef>
                <a:spcPts val="790"/>
              </a:spcBef>
              <a:buClr>
                <a:srgbClr val="000000"/>
              </a:buClr>
              <a:buSzPct val="61111"/>
              <a:buFont typeface="Arial"/>
              <a:buChar char="•"/>
              <a:tabLst>
                <a:tab pos="354965" algn="l"/>
              </a:tabLst>
            </a:pPr>
            <a:r>
              <a:rPr lang="fi" sz="1800" b="0" i="0" u="none" baseline="0">
                <a:solidFill>
                  <a:srgbClr val="234B6E"/>
                </a:solidFill>
                <a:latin typeface="Georgia"/>
                <a:ea typeface="Georgia"/>
                <a:cs typeface="Georgia"/>
              </a:rPr>
              <a:t>Peace tree</a:t>
            </a:r>
            <a:endParaRPr sz="1800">
              <a:latin typeface="Georgia"/>
              <a:cs typeface="Georgia"/>
            </a:endParaRPr>
          </a:p>
          <a:p>
            <a:pPr marL="354965" indent="-342265" rtl="0">
              <a:lnSpc>
                <a:spcPct val="100000"/>
              </a:lnSpc>
              <a:spcBef>
                <a:spcPts val="805"/>
              </a:spcBef>
              <a:buClr>
                <a:srgbClr val="000000"/>
              </a:buClr>
              <a:buSzPct val="61111"/>
              <a:buFont typeface="Arial"/>
              <a:buChar char="•"/>
              <a:tabLst>
                <a:tab pos="354965" algn="l"/>
              </a:tabLst>
            </a:pPr>
            <a:r>
              <a:rPr lang="fi" sz="1800" b="0" i="0" u="none" baseline="0">
                <a:solidFill>
                  <a:srgbClr val="234B6E"/>
                </a:solidFill>
                <a:latin typeface="Georgia"/>
                <a:ea typeface="Georgia"/>
                <a:cs typeface="Georgia"/>
              </a:rPr>
              <a:t>Stories</a:t>
            </a:r>
            <a:endParaRPr sz="1800">
              <a:latin typeface="Georgia"/>
              <a:cs typeface="Georgia"/>
            </a:endParaRPr>
          </a:p>
          <a:p>
            <a:pPr marL="354965" indent="-342265" rtl="0">
              <a:lnSpc>
                <a:spcPct val="100000"/>
              </a:lnSpc>
              <a:spcBef>
                <a:spcPts val="805"/>
              </a:spcBef>
              <a:buClr>
                <a:srgbClr val="000000"/>
              </a:buClr>
              <a:buSzPct val="61111"/>
              <a:buFont typeface="Arial"/>
              <a:buChar char="•"/>
              <a:tabLst>
                <a:tab pos="354965" algn="l"/>
              </a:tabLst>
            </a:pPr>
            <a:r>
              <a:rPr lang="fi" sz="1800" b="0" i="0" u="none" baseline="0">
                <a:solidFill>
                  <a:srgbClr val="234B6E"/>
                </a:solidFill>
                <a:latin typeface="Georgia"/>
                <a:ea typeface="Georgia"/>
                <a:cs typeface="Georgia"/>
              </a:rPr>
              <a:t>Schools on cemeteries</a:t>
            </a:r>
            <a:endParaRPr sz="1800">
              <a:latin typeface="Georgia"/>
              <a:cs typeface="Georgi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3" y="3874987"/>
            <a:ext cx="9144000" cy="2983230"/>
            <a:chOff x="13" y="3874987"/>
            <a:chExt cx="9144000" cy="298323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" y="3874987"/>
              <a:ext cx="6228167" cy="2983012"/>
            </a:xfrm>
            <a:prstGeom prst="rect">
              <a:avLst/>
            </a:prstGeom>
          </p:spPr>
        </p:pic>
        <p:pic>
          <p:nvPicPr>
            <p:cNvPr id="6" name="object 6" descr="https://lh7-rt.googleusercontent.com/slidesz/AGV_vUc1476bTFIHflz1ZNrLjrz5DIlxY0YN36_ggwkH-EcwNTzb-gmB0ZVplQD8Au9rDPHLNh1ZdrpfQZTWz15mLU74UihYcfQzipEzgBjPx_pT2Gmb5HtFq7g8Y75LLg3-AKMEM1Wk4XOQ427uGqGD6MTLVhifvjk=nw?key=ZsjtVFncVwJ9BllRSS3xJg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62105" y="3874987"/>
              <a:ext cx="2981894" cy="298301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6973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95"/>
              </a:spcBef>
            </a:pPr>
            <a:r>
              <a:rPr lang="fi" b="1" i="0" u="none" baseline="0"/>
              <a:t>European Cemeteries Route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87174" y="2780745"/>
            <a:ext cx="3438905" cy="50684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29606" y="3469810"/>
            <a:ext cx="1549678" cy="310476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64287" y="3477742"/>
            <a:ext cx="1576525" cy="308890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95441" y="1156441"/>
            <a:ext cx="2136676" cy="1365753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219239" y="1037950"/>
            <a:ext cx="5067935" cy="5511765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354965" indent="-342265" rtl="0">
              <a:lnSpc>
                <a:spcPct val="100000"/>
              </a:lnSpc>
              <a:spcBef>
                <a:spcPts val="900"/>
              </a:spcBef>
              <a:buClr>
                <a:srgbClr val="000000"/>
              </a:buClr>
              <a:buSzPct val="61111"/>
              <a:buFont typeface="Arial"/>
              <a:buChar char="•"/>
              <a:tabLst>
                <a:tab pos="354965" algn="l"/>
              </a:tabLst>
            </a:pPr>
            <a:r>
              <a:rPr lang="fi" sz="1600" b="0" i="0" u="none" baseline="0" dirty="0">
                <a:solidFill>
                  <a:srgbClr val="234B6E"/>
                </a:solidFill>
                <a:latin typeface="Georgia"/>
                <a:ea typeface="Georgia"/>
                <a:cs typeface="Georgia"/>
              </a:rPr>
              <a:t>Käynnistettiin vuonna 2010</a:t>
            </a:r>
            <a:endParaRPr sz="1600" dirty="0">
              <a:latin typeface="Georgia"/>
              <a:cs typeface="Georgia"/>
            </a:endParaRPr>
          </a:p>
          <a:p>
            <a:pPr marL="355600" marR="51435" indent="-342900" rtl="0">
              <a:lnSpc>
                <a:spcPct val="100000"/>
              </a:lnSpc>
              <a:spcBef>
                <a:spcPts val="805"/>
              </a:spcBef>
              <a:buClr>
                <a:srgbClr val="000000"/>
              </a:buClr>
              <a:buSzPct val="61111"/>
              <a:buFont typeface="Arial"/>
              <a:buChar char="•"/>
              <a:tabLst>
                <a:tab pos="355600" algn="l"/>
              </a:tabLst>
            </a:pPr>
            <a:r>
              <a:rPr lang="fi" sz="1600" b="0" i="0" u="none" baseline="0" dirty="0">
                <a:solidFill>
                  <a:srgbClr val="234B6E"/>
                </a:solidFill>
                <a:latin typeface="Georgia"/>
                <a:ea typeface="Georgia"/>
                <a:cs typeface="Georgia"/>
              </a:rPr>
              <a:t>Osa Euroopan neuvoston kulttuurireittejä (</a:t>
            </a:r>
            <a:r>
              <a:rPr lang="fi" sz="1600" b="0" i="1" u="none" baseline="0" dirty="0">
                <a:solidFill>
                  <a:srgbClr val="234B6E"/>
                </a:solidFill>
                <a:latin typeface="Georgia"/>
                <a:ea typeface="Georgia"/>
                <a:cs typeface="Georgia"/>
              </a:rPr>
              <a:t>Cultural route of the Council of Europe</a:t>
            </a:r>
            <a:r>
              <a:rPr lang="fi" sz="1600" b="0" i="0" u="none" baseline="0" dirty="0">
                <a:solidFill>
                  <a:srgbClr val="234B6E"/>
                </a:solidFill>
                <a:latin typeface="Georgia"/>
                <a:ea typeface="Georgia"/>
                <a:cs typeface="Georgia"/>
              </a:rPr>
              <a:t>)</a:t>
            </a:r>
            <a:r>
              <a:rPr lang="fi" sz="1600" b="0" i="1" u="none" baseline="0" dirty="0">
                <a:solidFill>
                  <a:srgbClr val="234B6E"/>
                </a:solidFill>
                <a:latin typeface="Georgia"/>
                <a:ea typeface="Georgia"/>
                <a:cs typeface="Georgia"/>
              </a:rPr>
              <a:t> </a:t>
            </a:r>
            <a:r>
              <a:rPr lang="fi" sz="1600" b="0" i="0" u="none" baseline="0" dirty="0">
                <a:solidFill>
                  <a:srgbClr val="234B6E"/>
                </a:solidFill>
                <a:latin typeface="Georgia"/>
                <a:ea typeface="Georgia"/>
                <a:cs typeface="Georgia"/>
              </a:rPr>
              <a:t>yhdessä 48 muun reitin kanssa. Reittejä ovat esim. Santiago de Compostelan pyhiinvaellusreitti, Hansareitti ja Viikinkireitti</a:t>
            </a:r>
            <a:endParaRPr sz="1600" dirty="0">
              <a:latin typeface="Georgia"/>
              <a:cs typeface="Georgia"/>
            </a:endParaRPr>
          </a:p>
          <a:p>
            <a:pPr marL="355600" marR="5080" indent="-343535" rtl="0">
              <a:lnSpc>
                <a:spcPct val="100000"/>
              </a:lnSpc>
              <a:spcBef>
                <a:spcPts val="805"/>
              </a:spcBef>
              <a:buClr>
                <a:srgbClr val="000000"/>
              </a:buClr>
              <a:buSzPct val="61111"/>
              <a:buFont typeface="Arial"/>
              <a:buChar char="•"/>
              <a:tabLst>
                <a:tab pos="355600" algn="l"/>
              </a:tabLst>
            </a:pPr>
            <a:r>
              <a:rPr lang="fi" sz="1600" b="0" i="0" u="none" baseline="0" dirty="0">
                <a:solidFill>
                  <a:srgbClr val="234B6E"/>
                </a:solidFill>
                <a:latin typeface="Georgia"/>
                <a:ea typeface="Georgia"/>
                <a:cs typeface="Georgia"/>
              </a:rPr>
              <a:t>Tavoitteena on lisätä ymmärrystä hautausmaiden merkityksestä arvokkaana kulttuuriperintönä ja niiden suojelemisesta esittelemällä hautausmaat kiinnostavina vierailukohteina</a:t>
            </a:r>
            <a:endParaRPr sz="1600" dirty="0">
              <a:latin typeface="Georgia"/>
              <a:cs typeface="Georgia"/>
            </a:endParaRPr>
          </a:p>
          <a:p>
            <a:pPr marL="355600" marR="215265" indent="-342900" rtl="0">
              <a:lnSpc>
                <a:spcPct val="100000"/>
              </a:lnSpc>
              <a:spcBef>
                <a:spcPts val="790"/>
              </a:spcBef>
              <a:buClr>
                <a:srgbClr val="000000"/>
              </a:buClr>
              <a:buSzPct val="61111"/>
              <a:buFont typeface="Arial"/>
              <a:buChar char="•"/>
              <a:tabLst>
                <a:tab pos="355600" algn="l"/>
              </a:tabLst>
            </a:pPr>
            <a:r>
              <a:rPr lang="fi" sz="1600" b="0" i="0" u="none" baseline="0" dirty="0">
                <a:solidFill>
                  <a:srgbClr val="234B6E"/>
                </a:solidFill>
                <a:latin typeface="Georgia"/>
                <a:ea typeface="Georgia"/>
                <a:cs typeface="Georgia"/>
              </a:rPr>
              <a:t>21 jäsenvaltiota, mukaan lukien Ruotsi, Norja ja Tanska</a:t>
            </a:r>
            <a:endParaRPr sz="1600" dirty="0">
              <a:latin typeface="Georgia"/>
              <a:cs typeface="Georgia"/>
            </a:endParaRPr>
          </a:p>
          <a:p>
            <a:pPr marL="354965" indent="-342265" rtl="0">
              <a:lnSpc>
                <a:spcPct val="100000"/>
              </a:lnSpc>
              <a:spcBef>
                <a:spcPts val="805"/>
              </a:spcBef>
              <a:buClr>
                <a:srgbClr val="000000"/>
              </a:buClr>
              <a:buSzPct val="61111"/>
              <a:buFont typeface="Arial"/>
              <a:buChar char="•"/>
              <a:tabLst>
                <a:tab pos="354965" algn="l"/>
              </a:tabLst>
            </a:pPr>
            <a:r>
              <a:rPr lang="fi" sz="1600" b="0" i="0" u="none" baseline="0" dirty="0">
                <a:solidFill>
                  <a:srgbClr val="234B6E"/>
                </a:solidFill>
                <a:latin typeface="Georgia"/>
                <a:ea typeface="Georgia"/>
                <a:cs typeface="Georgia"/>
              </a:rPr>
              <a:t>54 hautausmaata eri puolilla Eurooppaa</a:t>
            </a:r>
            <a:endParaRPr sz="1600" dirty="0">
              <a:latin typeface="Georgia"/>
              <a:cs typeface="Georgia"/>
            </a:endParaRPr>
          </a:p>
          <a:p>
            <a:pPr marL="354965" indent="-342265" rtl="0">
              <a:lnSpc>
                <a:spcPct val="100000"/>
              </a:lnSpc>
              <a:spcBef>
                <a:spcPts val="805"/>
              </a:spcBef>
              <a:buClr>
                <a:srgbClr val="000000"/>
              </a:buClr>
              <a:buSzPct val="61111"/>
              <a:buFont typeface="Arial"/>
              <a:buChar char="•"/>
              <a:tabLst>
                <a:tab pos="354965" algn="l"/>
              </a:tabLst>
            </a:pPr>
            <a:r>
              <a:rPr lang="fi" sz="1600" b="0" i="0" u="none" baseline="0" dirty="0">
                <a:solidFill>
                  <a:srgbClr val="234B6E"/>
                </a:solidFill>
                <a:latin typeface="Georgia"/>
                <a:ea typeface="Georgia"/>
                <a:cs typeface="Georgia"/>
              </a:rPr>
              <a:t>ArTour</a:t>
            </a:r>
            <a:endParaRPr sz="1600" dirty="0">
              <a:latin typeface="Georgia"/>
              <a:cs typeface="Georgia"/>
            </a:endParaRPr>
          </a:p>
          <a:p>
            <a:pPr marL="354965" indent="-342265" rtl="0">
              <a:lnSpc>
                <a:spcPct val="100000"/>
              </a:lnSpc>
              <a:spcBef>
                <a:spcPts val="790"/>
              </a:spcBef>
              <a:buClr>
                <a:srgbClr val="000000"/>
              </a:buClr>
              <a:buSzPct val="61111"/>
              <a:buFont typeface="Arial"/>
              <a:buChar char="•"/>
              <a:tabLst>
                <a:tab pos="354965" algn="l"/>
              </a:tabLst>
            </a:pPr>
            <a:r>
              <a:rPr lang="fi" sz="1600" b="0" i="1" u="none" baseline="0" dirty="0">
                <a:solidFill>
                  <a:srgbClr val="234B6E"/>
                </a:solidFill>
                <a:latin typeface="Georgia"/>
                <a:ea typeface="Georgia"/>
                <a:cs typeface="Georgia"/>
              </a:rPr>
              <a:t>Best practice -</a:t>
            </a:r>
            <a:r>
              <a:rPr lang="fi" sz="1600" b="0" i="0" u="none" baseline="0" dirty="0">
                <a:solidFill>
                  <a:srgbClr val="234B6E"/>
                </a:solidFill>
                <a:latin typeface="Georgia"/>
                <a:ea typeface="Georgia"/>
                <a:cs typeface="Georgia"/>
              </a:rPr>
              <a:t>palkinto kaksi kertaa, viimeksi vuonna 2024</a:t>
            </a:r>
            <a:endParaRPr sz="1600" dirty="0">
              <a:latin typeface="Georgia"/>
              <a:cs typeface="Georgia"/>
            </a:endParaRPr>
          </a:p>
          <a:p>
            <a:pPr marL="355600" marR="90170" indent="-343535" rtl="0">
              <a:lnSpc>
                <a:spcPct val="100000"/>
              </a:lnSpc>
              <a:spcBef>
                <a:spcPts val="805"/>
              </a:spcBef>
              <a:buClr>
                <a:srgbClr val="000000"/>
              </a:buClr>
              <a:buSzPct val="61111"/>
              <a:buFont typeface="Arial"/>
              <a:buChar char="•"/>
              <a:tabLst>
                <a:tab pos="355600" algn="l"/>
              </a:tabLst>
            </a:pPr>
            <a:r>
              <a:rPr lang="fi" sz="1600" b="0" i="0" u="none" baseline="0" dirty="0">
                <a:solidFill>
                  <a:srgbClr val="234B6E"/>
                </a:solidFill>
                <a:latin typeface="Georgia"/>
                <a:ea typeface="Georgia"/>
                <a:cs typeface="Georgia"/>
              </a:rPr>
              <a:t>Hinta ensimmäisenä vuonna 400 euroa (vuosimaksu ja rekisteröinti), sen jälkeen 165 euroa/vuosi</a:t>
            </a:r>
            <a:endParaRPr sz="1600" dirty="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6DBE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710</Words>
  <Application>Microsoft Office PowerPoint</Application>
  <PresentationFormat>Näytössä katseltava diaesitys (4:3)</PresentationFormat>
  <Paragraphs>136</Paragraphs>
  <Slides>12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7" baseType="lpstr">
      <vt:lpstr>Arial</vt:lpstr>
      <vt:lpstr>Calibri</vt:lpstr>
      <vt:lpstr>Georgia</vt:lpstr>
      <vt:lpstr>Times New Roman</vt:lpstr>
      <vt:lpstr>Office Theme</vt:lpstr>
      <vt:lpstr>Association of Significant Cemeteries in Europe NFKK 18. syyskuuta 2025, Wenche Eriksson ja Sara Carlquist</vt:lpstr>
      <vt:lpstr>Association of Significant Cemeteries in Europe (ASCE)</vt:lpstr>
      <vt:lpstr>ASCE lukuina</vt:lpstr>
      <vt:lpstr>ASCEn hallitus</vt:lpstr>
      <vt:lpstr>Valtuutetut edustajat / sihteeristö</vt:lpstr>
      <vt:lpstr>Mitä saat jäsenenä</vt:lpstr>
      <vt:lpstr>Vuosikokous ja ASCE-konferenssi</vt:lpstr>
      <vt:lpstr>Hankkeet ja toiminta</vt:lpstr>
      <vt:lpstr>European Cemeteries Route</vt:lpstr>
      <vt:lpstr>Week of Discovering European Cemeteries (WDEC)</vt:lpstr>
      <vt:lpstr>Jäsenmaksut</vt:lpstr>
      <vt:lpstr>Tervetuloa jäseneksi!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Sara Carlquist</dc:creator>
  <cp:lastModifiedBy>Wilén Mikael</cp:lastModifiedBy>
  <cp:revision>2</cp:revision>
  <dcterms:created xsi:type="dcterms:W3CDTF">2026-01-16T14:10:47Z</dcterms:created>
  <dcterms:modified xsi:type="dcterms:W3CDTF">2026-03-25T04:56:21Z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0x010100129BBCBF21362E4099AE6C2F27C58737</vt:lpwstr>
  </property>
  <property fmtid="{D5CDD505-2E9C-101B-9397-08002B2CF9AE}" pid="3" name="Created">
    <vt:filetime>2025-09-29T00:00:00Z</vt:filetime>
  </property>
  <property fmtid="{D5CDD505-2E9C-101B-9397-08002B2CF9AE}" pid="4" name="Creator">
    <vt:lpwstr>Acrobat PDFMaker 25 för PowerPoint</vt:lpwstr>
  </property>
  <property fmtid="{D5CDD505-2E9C-101B-9397-08002B2CF9AE}" pid="5" name="LastSaved">
    <vt:filetime>2026-01-16T00:00:00Z</vt:filetime>
  </property>
  <property fmtid="{D5CDD505-2E9C-101B-9397-08002B2CF9AE}" pid="6" name="Order">
    <vt:lpwstr>3107400</vt:lpwstr>
  </property>
  <property fmtid="{D5CDD505-2E9C-101B-9397-08002B2CF9AE}" pid="7" name="Producer">
    <vt:lpwstr>Adobe PDF Library 25.1.213</vt:lpwstr>
  </property>
</Properties>
</file>