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15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89649" y="0"/>
            <a:ext cx="6102349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2730" y="465280"/>
            <a:ext cx="1976252" cy="50235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065395" y="485945"/>
            <a:ext cx="513867" cy="56880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72793" y="1309624"/>
            <a:ext cx="3000376" cy="8354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5230" y="1352553"/>
            <a:ext cx="8893810" cy="46567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app.powerbi.com/groups/me/reports/ae1542a7-3ee9-4c15-9f62-6ae7998db6ac/?pbi_source=PowerPoint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453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79261" y="0"/>
            <a:ext cx="6102337" cy="68579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2730" y="467213"/>
            <a:ext cx="1931675" cy="49101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57868" y="4572000"/>
            <a:ext cx="7990205" cy="1624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95"/>
              </a:spcBef>
            </a:pPr>
            <a:r>
              <a:rPr lang="fi" sz="4000" b="0" i="0" u="none" baseline="0" dirty="0">
                <a:solidFill>
                  <a:srgbClr val="EBE4D4"/>
                </a:solidFill>
                <a:latin typeface="Arial"/>
                <a:ea typeface="Arial"/>
                <a:cs typeface="Arial"/>
              </a:rPr>
              <a:t>Onko krematorioilla tulevaisuutta?</a:t>
            </a:r>
            <a:endParaRPr sz="4000" dirty="0">
              <a:latin typeface="Arial"/>
              <a:cs typeface="Arial"/>
            </a:endParaRPr>
          </a:p>
          <a:p>
            <a:pPr marL="12700" rtl="0">
              <a:lnSpc>
                <a:spcPct val="100000"/>
              </a:lnSpc>
              <a:spcBef>
                <a:spcPts val="3954"/>
              </a:spcBef>
            </a:pPr>
            <a:r>
              <a:rPr lang="fi" sz="3200" b="0" i="0" u="none" baseline="0" dirty="0">
                <a:solidFill>
                  <a:srgbClr val="EBE4D4"/>
                </a:solidFill>
                <a:latin typeface="Arial"/>
                <a:ea typeface="Arial"/>
                <a:cs typeface="Arial"/>
              </a:rPr>
              <a:t>Islantilainen näkökulma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7868" y="2819400"/>
            <a:ext cx="37064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95"/>
              </a:spcBef>
            </a:pPr>
            <a:r>
              <a:rPr lang="fi" sz="2800" b="0" i="0" u="none" baseline="0" dirty="0">
                <a:solidFill>
                  <a:srgbClr val="EBE4D4"/>
                </a:solidFill>
                <a:latin typeface="Arial"/>
                <a:ea typeface="Arial"/>
                <a:cs typeface="Arial"/>
              </a:rPr>
              <a:t>NFKK</a:t>
            </a:r>
            <a:r>
              <a:rPr lang="fi" sz="2800" b="0" i="0" u="none" spc="-75" baseline="0" dirty="0">
                <a:solidFill>
                  <a:srgbClr val="EBE4D4"/>
                </a:solidFill>
                <a:latin typeface="Arial"/>
                <a:ea typeface="Arial"/>
                <a:cs typeface="Arial"/>
              </a:rPr>
              <a:t> </a:t>
            </a:r>
            <a:r>
              <a:rPr lang="fi" sz="2800" b="0" i="0" u="none" baseline="0" dirty="0">
                <a:solidFill>
                  <a:srgbClr val="EBE4D4"/>
                </a:solidFill>
                <a:latin typeface="Arial"/>
                <a:ea typeface="Arial"/>
                <a:cs typeface="Arial"/>
              </a:rPr>
              <a:t>syyskuu</a:t>
            </a:r>
            <a:r>
              <a:rPr lang="fi" sz="2800" b="0" i="0" u="none" spc="-50" baseline="0" dirty="0">
                <a:solidFill>
                  <a:srgbClr val="EBE4D4"/>
                </a:solidFill>
                <a:latin typeface="Arial"/>
                <a:ea typeface="Arial"/>
                <a:cs typeface="Arial"/>
              </a:rPr>
              <a:t> </a:t>
            </a:r>
            <a:r>
              <a:rPr lang="fi" sz="2800" b="0" i="0" u="none" spc="-20" baseline="0" dirty="0">
                <a:solidFill>
                  <a:srgbClr val="EBE4D4"/>
                </a:solidFill>
                <a:latin typeface="Arial"/>
                <a:ea typeface="Arial"/>
                <a:cs typeface="Arial"/>
              </a:rPr>
              <a:t>2025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65395" y="485945"/>
            <a:ext cx="513867" cy="568801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691470" y="444290"/>
            <a:ext cx="86061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95"/>
              </a:spcBef>
            </a:pPr>
            <a:r>
              <a:rPr lang="fi" sz="4000" b="1" i="0" u="none" baseline="0">
                <a:latin typeface="Arial"/>
                <a:ea typeface="Arial"/>
                <a:cs typeface="Arial"/>
              </a:rPr>
              <a:t>Onko krematorioilla tulevaisuutta?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299085" indent="-286385" algn="l" rtl="0">
              <a:lnSpc>
                <a:spcPct val="100000"/>
              </a:lnSpc>
              <a:spcBef>
                <a:spcPts val="490"/>
              </a:spcBef>
              <a:buFont typeface="Arial"/>
              <a:buChar char="•"/>
              <a:tabLst>
                <a:tab pos="299085" algn="l"/>
              </a:tabLst>
            </a:pPr>
            <a:r>
              <a:rPr lang="fi" b="0" i="0" u="none" spc="100" baseline="0"/>
              <a:t>Islannissa on suoritettu tuhkauksia vuodesta 1948 lähtien.</a:t>
            </a:r>
          </a:p>
          <a:p>
            <a:pPr marL="756285" lvl="1" indent="-286385" algn="l" rtl="0">
              <a:lnSpc>
                <a:spcPct val="100000"/>
              </a:lnSpc>
              <a:spcBef>
                <a:spcPts val="340"/>
              </a:spcBef>
              <a:buFont typeface="Arial"/>
              <a:buChar char="•"/>
              <a:tabLst>
                <a:tab pos="756285" algn="l"/>
              </a:tabLst>
            </a:pPr>
            <a:r>
              <a:rPr lang="fi" sz="2400" b="0" i="0" u="none" baseline="0">
                <a:latin typeface="Calibri"/>
                <a:ea typeface="Calibri"/>
                <a:cs typeface="Calibri"/>
              </a:rPr>
              <a:t>Alussa hyvin pieni prosenttiosuus</a:t>
            </a:r>
            <a:endParaRPr sz="2400">
              <a:latin typeface="Calibri"/>
              <a:cs typeface="Calibri"/>
            </a:endParaRPr>
          </a:p>
          <a:p>
            <a:pPr marL="756285" lvl="1" indent="-286385" algn="l" rtl="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756285" algn="l"/>
              </a:tabLst>
            </a:pPr>
            <a:r>
              <a:rPr lang="fi" sz="2400" b="0" i="0" u="none" spc="75" baseline="0">
                <a:latin typeface="Calibri"/>
                <a:ea typeface="Calibri"/>
                <a:cs typeface="Calibri"/>
              </a:rPr>
              <a:t>Samat uunit edelleen käytössä</a:t>
            </a:r>
            <a:endParaRPr sz="2400">
              <a:latin typeface="Calibri"/>
              <a:cs typeface="Calibri"/>
            </a:endParaRPr>
          </a:p>
          <a:p>
            <a:pPr marL="756285" lvl="1" indent="-286385" algn="l" rtl="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756285" algn="l"/>
              </a:tabLst>
            </a:pPr>
            <a:r>
              <a:rPr lang="fi" sz="2400" b="0" i="0" u="none" baseline="0">
                <a:latin typeface="Calibri"/>
                <a:ea typeface="Calibri"/>
                <a:cs typeface="Calibri"/>
              </a:rPr>
              <a:t>Pääasiassa suoratuhkauksia</a:t>
            </a:r>
            <a:endParaRPr sz="2400">
              <a:latin typeface="Calibri"/>
              <a:cs typeface="Calibri"/>
            </a:endParaRPr>
          </a:p>
          <a:p>
            <a:pPr marL="299085" indent="-286385" algn="l" rtl="0">
              <a:lnSpc>
                <a:spcPct val="100000"/>
              </a:lnSpc>
              <a:spcBef>
                <a:spcPts val="860"/>
              </a:spcBef>
              <a:buFont typeface="Arial"/>
              <a:buChar char="•"/>
              <a:tabLst>
                <a:tab pos="299085" algn="l"/>
              </a:tabLst>
            </a:pPr>
            <a:r>
              <a:rPr lang="fi" b="0" i="0" u="none" baseline="0"/>
              <a:t>Kyseessä on vanha perinne</a:t>
            </a:r>
          </a:p>
          <a:p>
            <a:pPr marL="299085" marR="708660" indent="-287020" algn="l" rtl="0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299085" algn="l"/>
              </a:tabLst>
            </a:pPr>
            <a:r>
              <a:rPr lang="fi" b="0" i="0" u="none" baseline="0"/>
              <a:t>Hautajaiset ovat muuttumassa monimuotoisemmiksi, mikä tukee tuhkauksen suosion kasvua</a:t>
            </a:r>
          </a:p>
          <a:p>
            <a:pPr marL="756285" lvl="1" indent="-286385" algn="l" rtl="0">
              <a:lnSpc>
                <a:spcPct val="100000"/>
              </a:lnSpc>
              <a:spcBef>
                <a:spcPts val="340"/>
              </a:spcBef>
              <a:buFont typeface="Arial"/>
              <a:buChar char="•"/>
              <a:tabLst>
                <a:tab pos="756285" algn="l"/>
              </a:tabLst>
            </a:pPr>
            <a:r>
              <a:rPr lang="fi" sz="2400" b="0" i="0" u="none" spc="80" baseline="0">
                <a:latin typeface="Calibri"/>
                <a:ea typeface="Calibri"/>
                <a:cs typeface="Calibri"/>
              </a:rPr>
              <a:t>Uurnaholvi</a:t>
            </a:r>
            <a:endParaRPr sz="2400">
              <a:latin typeface="Calibri"/>
              <a:cs typeface="Calibri"/>
            </a:endParaRPr>
          </a:p>
          <a:p>
            <a:pPr marL="756285" lvl="1" indent="-286385" algn="l" rtl="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756285" algn="l"/>
              </a:tabLst>
            </a:pPr>
            <a:r>
              <a:rPr lang="fi" sz="2400" b="0" i="0" u="none" spc="60" baseline="0">
                <a:latin typeface="Calibri"/>
                <a:ea typeface="Calibri"/>
                <a:cs typeface="Calibri"/>
              </a:rPr>
              <a:t>Merkitsemätön hauta esim. metsässä</a:t>
            </a:r>
            <a:endParaRPr sz="2400">
              <a:latin typeface="Calibri"/>
              <a:cs typeface="Calibri"/>
            </a:endParaRPr>
          </a:p>
          <a:p>
            <a:pPr marL="756285" lvl="1" indent="-286385" algn="l" rtl="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756285" algn="l"/>
              </a:tabLst>
            </a:pPr>
            <a:r>
              <a:rPr lang="fi" sz="2400" b="0" i="0" u="none" spc="60" baseline="0">
                <a:latin typeface="Calibri"/>
                <a:ea typeface="Calibri"/>
                <a:cs typeface="Calibri"/>
              </a:rPr>
              <a:t>Puun istutus tms.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777" y="411873"/>
            <a:ext cx="11606146" cy="576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Tämä dia sisältää seuraavat kuvat: Rauntölur til 2023, spá eftir það  til 2042 ,textbox ,textbox ,pageNavigator ,textbox. Katso lisätietoja tämän dian muistiinpanoista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200" y="0"/>
            <a:ext cx="12020537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72792" y="1309624"/>
            <a:ext cx="6237607" cy="835412"/>
          </a:xfrm>
          <a:prstGeom prst="rect">
            <a:avLst/>
          </a:prstGeom>
        </p:spPr>
        <p:txBody>
          <a:bodyPr vert="horz" wrap="square" lIns="0" tIns="152152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05"/>
              </a:spcBef>
            </a:pPr>
            <a:r>
              <a:rPr lang="fi" b="1" i="0" u="none" baseline="0" dirty="0">
                <a:latin typeface="Arial"/>
                <a:ea typeface="Arial"/>
                <a:cs typeface="Arial"/>
              </a:rPr>
              <a:t>Keskeiset</a:t>
            </a:r>
            <a:r>
              <a:rPr lang="fi" b="1" i="0" u="none" spc="-10" baseline="0" dirty="0">
                <a:latin typeface="Arial"/>
                <a:ea typeface="Arial"/>
                <a:cs typeface="Arial"/>
              </a:rPr>
              <a:t> näkökohdat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9433" y="2553936"/>
            <a:ext cx="7562850" cy="3335020"/>
          </a:xfrm>
          <a:prstGeom prst="rect">
            <a:avLst/>
          </a:prstGeom>
        </p:spPr>
        <p:txBody>
          <a:bodyPr vert="horz" wrap="square" lIns="0" tIns="159385" rIns="0" bIns="0" rtlCol="0">
            <a:spAutoFit/>
          </a:bodyPr>
          <a:lstStyle/>
          <a:p>
            <a:pPr marL="469265" indent="-456565" rtl="0">
              <a:lnSpc>
                <a:spcPct val="100000"/>
              </a:lnSpc>
              <a:spcBef>
                <a:spcPts val="1255"/>
              </a:spcBef>
              <a:buClr>
                <a:srgbClr val="7B5B40"/>
              </a:buClr>
              <a:buSzPct val="106250"/>
              <a:buChar char="•"/>
              <a:tabLst>
                <a:tab pos="469265" algn="l"/>
              </a:tabLst>
            </a:pPr>
            <a:r>
              <a:rPr lang="fi" sz="3200" b="0" i="0" u="none" baseline="0">
                <a:latin typeface="Arial"/>
                <a:ea typeface="Arial"/>
                <a:cs typeface="Arial"/>
              </a:rPr>
              <a:t>Ympäristönäkökohdat</a:t>
            </a:r>
            <a:endParaRPr sz="3200">
              <a:latin typeface="Arial"/>
              <a:cs typeface="Arial"/>
            </a:endParaRPr>
          </a:p>
          <a:p>
            <a:pPr marL="469265" indent="-456565" rtl="0">
              <a:lnSpc>
                <a:spcPct val="100000"/>
              </a:lnSpc>
              <a:spcBef>
                <a:spcPts val="1415"/>
              </a:spcBef>
              <a:buClr>
                <a:srgbClr val="7B5B40"/>
              </a:buClr>
              <a:buSzPct val="106250"/>
              <a:buChar char="•"/>
              <a:tabLst>
                <a:tab pos="469265" algn="l"/>
              </a:tabLst>
            </a:pPr>
            <a:r>
              <a:rPr lang="fi" sz="3200" b="0" i="0" u="none" baseline="0">
                <a:latin typeface="Arial"/>
                <a:ea typeface="Arial"/>
                <a:cs typeface="Arial"/>
              </a:rPr>
              <a:t>Maankäyttö/kaupungistuminen</a:t>
            </a:r>
            <a:endParaRPr sz="3200">
              <a:latin typeface="Arial"/>
              <a:cs typeface="Arial"/>
            </a:endParaRPr>
          </a:p>
          <a:p>
            <a:pPr marL="469265" indent="-456565" rtl="0">
              <a:lnSpc>
                <a:spcPct val="100000"/>
              </a:lnSpc>
              <a:spcBef>
                <a:spcPts val="1415"/>
              </a:spcBef>
              <a:buClr>
                <a:srgbClr val="7B5B40"/>
              </a:buClr>
              <a:buSzPct val="106250"/>
              <a:buChar char="•"/>
              <a:tabLst>
                <a:tab pos="469265" algn="l"/>
              </a:tabLst>
            </a:pPr>
            <a:r>
              <a:rPr lang="fi" sz="3200" b="0" i="0" u="none" baseline="0">
                <a:latin typeface="Arial"/>
                <a:ea typeface="Arial"/>
                <a:cs typeface="Arial"/>
              </a:rPr>
              <a:t>Kulttuuriset ja uskonnolliset muutokset</a:t>
            </a:r>
            <a:endParaRPr sz="3200">
              <a:latin typeface="Arial"/>
              <a:cs typeface="Arial"/>
            </a:endParaRPr>
          </a:p>
          <a:p>
            <a:pPr marL="469265" indent="-456565" rtl="0">
              <a:lnSpc>
                <a:spcPct val="100000"/>
              </a:lnSpc>
              <a:spcBef>
                <a:spcPts val="1415"/>
              </a:spcBef>
              <a:buClr>
                <a:srgbClr val="7B5B40"/>
              </a:buClr>
              <a:buSzPct val="106250"/>
              <a:buChar char="•"/>
              <a:tabLst>
                <a:tab pos="469265" algn="l"/>
              </a:tabLst>
            </a:pPr>
            <a:r>
              <a:rPr lang="fi" sz="3200" b="0" i="0" u="none" spc="-20" baseline="0">
                <a:latin typeface="Arial"/>
                <a:ea typeface="Arial"/>
                <a:cs typeface="Arial"/>
              </a:rPr>
              <a:t>Kustannukset</a:t>
            </a:r>
            <a:endParaRPr sz="3200">
              <a:latin typeface="Arial"/>
              <a:cs typeface="Arial"/>
            </a:endParaRPr>
          </a:p>
          <a:p>
            <a:pPr marL="469265" indent="-456565" rtl="0">
              <a:lnSpc>
                <a:spcPct val="100000"/>
              </a:lnSpc>
              <a:spcBef>
                <a:spcPts val="1415"/>
              </a:spcBef>
              <a:buClr>
                <a:srgbClr val="7B5B40"/>
              </a:buClr>
              <a:buSzPct val="106250"/>
              <a:buChar char="•"/>
              <a:tabLst>
                <a:tab pos="469265" algn="l"/>
              </a:tabLst>
            </a:pPr>
            <a:r>
              <a:rPr lang="fi" sz="3200" b="0" i="0" u="none" baseline="0">
                <a:latin typeface="Arial"/>
                <a:ea typeface="Arial"/>
                <a:cs typeface="Arial"/>
              </a:rPr>
              <a:t>Lainsäädännön ja sääntelyn muutokset ja innovaatiot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1470" y="6377178"/>
            <a:ext cx="3956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fi" sz="1200" b="0" i="0" u="none" spc="35" baseline="0">
                <a:solidFill>
                  <a:srgbClr val="004538"/>
                </a:solidFill>
                <a:latin typeface="Calibri"/>
                <a:ea typeface="Calibri"/>
                <a:cs typeface="Calibri"/>
              </a:rPr>
              <a:t>KGRP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9794" y="2290710"/>
            <a:ext cx="7289800" cy="3718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95"/>
              </a:spcBef>
            </a:pPr>
            <a:r>
              <a:rPr lang="fi" sz="2800" b="0" i="0" u="none" baseline="0">
                <a:latin typeface="Arial"/>
                <a:ea typeface="Arial"/>
                <a:cs typeface="Arial"/>
              </a:rPr>
              <a:t>Vastaus on </a:t>
            </a:r>
            <a:r>
              <a:rPr lang="fi" sz="2800" b="1" i="0" u="none" baseline="0">
                <a:latin typeface="Arial"/>
                <a:ea typeface="Arial"/>
                <a:cs typeface="Arial"/>
              </a:rPr>
              <a:t>KYLLÄ</a:t>
            </a:r>
            <a:endParaRPr sz="2800">
              <a:latin typeface="Arial"/>
              <a:cs typeface="Arial"/>
            </a:endParaRPr>
          </a:p>
          <a:p>
            <a:pPr marL="12700" rtl="0">
              <a:lnSpc>
                <a:spcPct val="100000"/>
              </a:lnSpc>
              <a:spcBef>
                <a:spcPts val="2490"/>
              </a:spcBef>
            </a:pPr>
            <a:r>
              <a:rPr lang="fi" sz="2400" b="0" i="0" u="none" baseline="0">
                <a:latin typeface="Arial"/>
                <a:ea typeface="Arial"/>
                <a:cs typeface="Arial"/>
              </a:rPr>
              <a:t>Menetelmät ja roolit todennäköisesti kehittyvät:</a:t>
            </a:r>
            <a:endParaRPr sz="2400">
              <a:latin typeface="Arial"/>
              <a:cs typeface="Arial"/>
            </a:endParaRPr>
          </a:p>
          <a:p>
            <a:pPr marL="354965" indent="-342265" rtl="0">
              <a:lnSpc>
                <a:spcPct val="100000"/>
              </a:lnSpc>
              <a:spcBef>
                <a:spcPts val="910"/>
              </a:spcBef>
              <a:buChar char="•"/>
              <a:tabLst>
                <a:tab pos="354965" algn="l"/>
              </a:tabLst>
            </a:pPr>
            <a:r>
              <a:rPr lang="fi" sz="2400" b="0" i="0" u="none" baseline="0">
                <a:latin typeface="Arial"/>
                <a:ea typeface="Arial"/>
                <a:cs typeface="Arial"/>
              </a:rPr>
              <a:t>Puhtaammat päästöt</a:t>
            </a:r>
            <a:endParaRPr sz="2400">
              <a:latin typeface="Arial"/>
              <a:cs typeface="Arial"/>
            </a:endParaRPr>
          </a:p>
          <a:p>
            <a:pPr marL="354965" indent="-342265" rtl="0">
              <a:lnSpc>
                <a:spcPct val="100000"/>
              </a:lnSpc>
              <a:spcBef>
                <a:spcPts val="910"/>
              </a:spcBef>
              <a:buChar char="•"/>
              <a:tabLst>
                <a:tab pos="354965" algn="l"/>
              </a:tabLst>
            </a:pPr>
            <a:r>
              <a:rPr lang="fi" sz="2400" b="0" i="0" u="none" baseline="0">
                <a:latin typeface="Arial"/>
                <a:ea typeface="Arial"/>
                <a:cs typeface="Arial"/>
              </a:rPr>
              <a:t>Enemmän vaihtoehtoja</a:t>
            </a:r>
            <a:endParaRPr sz="2400">
              <a:latin typeface="Arial"/>
              <a:cs typeface="Arial"/>
            </a:endParaRPr>
          </a:p>
          <a:p>
            <a:pPr marL="354965" indent="-342265" rtl="0">
              <a:lnSpc>
                <a:spcPct val="100000"/>
              </a:lnSpc>
              <a:spcBef>
                <a:spcPts val="915"/>
              </a:spcBef>
              <a:buChar char="•"/>
              <a:tabLst>
                <a:tab pos="354965" algn="l"/>
              </a:tabLst>
            </a:pPr>
            <a:r>
              <a:rPr lang="fi" sz="2400" b="0" i="0" u="none" baseline="0">
                <a:latin typeface="Arial"/>
                <a:ea typeface="Arial"/>
                <a:cs typeface="Arial"/>
              </a:rPr>
              <a:t>Yksilöllisempiä ja ekologisempia vaihtoehtoja</a:t>
            </a:r>
            <a:endParaRPr sz="2400">
              <a:latin typeface="Arial"/>
              <a:cs typeface="Arial"/>
            </a:endParaRPr>
          </a:p>
          <a:p>
            <a:pPr marL="355600" marR="5080" indent="-342900" rtl="0">
              <a:lnSpc>
                <a:spcPts val="2590"/>
              </a:lnSpc>
              <a:spcBef>
                <a:spcPts val="1240"/>
              </a:spcBef>
              <a:buChar char="•"/>
              <a:tabLst>
                <a:tab pos="355600" algn="l"/>
              </a:tabLst>
            </a:pPr>
            <a:r>
              <a:rPr lang="fi" sz="2400" b="0" i="0" u="none" baseline="0">
                <a:latin typeface="Arial"/>
                <a:ea typeface="Arial"/>
                <a:cs typeface="Arial"/>
              </a:rPr>
              <a:t>Perinteinen polttohautaus voi säilyä yleisenä monissa paikoissa, mutta sen rinnalla voi olla ympäristöystävällisempiä vaihtoehtoisia hautauskäytäntöjä.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772792" y="1309624"/>
            <a:ext cx="4713607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0485" algn="l" rtl="0">
              <a:lnSpc>
                <a:spcPct val="100000"/>
              </a:lnSpc>
              <a:spcBef>
                <a:spcPts val="105"/>
              </a:spcBef>
            </a:pPr>
            <a:r>
              <a:rPr lang="fi" b="1" i="0" u="none" spc="285" baseline="0" dirty="0"/>
              <a:t>Johtopäätökset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108</Words>
  <Application>Microsoft Office PowerPoint</Application>
  <PresentationFormat>Laajakuva</PresentationFormat>
  <Paragraphs>27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PowerPoint-esitys</vt:lpstr>
      <vt:lpstr>Onko krematorioilla tulevaisuutta?</vt:lpstr>
      <vt:lpstr>PowerPoint-esitys</vt:lpstr>
      <vt:lpstr>PowerPoint-esitys</vt:lpstr>
      <vt:lpstr>Keskeiset näkökohdat</vt:lpstr>
      <vt:lpstr>Johtopäätökset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Ingvar Stefánsson</dc:creator>
  <cp:lastModifiedBy>Wilén Mikael</cp:lastModifiedBy>
  <cp:revision>2</cp:revision>
  <dcterms:created xsi:type="dcterms:W3CDTF">2026-01-16T11:25:39Z</dcterms:created>
  <dcterms:modified xsi:type="dcterms:W3CDTF">2026-03-25T06:13:38Z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0x010100DB7BC9A066315D4C93A1F6D64C2C283A</vt:lpwstr>
  </property>
  <property fmtid="{D5CDD505-2E9C-101B-9397-08002B2CF9AE}" pid="3" name="Created">
    <vt:filetime>2025-09-29T00:00:00Z</vt:filetime>
  </property>
  <property fmtid="{D5CDD505-2E9C-101B-9397-08002B2CF9AE}" pid="4" name="Creator">
    <vt:lpwstr>Acrobat PDFMaker 25 för PowerPoint</vt:lpwstr>
  </property>
  <property fmtid="{D5CDD505-2E9C-101B-9397-08002B2CF9AE}" pid="5" name="LastSaved">
    <vt:filetime>2026-01-16T00:00:00Z</vt:filetime>
  </property>
  <property fmtid="{D5CDD505-2E9C-101B-9397-08002B2CF9AE}" pid="6" name="Producer">
    <vt:lpwstr>Adobe PDF Library 25.1.213</vt:lpwstr>
  </property>
</Properties>
</file>