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97" r:id="rId2"/>
    <p:sldId id="455" r:id="rId3"/>
    <p:sldId id="502" r:id="rId4"/>
    <p:sldId id="506" r:id="rId5"/>
    <p:sldId id="505" r:id="rId6"/>
    <p:sldId id="473" r:id="rId7"/>
    <p:sldId id="503" r:id="rId8"/>
    <p:sldId id="507" r:id="rId9"/>
    <p:sldId id="412" r:id="rId10"/>
    <p:sldId id="504" r:id="rId11"/>
    <p:sldId id="309" r:id="rId12"/>
    <p:sldId id="299" r:id="rId13"/>
    <p:sldId id="501" r:id="rId14"/>
    <p:sldId id="508" r:id="rId15"/>
    <p:sldId id="509" r:id="rId16"/>
    <p:sldId id="510" r:id="rId17"/>
    <p:sldId id="511" r:id="rId18"/>
    <p:sldId id="512" r:id="rId19"/>
  </p:sldIdLst>
  <p:sldSz cx="10439400" cy="6840538"/>
  <p:notesSz cx="6792913" cy="9925050"/>
  <p:defaultTextStyle>
    <a:defPPr>
      <a:defRPr lang="fi-FI"/>
    </a:defPPr>
    <a:lvl1pPr marL="0" algn="l" defTabSz="829223" rtl="0" eaLnBrk="1" latinLnBrk="0" hangingPunct="1">
      <a:defRPr sz="1633" kern="1200">
        <a:solidFill>
          <a:schemeClr val="tx1"/>
        </a:solidFill>
        <a:latin typeface="+mn-lt"/>
        <a:ea typeface="+mn-ea"/>
        <a:cs typeface="+mn-cs"/>
      </a:defRPr>
    </a:lvl1pPr>
    <a:lvl2pPr marL="414610" algn="l" defTabSz="829223" rtl="0" eaLnBrk="1" latinLnBrk="0" hangingPunct="1">
      <a:defRPr sz="1633" kern="1200">
        <a:solidFill>
          <a:schemeClr val="tx1"/>
        </a:solidFill>
        <a:latin typeface="+mn-lt"/>
        <a:ea typeface="+mn-ea"/>
        <a:cs typeface="+mn-cs"/>
      </a:defRPr>
    </a:lvl2pPr>
    <a:lvl3pPr marL="829223" algn="l" defTabSz="829223" rtl="0" eaLnBrk="1" latinLnBrk="0" hangingPunct="1">
      <a:defRPr sz="1633" kern="1200">
        <a:solidFill>
          <a:schemeClr val="tx1"/>
        </a:solidFill>
        <a:latin typeface="+mn-lt"/>
        <a:ea typeface="+mn-ea"/>
        <a:cs typeface="+mn-cs"/>
      </a:defRPr>
    </a:lvl3pPr>
    <a:lvl4pPr marL="1243833" algn="l" defTabSz="829223" rtl="0" eaLnBrk="1" latinLnBrk="0" hangingPunct="1">
      <a:defRPr sz="1633" kern="1200">
        <a:solidFill>
          <a:schemeClr val="tx1"/>
        </a:solidFill>
        <a:latin typeface="+mn-lt"/>
        <a:ea typeface="+mn-ea"/>
        <a:cs typeface="+mn-cs"/>
      </a:defRPr>
    </a:lvl4pPr>
    <a:lvl5pPr marL="1658444" algn="l" defTabSz="829223" rtl="0" eaLnBrk="1" latinLnBrk="0" hangingPunct="1">
      <a:defRPr sz="1633" kern="1200">
        <a:solidFill>
          <a:schemeClr val="tx1"/>
        </a:solidFill>
        <a:latin typeface="+mn-lt"/>
        <a:ea typeface="+mn-ea"/>
        <a:cs typeface="+mn-cs"/>
      </a:defRPr>
    </a:lvl5pPr>
    <a:lvl6pPr marL="2073054" algn="l" defTabSz="829223" rtl="0" eaLnBrk="1" latinLnBrk="0" hangingPunct="1">
      <a:defRPr sz="1633" kern="1200">
        <a:solidFill>
          <a:schemeClr val="tx1"/>
        </a:solidFill>
        <a:latin typeface="+mn-lt"/>
        <a:ea typeface="+mn-ea"/>
        <a:cs typeface="+mn-cs"/>
      </a:defRPr>
    </a:lvl6pPr>
    <a:lvl7pPr marL="2487665" algn="l" defTabSz="829223" rtl="0" eaLnBrk="1" latinLnBrk="0" hangingPunct="1">
      <a:defRPr sz="1633" kern="1200">
        <a:solidFill>
          <a:schemeClr val="tx1"/>
        </a:solidFill>
        <a:latin typeface="+mn-lt"/>
        <a:ea typeface="+mn-ea"/>
        <a:cs typeface="+mn-cs"/>
      </a:defRPr>
    </a:lvl7pPr>
    <a:lvl8pPr marL="2902277" algn="l" defTabSz="829223" rtl="0" eaLnBrk="1" latinLnBrk="0" hangingPunct="1">
      <a:defRPr sz="1633" kern="1200">
        <a:solidFill>
          <a:schemeClr val="tx1"/>
        </a:solidFill>
        <a:latin typeface="+mn-lt"/>
        <a:ea typeface="+mn-ea"/>
        <a:cs typeface="+mn-cs"/>
      </a:defRPr>
    </a:lvl8pPr>
    <a:lvl9pPr marL="3316886" algn="l" defTabSz="829223" rtl="0" eaLnBrk="1" latinLnBrk="0" hangingPunct="1">
      <a:defRPr sz="163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86" d="100"/>
          <a:sy n="86"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19505"/>
            <a:ext cx="8873490" cy="2381521"/>
          </a:xfrm>
        </p:spPr>
        <p:txBody>
          <a:bodyPr anchor="b"/>
          <a:lstStyle>
            <a:lvl1pPr algn="ctr">
              <a:defRPr sz="5985"/>
            </a:lvl1pPr>
          </a:lstStyle>
          <a:p>
            <a:r>
              <a:rPr lang="fi-FI"/>
              <a:t>Muokkaa ots. perustyyl. napsautt.</a:t>
            </a:r>
            <a:endParaRPr lang="en-US" dirty="0"/>
          </a:p>
        </p:txBody>
      </p:sp>
      <p:sp>
        <p:nvSpPr>
          <p:cNvPr id="3" name="Subtitle 2"/>
          <p:cNvSpPr>
            <a:spLocks noGrp="1"/>
          </p:cNvSpPr>
          <p:nvPr>
            <p:ph type="subTitle" idx="1"/>
          </p:nvPr>
        </p:nvSpPr>
        <p:spPr>
          <a:xfrm>
            <a:off x="1304925" y="3592866"/>
            <a:ext cx="7829550"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44941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7085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4195"/>
            <a:ext cx="2250996" cy="579704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17710" y="364195"/>
            <a:ext cx="6622494" cy="579704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198753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367340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12272" y="1705386"/>
            <a:ext cx="9003983" cy="2845473"/>
          </a:xfrm>
        </p:spPr>
        <p:txBody>
          <a:bodyPr anchor="b"/>
          <a:lstStyle>
            <a:lvl1pPr>
              <a:defRPr sz="5985"/>
            </a:lvl1pPr>
          </a:lstStyle>
          <a:p>
            <a:r>
              <a:rPr lang="fi-FI"/>
              <a:t>Muokkaa ots. perustyyl. napsautt.</a:t>
            </a:r>
            <a:endParaRPr lang="en-US" dirty="0"/>
          </a:p>
        </p:txBody>
      </p:sp>
      <p:sp>
        <p:nvSpPr>
          <p:cNvPr id="3" name="Text Placeholder 2"/>
          <p:cNvSpPr>
            <a:spLocks noGrp="1"/>
          </p:cNvSpPr>
          <p:nvPr>
            <p:ph type="body" idx="1"/>
          </p:nvPr>
        </p:nvSpPr>
        <p:spPr>
          <a:xfrm>
            <a:off x="712272" y="4577779"/>
            <a:ext cx="9003983"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107509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717709" y="1820976"/>
            <a:ext cx="4436745" cy="4340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284946" y="1820976"/>
            <a:ext cx="4436745" cy="4340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346936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719068" y="364197"/>
            <a:ext cx="9003983" cy="1322188"/>
          </a:xfrm>
        </p:spPr>
        <p:txBody>
          <a:bodyPr/>
          <a:lstStyle/>
          <a:p>
            <a:r>
              <a:rPr lang="fi-FI"/>
              <a:t>Muokkaa ots. perustyyl. napsautt.</a:t>
            </a:r>
            <a:endParaRPr lang="en-US" dirty="0"/>
          </a:p>
        </p:txBody>
      </p:sp>
      <p:sp>
        <p:nvSpPr>
          <p:cNvPr id="3" name="Text Placeholder 2"/>
          <p:cNvSpPr>
            <a:spLocks noGrp="1"/>
          </p:cNvSpPr>
          <p:nvPr>
            <p:ph type="body" idx="1"/>
          </p:nvPr>
        </p:nvSpPr>
        <p:spPr>
          <a:xfrm>
            <a:off x="719070" y="1676882"/>
            <a:ext cx="441635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fi-FI"/>
              <a:t>Muokkaa tekstin perustyylejä napsauttamalla</a:t>
            </a:r>
          </a:p>
        </p:txBody>
      </p:sp>
      <p:sp>
        <p:nvSpPr>
          <p:cNvPr id="4" name="Content Placeholder 3"/>
          <p:cNvSpPr>
            <a:spLocks noGrp="1"/>
          </p:cNvSpPr>
          <p:nvPr>
            <p:ph sz="half" idx="2"/>
          </p:nvPr>
        </p:nvSpPr>
        <p:spPr>
          <a:xfrm>
            <a:off x="719070" y="2498697"/>
            <a:ext cx="4416355" cy="367520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284947" y="1676882"/>
            <a:ext cx="443810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fi-FI"/>
              <a:t>Muokkaa tekstin perustyylejä napsauttamalla</a:t>
            </a:r>
          </a:p>
        </p:txBody>
      </p:sp>
      <p:sp>
        <p:nvSpPr>
          <p:cNvPr id="6" name="Content Placeholder 5"/>
          <p:cNvSpPr>
            <a:spLocks noGrp="1"/>
          </p:cNvSpPr>
          <p:nvPr>
            <p:ph sz="quarter" idx="4"/>
          </p:nvPr>
        </p:nvSpPr>
        <p:spPr>
          <a:xfrm>
            <a:off x="5284947" y="2498697"/>
            <a:ext cx="4438105" cy="367520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1113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222091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6829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19069" y="456036"/>
            <a:ext cx="3366978" cy="1596126"/>
          </a:xfrm>
        </p:spPr>
        <p:txBody>
          <a:bodyPr anchor="b"/>
          <a:lstStyle>
            <a:lvl1pPr>
              <a:defRPr sz="3192"/>
            </a:lvl1pPr>
          </a:lstStyle>
          <a:p>
            <a:r>
              <a:rPr lang="fi-FI"/>
              <a:t>Muokkaa ots. perustyyl. napsautt.</a:t>
            </a:r>
            <a:endParaRPr lang="en-US" dirty="0"/>
          </a:p>
        </p:txBody>
      </p:sp>
      <p:sp>
        <p:nvSpPr>
          <p:cNvPr id="3" name="Content Placeholder 2"/>
          <p:cNvSpPr>
            <a:spLocks noGrp="1"/>
          </p:cNvSpPr>
          <p:nvPr>
            <p:ph idx="1"/>
          </p:nvPr>
        </p:nvSpPr>
        <p:spPr>
          <a:xfrm>
            <a:off x="4438105" y="984912"/>
            <a:ext cx="5284946"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19069" y="2052161"/>
            <a:ext cx="33669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18789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19069" y="456036"/>
            <a:ext cx="3366978" cy="1596126"/>
          </a:xfrm>
        </p:spPr>
        <p:txBody>
          <a:bodyPr anchor="b"/>
          <a:lstStyle>
            <a:lvl1pPr>
              <a:defRPr sz="3192"/>
            </a:lvl1pPr>
          </a:lstStyle>
          <a:p>
            <a:r>
              <a:rPr lang="fi-FI"/>
              <a:t>Muokkaa ots. perustyyl. napsautt.</a:t>
            </a:r>
            <a:endParaRPr lang="en-US" dirty="0"/>
          </a:p>
        </p:txBody>
      </p:sp>
      <p:sp>
        <p:nvSpPr>
          <p:cNvPr id="3" name="Picture Placeholder 2"/>
          <p:cNvSpPr>
            <a:spLocks noGrp="1" noChangeAspect="1"/>
          </p:cNvSpPr>
          <p:nvPr>
            <p:ph type="pic" idx="1"/>
          </p:nvPr>
        </p:nvSpPr>
        <p:spPr>
          <a:xfrm>
            <a:off x="4438105" y="984912"/>
            <a:ext cx="5284946"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fi-FI" dirty="0"/>
              <a:t>Lisää kuva napsauttamalla kuvaketta</a:t>
            </a:r>
            <a:endParaRPr lang="en-US" dirty="0"/>
          </a:p>
        </p:txBody>
      </p:sp>
      <p:sp>
        <p:nvSpPr>
          <p:cNvPr id="4" name="Text Placeholder 3"/>
          <p:cNvSpPr>
            <a:spLocks noGrp="1"/>
          </p:cNvSpPr>
          <p:nvPr>
            <p:ph type="body" sz="half" idx="2"/>
          </p:nvPr>
        </p:nvSpPr>
        <p:spPr>
          <a:xfrm>
            <a:off x="719069" y="2052161"/>
            <a:ext cx="33669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2BE5BA4-6B75-43BF-B528-78E17D83E330}" type="datetimeFigureOut">
              <a:rPr lang="fi-FI" smtClean="0"/>
              <a:t>26.4.2023</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AD34FFF8-DB38-402C-B16F-08066A972353}" type="slidenum">
              <a:rPr lang="fi-FI" smtClean="0"/>
              <a:t>‹#›</a:t>
            </a:fld>
            <a:endParaRPr lang="fi-FI" dirty="0"/>
          </a:p>
        </p:txBody>
      </p:sp>
    </p:spTree>
    <p:extLst>
      <p:ext uri="{BB962C8B-B14F-4D97-AF65-F5344CB8AC3E}">
        <p14:creationId xmlns:p14="http://schemas.microsoft.com/office/powerpoint/2010/main" val="313202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364197"/>
            <a:ext cx="9003983" cy="132218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717709" y="1820976"/>
            <a:ext cx="9003983" cy="434025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17709" y="6340167"/>
            <a:ext cx="2348865"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22BE5BA4-6B75-43BF-B528-78E17D83E330}" type="datetimeFigureOut">
              <a:rPr lang="fi-FI" smtClean="0"/>
              <a:t>26.4.2023</a:t>
            </a:fld>
            <a:endParaRPr lang="fi-FI" dirty="0"/>
          </a:p>
        </p:txBody>
      </p:sp>
      <p:sp>
        <p:nvSpPr>
          <p:cNvPr id="5" name="Footer Placeholder 4"/>
          <p:cNvSpPr>
            <a:spLocks noGrp="1"/>
          </p:cNvSpPr>
          <p:nvPr>
            <p:ph type="ftr" sz="quarter" idx="3"/>
          </p:nvPr>
        </p:nvSpPr>
        <p:spPr>
          <a:xfrm>
            <a:off x="3458051" y="6340167"/>
            <a:ext cx="3523298"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372826" y="6340167"/>
            <a:ext cx="2348865"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D34FFF8-DB38-402C-B16F-08066A972353}" type="slidenum">
              <a:rPr lang="fi-FI" smtClean="0"/>
              <a:t>‹#›</a:t>
            </a:fld>
            <a:endParaRPr lang="fi-FI" dirty="0"/>
          </a:p>
        </p:txBody>
      </p:sp>
    </p:spTree>
    <p:extLst>
      <p:ext uri="{BB962C8B-B14F-4D97-AF65-F5344CB8AC3E}">
        <p14:creationId xmlns:p14="http://schemas.microsoft.com/office/powerpoint/2010/main" val="1431180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EF5C1E54-4DFC-41F3-870C-FB8795F6012E}"/>
              </a:ext>
            </a:extLst>
          </p:cNvPr>
          <p:cNvPicPr>
            <a:picLocks noChangeAspect="1"/>
          </p:cNvPicPr>
          <p:nvPr/>
        </p:nvPicPr>
        <p:blipFill>
          <a:blip r:embed="rId2"/>
          <a:stretch>
            <a:fillRect/>
          </a:stretch>
        </p:blipFill>
        <p:spPr>
          <a:xfrm>
            <a:off x="0" y="-36858"/>
            <a:ext cx="10439400" cy="6893438"/>
          </a:xfrm>
          <a:prstGeom prst="rect">
            <a:avLst/>
          </a:prstGeom>
        </p:spPr>
      </p:pic>
      <p:sp>
        <p:nvSpPr>
          <p:cNvPr id="16" name="Tekstiruutu 15">
            <a:extLst>
              <a:ext uri="{FF2B5EF4-FFF2-40B4-BE49-F238E27FC236}">
                <a16:creationId xmlns:a16="http://schemas.microsoft.com/office/drawing/2014/main" id="{D5435085-6886-496E-8E7B-FE4ED8C813F7}"/>
              </a:ext>
            </a:extLst>
          </p:cNvPr>
          <p:cNvSpPr txBox="1"/>
          <p:nvPr/>
        </p:nvSpPr>
        <p:spPr>
          <a:xfrm>
            <a:off x="66173" y="2085472"/>
            <a:ext cx="10194758" cy="1820948"/>
          </a:xfrm>
          <a:prstGeom prst="rect">
            <a:avLst/>
          </a:prstGeom>
          <a:noFill/>
        </p:spPr>
        <p:txBody>
          <a:bodyPr wrap="square" rtlCol="0">
            <a:spAutoFit/>
          </a:bodyPr>
          <a:lstStyle/>
          <a:p>
            <a:pPr algn="ctr"/>
            <a:r>
              <a:rPr lang="fi-FI" sz="3600">
                <a:solidFill>
                  <a:schemeClr val="bg1"/>
                </a:solidFill>
                <a:latin typeface="MarttiDisplay" panose="02000000000000000000" pitchFamily="2" charset="0"/>
              </a:rPr>
              <a:t>Hautaustoimen kysymyksiä</a:t>
            </a:r>
          </a:p>
          <a:p>
            <a:pPr algn="ctr"/>
            <a:endParaRPr lang="fi-FI" dirty="0">
              <a:solidFill>
                <a:schemeClr val="bg1"/>
              </a:solidFill>
              <a:latin typeface="MarttiDisplay" panose="02000000000000000000" pitchFamily="2" charset="0"/>
            </a:endParaRPr>
          </a:p>
          <a:p>
            <a:pPr algn="ctr">
              <a:spcBef>
                <a:spcPts val="1800"/>
              </a:spcBef>
            </a:pPr>
            <a:r>
              <a:rPr lang="fi-FI" sz="2000">
                <a:solidFill>
                  <a:schemeClr val="bg1"/>
                </a:solidFill>
                <a:latin typeface="MarttiDisplay" panose="02000000000000000000" pitchFamily="2" charset="0"/>
              </a:rPr>
              <a:t>Suomen hautaustoiminnan keskusliiton koulutuspäivät</a:t>
            </a:r>
          </a:p>
          <a:p>
            <a:pPr algn="ctr">
              <a:spcBef>
                <a:spcPts val="600"/>
              </a:spcBef>
            </a:pPr>
            <a:r>
              <a:rPr lang="fi-FI" sz="2000">
                <a:solidFill>
                  <a:schemeClr val="bg1"/>
                </a:solidFill>
                <a:latin typeface="MarttiDisplay" panose="02000000000000000000" pitchFamily="2" charset="0"/>
              </a:rPr>
              <a:t>Maankäyttöpäällikkö Harri Palo 28.3.2023</a:t>
            </a:r>
            <a:endParaRPr lang="fi-FI" sz="2000" dirty="0">
              <a:solidFill>
                <a:schemeClr val="bg1"/>
              </a:solidFill>
              <a:latin typeface="MarttiDisplay" panose="02000000000000000000" pitchFamily="2" charset="0"/>
            </a:endParaRPr>
          </a:p>
        </p:txBody>
      </p:sp>
    </p:spTree>
    <p:extLst>
      <p:ext uri="{BB962C8B-B14F-4D97-AF65-F5344CB8AC3E}">
        <p14:creationId xmlns:p14="http://schemas.microsoft.com/office/powerpoint/2010/main" val="51458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0"/>
            <a:ext cx="2219023" cy="6840538"/>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610864"/>
            <a:ext cx="2025995" cy="4139595"/>
          </a:xfrm>
          <a:prstGeom prst="rect">
            <a:avLst/>
          </a:prstGeom>
          <a:noFill/>
        </p:spPr>
        <p:txBody>
          <a:bodyPr wrap="square">
            <a:spAutoFit/>
          </a:bodyPr>
          <a:lstStyle/>
          <a:p>
            <a:pPr algn="r"/>
            <a:r>
              <a:rPr lang="fi-FI" sz="3200">
                <a:solidFill>
                  <a:schemeClr val="bg1"/>
                </a:solidFill>
                <a:latin typeface="Martti" panose="02000000000000000000" pitchFamily="2" charset="0"/>
              </a:rPr>
              <a:t>Hautaus-maan</a:t>
            </a:r>
            <a:r>
              <a:rPr lang="fi-FI" sz="2800">
                <a:solidFill>
                  <a:schemeClr val="bg1"/>
                </a:solidFill>
                <a:latin typeface="Martti" panose="02000000000000000000" pitchFamily="2" charset="0"/>
              </a:rPr>
              <a:t> käyttö-suunnitelma</a:t>
            </a:r>
          </a:p>
          <a:p>
            <a:pPr algn="r">
              <a:spcBef>
                <a:spcPts val="1800"/>
              </a:spcBef>
            </a:pPr>
            <a:r>
              <a:rPr lang="fi-FI" sz="3200">
                <a:solidFill>
                  <a:schemeClr val="bg1"/>
                </a:solidFill>
                <a:latin typeface="Martti" panose="02000000000000000000" pitchFamily="2" charset="0"/>
              </a:rPr>
              <a:t>Kirkko-</a:t>
            </a:r>
          </a:p>
          <a:p>
            <a:pPr algn="r"/>
            <a:r>
              <a:rPr lang="fi-FI" sz="3200">
                <a:solidFill>
                  <a:schemeClr val="bg1"/>
                </a:solidFill>
                <a:latin typeface="Martti" panose="02000000000000000000" pitchFamily="2" charset="0"/>
              </a:rPr>
              <a:t>järjestys</a:t>
            </a:r>
          </a:p>
          <a:p>
            <a:pPr algn="r"/>
            <a:r>
              <a:rPr lang="fi-FI" sz="3200">
                <a:solidFill>
                  <a:schemeClr val="bg1"/>
                </a:solidFill>
                <a:latin typeface="Martti" panose="02000000000000000000" pitchFamily="2" charset="0"/>
              </a:rPr>
              <a:t>3 luku</a:t>
            </a:r>
          </a:p>
          <a:p>
            <a:pPr algn="r"/>
            <a:r>
              <a:rPr lang="fi-FI" sz="3200">
                <a:solidFill>
                  <a:schemeClr val="bg1"/>
                </a:solidFill>
                <a:latin typeface="Martti" panose="02000000000000000000" pitchFamily="2" charset="0"/>
              </a:rPr>
              <a:t>57 § </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680950" y="416034"/>
            <a:ext cx="7305595" cy="5447645"/>
          </a:xfrm>
          <a:prstGeom prst="rect">
            <a:avLst/>
          </a:prstGeom>
          <a:noFill/>
        </p:spPr>
        <p:txBody>
          <a:bodyPr wrap="square" rtlCol="0">
            <a:spAutoFit/>
          </a:bodyPr>
          <a:lstStyle/>
          <a:p>
            <a:pPr>
              <a:spcBef>
                <a:spcPts val="1200"/>
              </a:spcBef>
            </a:pPr>
            <a:r>
              <a:rPr lang="fi-FI" sz="2800">
                <a:latin typeface="MarttiDisplay" panose="02000000000000000000" pitchFamily="2" charset="0"/>
              </a:rPr>
              <a:t>Hautausmaan käyttösuunnitelmassa on otettava huomioon hautausmaan eri aikoina perustettujen osien ominaispiirteet ja kulttuurihistorialliset arvot. Käyttösuunnitelmaan sisältyy:</a:t>
            </a:r>
          </a:p>
          <a:p>
            <a:pPr>
              <a:spcBef>
                <a:spcPts val="1200"/>
              </a:spcBef>
            </a:pPr>
            <a:r>
              <a:rPr lang="fi-FI" sz="2800">
                <a:latin typeface="MarttiDisplay" panose="02000000000000000000" pitchFamily="2" charset="0"/>
              </a:rPr>
              <a:t>1) hautausmaakaavan sanallinen selitys;</a:t>
            </a:r>
          </a:p>
          <a:p>
            <a:pPr>
              <a:spcBef>
                <a:spcPts val="1200"/>
              </a:spcBef>
            </a:pPr>
            <a:r>
              <a:rPr lang="fi-FI" sz="2800">
                <a:latin typeface="MarttiDisplay" panose="02000000000000000000" pitchFamily="2" charset="0"/>
              </a:rPr>
              <a:t>2) määräykset hautausmaan tai sen osan käytöstä yhteen tai useampaan hautaussyvyyteen;</a:t>
            </a:r>
          </a:p>
          <a:p>
            <a:pPr>
              <a:spcBef>
                <a:spcPts val="1200"/>
              </a:spcBef>
            </a:pPr>
            <a:r>
              <a:rPr lang="fi-FI" sz="2800">
                <a:latin typeface="MarttiDisplay" panose="02000000000000000000" pitchFamily="2" charset="0"/>
              </a:rPr>
              <a:t>3) määräykset hautaosastojen käyttöönottojärjestyksestä;</a:t>
            </a:r>
          </a:p>
          <a:p>
            <a:pPr>
              <a:spcBef>
                <a:spcPts val="1200"/>
              </a:spcBef>
            </a:pPr>
            <a:r>
              <a:rPr lang="fi-FI" sz="2800">
                <a:latin typeface="MarttiDisplay" panose="02000000000000000000" pitchFamily="2" charset="0"/>
              </a:rPr>
              <a:t>4) hautausmaan käytön rajoitukset.</a:t>
            </a:r>
          </a:p>
        </p:txBody>
      </p:sp>
    </p:spTree>
    <p:extLst>
      <p:ext uri="{BB962C8B-B14F-4D97-AF65-F5344CB8AC3E}">
        <p14:creationId xmlns:p14="http://schemas.microsoft.com/office/powerpoint/2010/main" val="325002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ED69060-807E-4B71-81B4-34C91AD604F8}"/>
              </a:ext>
            </a:extLst>
          </p:cNvPr>
          <p:cNvSpPr txBox="1"/>
          <p:nvPr/>
        </p:nvSpPr>
        <p:spPr>
          <a:xfrm>
            <a:off x="2758925" y="686948"/>
            <a:ext cx="7063262" cy="5097229"/>
          </a:xfrm>
          <a:prstGeom prst="rect">
            <a:avLst/>
          </a:prstGeom>
          <a:noFill/>
        </p:spPr>
        <p:txBody>
          <a:bodyPr wrap="square">
            <a:spAutoFit/>
          </a:bodyPr>
          <a:lstStyle/>
          <a:p>
            <a:pPr marL="0" marR="0" lvl="0" indent="0" algn="l" defTabSz="829223" rtl="0" eaLnBrk="1" fontAlgn="auto" latinLnBrk="0" hangingPunct="1">
              <a:lnSpc>
                <a:spcPct val="110000"/>
              </a:lnSpc>
              <a:spcBef>
                <a:spcPts val="1197"/>
              </a:spcBef>
              <a:spcAft>
                <a:spcPts val="0"/>
              </a:spcAft>
              <a:buClrTx/>
              <a:buSzTx/>
              <a:buFontTx/>
              <a:buNone/>
              <a:tabLst/>
              <a:defRPr/>
            </a:pPr>
            <a:r>
              <a:rPr kumimoji="0" lang="fi-FI" sz="2800" b="0" i="0" u="none" strike="noStrike" kern="1200" cap="none" spc="0" normalizeH="0" baseline="0" noProof="0">
                <a:ln>
                  <a:noFill/>
                </a:ln>
                <a:solidFill>
                  <a:srgbClr val="111111"/>
                </a:solidFill>
                <a:effectLst/>
                <a:uLnTx/>
                <a:uFillTx/>
                <a:latin typeface="Martti" panose="02000000000000000000" pitchFamily="2" charset="0"/>
                <a:ea typeface="+mn-ea"/>
                <a:cs typeface="+mn-cs"/>
              </a:rPr>
              <a:t>Hautausmaalle on laadittava hoitosuunnitelma, jossa määritellään </a:t>
            </a:r>
          </a:p>
          <a:p>
            <a:pPr marL="457200" marR="0" lvl="0" indent="-457200" algn="l" defTabSz="829223" rtl="0" eaLnBrk="1" fontAlgn="auto" latinLnBrk="0" hangingPunct="1">
              <a:lnSpc>
                <a:spcPct val="110000"/>
              </a:lnSpc>
              <a:spcBef>
                <a:spcPts val="1197"/>
              </a:spcBef>
              <a:spcAft>
                <a:spcPts val="0"/>
              </a:spcAft>
              <a:buClrTx/>
              <a:buSzTx/>
              <a:buFont typeface="Martti" panose="02000000000000000000" pitchFamily="2" charset="0"/>
              <a:buChar char="−"/>
              <a:tabLst/>
              <a:defRPr/>
            </a:pPr>
            <a:r>
              <a:rPr kumimoji="0" lang="fi-FI" sz="2800" b="0" i="0" u="none" strike="noStrike" kern="1200" cap="none" spc="0" normalizeH="0" baseline="0" noProof="0">
                <a:ln>
                  <a:noFill/>
                </a:ln>
                <a:solidFill>
                  <a:srgbClr val="111111"/>
                </a:solidFill>
                <a:effectLst/>
                <a:uLnTx/>
                <a:uFillTx/>
                <a:latin typeface="Martti" panose="02000000000000000000" pitchFamily="2" charset="0"/>
                <a:ea typeface="+mn-ea"/>
                <a:cs typeface="+mn-cs"/>
              </a:rPr>
              <a:t>seurakunnalle kuuluva hautausmaan perushoito ja </a:t>
            </a:r>
          </a:p>
          <a:p>
            <a:pPr marL="457200" marR="0" lvl="0" indent="-457200" algn="l" defTabSz="829223" rtl="0" eaLnBrk="1" fontAlgn="auto" latinLnBrk="0" hangingPunct="1">
              <a:lnSpc>
                <a:spcPct val="110000"/>
              </a:lnSpc>
              <a:spcBef>
                <a:spcPts val="1197"/>
              </a:spcBef>
              <a:spcAft>
                <a:spcPts val="0"/>
              </a:spcAft>
              <a:buClrTx/>
              <a:buSzTx/>
              <a:buFont typeface="Martti" panose="02000000000000000000" pitchFamily="2" charset="0"/>
              <a:buChar char="−"/>
              <a:tabLst/>
              <a:defRPr/>
            </a:pPr>
            <a:r>
              <a:rPr kumimoji="0" lang="fi-FI" sz="2800" b="0" i="0" u="none" strike="noStrike" kern="1200" cap="none" spc="0" normalizeH="0" baseline="0" noProof="0">
                <a:ln>
                  <a:noFill/>
                </a:ln>
                <a:solidFill>
                  <a:srgbClr val="111111"/>
                </a:solidFill>
                <a:effectLst/>
                <a:uLnTx/>
                <a:uFillTx/>
                <a:latin typeface="Martti" panose="02000000000000000000" pitchFamily="2" charset="0"/>
                <a:ea typeface="+mn-ea"/>
                <a:cs typeface="+mn-cs"/>
              </a:rPr>
              <a:t>esitetään hautausmaan vuosittaiset hoitotoimenpiteet sekä </a:t>
            </a:r>
          </a:p>
          <a:p>
            <a:pPr marL="457200" marR="0" lvl="0" indent="-457200" algn="l" defTabSz="829223" rtl="0" eaLnBrk="1" fontAlgn="auto" latinLnBrk="0" hangingPunct="1">
              <a:lnSpc>
                <a:spcPct val="110000"/>
              </a:lnSpc>
              <a:spcBef>
                <a:spcPts val="1197"/>
              </a:spcBef>
              <a:spcAft>
                <a:spcPts val="0"/>
              </a:spcAft>
              <a:buClrTx/>
              <a:buSzTx/>
              <a:buFont typeface="Martti" panose="02000000000000000000" pitchFamily="2" charset="0"/>
              <a:buChar char="−"/>
              <a:tabLst/>
              <a:defRPr/>
            </a:pPr>
            <a:r>
              <a:rPr kumimoji="0" lang="fi-FI" sz="2800" b="0" i="0" u="none" strike="noStrike" kern="1200" cap="none" spc="0" normalizeH="0" baseline="0" noProof="0">
                <a:ln>
                  <a:noFill/>
                </a:ln>
                <a:solidFill>
                  <a:srgbClr val="111111"/>
                </a:solidFill>
                <a:effectLst/>
                <a:uLnTx/>
                <a:uFillTx/>
                <a:latin typeface="Martti" panose="02000000000000000000" pitchFamily="2" charset="0"/>
                <a:ea typeface="+mn-ea"/>
                <a:cs typeface="+mn-cs"/>
              </a:rPr>
              <a:t>pidemmällä aikavälillä toteutettavat kunnostustyöt.</a:t>
            </a:r>
          </a:p>
          <a:p>
            <a:pPr marL="0" marR="0" lvl="0" indent="0" algn="l" defTabSz="829223" rtl="0" eaLnBrk="1" fontAlgn="auto" latinLnBrk="0" hangingPunct="1">
              <a:lnSpc>
                <a:spcPct val="110000"/>
              </a:lnSpc>
              <a:spcBef>
                <a:spcPts val="2400"/>
              </a:spcBef>
              <a:spcAft>
                <a:spcPts val="0"/>
              </a:spcAft>
              <a:buClrTx/>
              <a:buSzTx/>
              <a:buFontTx/>
              <a:buNone/>
              <a:tabLst/>
              <a:defRPr/>
            </a:pPr>
            <a:r>
              <a:rPr kumimoji="0" lang="fi-FI" sz="2800" b="0" i="0" u="none" strike="noStrike" kern="1200" cap="none" spc="0" normalizeH="0" baseline="0" noProof="0">
                <a:ln>
                  <a:noFill/>
                </a:ln>
                <a:solidFill>
                  <a:srgbClr val="111111"/>
                </a:solidFill>
                <a:effectLst/>
                <a:uLnTx/>
                <a:uFillTx/>
                <a:latin typeface="Martti" panose="02000000000000000000" pitchFamily="2" charset="0"/>
                <a:ea typeface="+mn-ea"/>
                <a:cs typeface="+mn-cs"/>
              </a:rPr>
              <a:t>evl.fi/plus -&gt; Hallinto ja talous -&gt; Hautaustoimi</a:t>
            </a:r>
          </a:p>
        </p:txBody>
      </p:sp>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0"/>
            <a:ext cx="2219023" cy="6840538"/>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128859" y="365528"/>
            <a:ext cx="2090164" cy="3585597"/>
          </a:xfrm>
          <a:prstGeom prst="rect">
            <a:avLst/>
          </a:prstGeom>
          <a:noFill/>
        </p:spPr>
        <p:txBody>
          <a:bodyPr wrap="square">
            <a:spAutoFit/>
          </a:bodyPr>
          <a:lstStyle/>
          <a:p>
            <a:pPr marL="0" marR="0" lvl="0" indent="0" algn="l" defTabSz="829223"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prstClr val="white"/>
                </a:solidFill>
                <a:effectLst/>
                <a:uLnTx/>
                <a:uFillTx/>
                <a:latin typeface="Martti" panose="02000000000000000000" pitchFamily="2" charset="0"/>
                <a:ea typeface="+mn-ea"/>
                <a:cs typeface="+mn-cs"/>
              </a:rPr>
              <a:t>Hautaus-maan hoitosuun-nitelma</a:t>
            </a:r>
          </a:p>
          <a:p>
            <a:pPr marL="0" marR="0" lvl="0" indent="0" algn="l" defTabSz="829223" rtl="0" eaLnBrk="1" fontAlgn="auto" latinLnBrk="0" hangingPunct="1">
              <a:lnSpc>
                <a:spcPct val="100000"/>
              </a:lnSpc>
              <a:spcBef>
                <a:spcPts val="1800"/>
              </a:spcBef>
              <a:spcAft>
                <a:spcPts val="0"/>
              </a:spcAft>
              <a:buClrTx/>
              <a:buSzTx/>
              <a:buFontTx/>
              <a:buNone/>
              <a:tabLst/>
              <a:defRPr/>
            </a:pPr>
            <a:r>
              <a:rPr lang="fi-FI" sz="2800">
                <a:solidFill>
                  <a:prstClr val="white"/>
                </a:solidFill>
                <a:latin typeface="Martti" panose="02000000000000000000" pitchFamily="2" charset="0"/>
              </a:rPr>
              <a:t>K</a:t>
            </a:r>
            <a:r>
              <a:rPr kumimoji="0" lang="fi-FI" sz="2800" b="0" i="0" u="none" strike="noStrike" kern="1200" cap="none" spc="0" normalizeH="0" baseline="0" noProof="0">
                <a:ln>
                  <a:noFill/>
                </a:ln>
                <a:solidFill>
                  <a:prstClr val="white"/>
                </a:solidFill>
                <a:effectLst/>
                <a:uLnTx/>
                <a:uFillTx/>
                <a:latin typeface="Martti" panose="02000000000000000000" pitchFamily="2" charset="0"/>
                <a:ea typeface="+mn-ea"/>
                <a:cs typeface="+mn-cs"/>
              </a:rPr>
              <a:t>irkko-</a:t>
            </a:r>
          </a:p>
          <a:p>
            <a:pPr marL="0" marR="0" lvl="0" indent="0" algn="l" defTabSz="829223"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a:ln>
                  <a:noFill/>
                </a:ln>
                <a:solidFill>
                  <a:prstClr val="white"/>
                </a:solidFill>
                <a:effectLst/>
                <a:uLnTx/>
                <a:uFillTx/>
                <a:latin typeface="Martti" panose="02000000000000000000" pitchFamily="2" charset="0"/>
                <a:ea typeface="+mn-ea"/>
                <a:cs typeface="+mn-cs"/>
              </a:rPr>
              <a:t>järjestys</a:t>
            </a:r>
          </a:p>
          <a:p>
            <a:pPr marL="0" marR="0" lvl="0" indent="0" algn="l" defTabSz="829223" rtl="0" eaLnBrk="1" fontAlgn="auto" latinLnBrk="0" hangingPunct="1">
              <a:lnSpc>
                <a:spcPct val="100000"/>
              </a:lnSpc>
              <a:spcAft>
                <a:spcPts val="0"/>
              </a:spcAft>
              <a:buClrTx/>
              <a:buSzTx/>
              <a:buFontTx/>
              <a:buNone/>
              <a:tabLst/>
              <a:defRPr/>
            </a:pPr>
            <a:r>
              <a:rPr kumimoji="0" lang="fi-FI" sz="2800" b="0" i="0" u="none" strike="noStrike" kern="1200" cap="none" spc="0" normalizeH="0" baseline="0" noProof="0">
                <a:ln>
                  <a:noFill/>
                </a:ln>
                <a:solidFill>
                  <a:prstClr val="white"/>
                </a:solidFill>
                <a:effectLst/>
                <a:uLnTx/>
                <a:uFillTx/>
                <a:latin typeface="Martti" panose="02000000000000000000" pitchFamily="2" charset="0"/>
                <a:ea typeface="+mn-ea"/>
                <a:cs typeface="+mn-cs"/>
              </a:rPr>
              <a:t>3 luku 58 §.  </a:t>
            </a:r>
          </a:p>
        </p:txBody>
      </p:sp>
    </p:spTree>
    <p:extLst>
      <p:ext uri="{BB962C8B-B14F-4D97-AF65-F5344CB8AC3E}">
        <p14:creationId xmlns:p14="http://schemas.microsoft.com/office/powerpoint/2010/main" val="2048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523836-E57D-4A4E-98D8-7B78505FCDEF}"/>
              </a:ext>
            </a:extLst>
          </p:cNvPr>
          <p:cNvPicPr>
            <a:picLocks noChangeAspect="1"/>
          </p:cNvPicPr>
          <p:nvPr/>
        </p:nvPicPr>
        <p:blipFill>
          <a:blip r:embed="rId2"/>
          <a:stretch>
            <a:fillRect/>
          </a:stretch>
        </p:blipFill>
        <p:spPr>
          <a:xfrm>
            <a:off x="0" y="0"/>
            <a:ext cx="4574745" cy="6840538"/>
          </a:xfrm>
          <a:prstGeom prst="rect">
            <a:avLst/>
          </a:prstGeom>
        </p:spPr>
      </p:pic>
      <p:pic>
        <p:nvPicPr>
          <p:cNvPr id="11" name="Kuva 10">
            <a:extLst>
              <a:ext uri="{FF2B5EF4-FFF2-40B4-BE49-F238E27FC236}">
                <a16:creationId xmlns:a16="http://schemas.microsoft.com/office/drawing/2014/main" id="{841A95EA-03F5-4ED8-8948-204A904B7DE0}"/>
              </a:ext>
            </a:extLst>
          </p:cNvPr>
          <p:cNvPicPr>
            <a:picLocks noChangeAspect="1"/>
          </p:cNvPicPr>
          <p:nvPr/>
        </p:nvPicPr>
        <p:blipFill>
          <a:blip r:embed="rId3"/>
          <a:stretch>
            <a:fillRect/>
          </a:stretch>
        </p:blipFill>
        <p:spPr>
          <a:xfrm>
            <a:off x="5234087" y="0"/>
            <a:ext cx="4545972" cy="6840538"/>
          </a:xfrm>
          <a:prstGeom prst="rect">
            <a:avLst/>
          </a:prstGeom>
        </p:spPr>
      </p:pic>
    </p:spTree>
    <p:extLst>
      <p:ext uri="{BB962C8B-B14F-4D97-AF65-F5344CB8AC3E}">
        <p14:creationId xmlns:p14="http://schemas.microsoft.com/office/powerpoint/2010/main" val="407660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550695" y="380813"/>
            <a:ext cx="7758523" cy="5906745"/>
          </a:xfrm>
          <a:prstGeom prst="rect">
            <a:avLst/>
          </a:prstGeom>
          <a:noFill/>
        </p:spPr>
        <p:txBody>
          <a:bodyPr wrap="square" rtlCol="0">
            <a:spAutoFit/>
          </a:bodyPr>
          <a:lstStyle/>
          <a:p>
            <a:pPr marR="0" lvl="0" algn="l" defTabSz="457200" rtl="0" eaLnBrk="1" fontAlgn="auto" latinLnBrk="0" hangingPunct="1">
              <a:lnSpc>
                <a:spcPct val="110000"/>
              </a:lnSpc>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Sosiaali- tai terveydenhuollon toimintayksikkö, Terveyden ja hyvinvoinnin laitos taikka muu vainajan ruumista säilyttävä taho saa luovuttaa vainajan ruumiin haudattavaksi tai tuhkattavaksi, kun lääkäri on laatinut hautausluvan tai kuolinselvitys on laadittu, ja se on annettu sille, joka on ilmoittanut huolehtivansa vainajan hautaamisesta tai tuhkaamisesta, taikka sille, joka hautauksesta tai tuhkauksesta huolehtivan toimeksiannosta hoitaa hautaukseen tai tuhkaukseen liittyviä käytännön järjestelyjä.</a:t>
            </a:r>
          </a:p>
          <a:p>
            <a:pPr marR="0" lvl="0" algn="l" defTabSz="457200" rtl="0" eaLnBrk="1" fontAlgn="auto" latinLnBrk="0" hangingPunct="1">
              <a:lnSpc>
                <a:spcPct val="110000"/>
              </a:lnSpc>
              <a:spcBef>
                <a:spcPts val="12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 saadaan toimittaa, kun hautauslupa tai kuolinselvitys on annettu sen hautausmaan ylläpitäjälle, jonne vainaja haudataan. Vainajan ruumiin voi tuhkata, kun hautauslupa tai kuolinselvitys on annettu krematoriolle, jossa vainaja tuhkataan.</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0" y="459744"/>
            <a:ext cx="2157088" cy="3677930"/>
          </a:xfrm>
          <a:prstGeom prst="rect">
            <a:avLst/>
          </a:prstGeom>
          <a:noFill/>
        </p:spPr>
        <p:txBody>
          <a:bodyPr wrap="square" rtlCol="0">
            <a:spAutoFit/>
          </a:bodyPr>
          <a:lstStyle/>
          <a:p>
            <a:pPr algn="r"/>
            <a:r>
              <a:rPr lang="fi-FI" sz="3200">
                <a:solidFill>
                  <a:schemeClr val="bg1"/>
                </a:solidFill>
                <a:latin typeface="MarttiDisplay" panose="02000000000000000000" pitchFamily="2" charset="0"/>
              </a:rPr>
              <a:t>Hautaus-lupa </a:t>
            </a:r>
          </a:p>
          <a:p>
            <a:pPr algn="r">
              <a:spcBef>
                <a:spcPts val="1800"/>
              </a:spcBef>
            </a:pPr>
            <a:r>
              <a:rPr lang="fi-FI" sz="2400">
                <a:solidFill>
                  <a:schemeClr val="bg1"/>
                </a:solidFill>
                <a:latin typeface="MarttiDisplay" panose="02000000000000000000" pitchFamily="2" charset="0"/>
              </a:rPr>
              <a:t>Asetus kuolemansyyn selvittämisestä</a:t>
            </a:r>
            <a:r>
              <a:rPr lang="fi-FI" sz="3200">
                <a:solidFill>
                  <a:schemeClr val="bg1"/>
                </a:solidFill>
                <a:latin typeface="MarttiDisplay" panose="02000000000000000000" pitchFamily="2" charset="0"/>
              </a:rPr>
              <a:t> </a:t>
            </a:r>
          </a:p>
          <a:p>
            <a:pPr algn="r"/>
            <a:r>
              <a:rPr lang="fi-FI" sz="1600">
                <a:solidFill>
                  <a:schemeClr val="bg1"/>
                </a:solidFill>
                <a:latin typeface="MarttiDisplay" panose="02000000000000000000" pitchFamily="2" charset="0"/>
              </a:rPr>
              <a:t>(1253/2018)</a:t>
            </a:r>
            <a:r>
              <a:rPr lang="fi-FI" sz="3200">
                <a:solidFill>
                  <a:schemeClr val="bg1"/>
                </a:solidFill>
                <a:latin typeface="MarttiDisplay" panose="02000000000000000000" pitchFamily="2" charset="0"/>
              </a:rPr>
              <a:t> </a:t>
            </a:r>
          </a:p>
          <a:p>
            <a:pPr algn="r">
              <a:spcBef>
                <a:spcPts val="1200"/>
              </a:spcBef>
            </a:pPr>
            <a:r>
              <a:rPr lang="fi-FI" sz="3200">
                <a:solidFill>
                  <a:schemeClr val="bg1"/>
                </a:solidFill>
                <a:latin typeface="MarttiDisplay" panose="02000000000000000000" pitchFamily="2" charset="0"/>
              </a:rPr>
              <a:t>22 a §</a:t>
            </a: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190577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556041" y="362356"/>
            <a:ext cx="7660523" cy="5962145"/>
          </a:xfrm>
          <a:prstGeom prst="rect">
            <a:avLst/>
          </a:prstGeom>
          <a:noFill/>
        </p:spPr>
        <p:txBody>
          <a:bodyPr wrap="square" rtlCol="0">
            <a:spAutoFit/>
          </a:bodyPr>
          <a:lstStyle/>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Hautausmaan ylläpitäjän on pidettävä rekisteriä, josta ilmenevät vainajan:</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1) sukunimi ja etunimet;</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2) syntymäaika tai henkilötunnus;</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3) kuolinaika;</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4) hautaamisajankohta;</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5) hautaamistapa; sekä</a:t>
            </a:r>
          </a:p>
          <a:p>
            <a:pPr marR="0" lvl="0" algn="l" defTabSz="457200" rtl="0" eaLnBrk="1" fontAlgn="auto" latinLnBrk="0" hangingPunct="1">
              <a:lnSpc>
                <a:spcPct val="110000"/>
              </a:lnSpc>
              <a:spcBef>
                <a:spcPts val="6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6) haudan sijainti.</a:t>
            </a:r>
          </a:p>
          <a:p>
            <a:pPr marR="0" lvl="0" algn="l" defTabSz="457200" rtl="0" eaLnBrk="1" fontAlgn="auto" latinLnBrk="0" hangingPunct="1">
              <a:lnSpc>
                <a:spcPct val="110000"/>
              </a:lnSpc>
              <a:spcBef>
                <a:spcPts val="1200"/>
              </a:spcBef>
              <a:spcAft>
                <a:spcPts val="0"/>
              </a:spcAft>
              <a:buClrTx/>
              <a:buSzTx/>
              <a:tabLst/>
              <a:defRPr/>
            </a:pPr>
            <a:r>
              <a:rPr kumimoji="0" lang="fi-FI" sz="24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Rekisteriin voidaan merkitä myös hautaoikeuden haltijan nimi ja postiosoite, hautaoikeuden voimassaoloaika sekä tieto siitä, keitä hautaan voidaan haudata. Lisäksi rekisteriin voidaan merkitä hautausmaalla olevat taiteellisesti tai historiallisesti arvokkaat muistomerkit ja niiden sijainti.</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148604" y="866172"/>
            <a:ext cx="1941935" cy="3031599"/>
          </a:xfrm>
          <a:prstGeom prst="rect">
            <a:avLst/>
          </a:prstGeom>
          <a:noFill/>
        </p:spPr>
        <p:txBody>
          <a:bodyPr wrap="square" rtlCol="0">
            <a:spAutoFit/>
          </a:bodyPr>
          <a:lstStyle/>
          <a:p>
            <a:pPr algn="r"/>
            <a:r>
              <a:rPr lang="fi-FI" sz="3200">
                <a:solidFill>
                  <a:schemeClr val="bg1"/>
                </a:solidFill>
                <a:latin typeface="MarttiDisplay" panose="02000000000000000000" pitchFamily="2" charset="0"/>
              </a:rPr>
              <a:t>Hauta-rekisteri </a:t>
            </a:r>
          </a:p>
          <a:p>
            <a:pPr algn="r">
              <a:spcBef>
                <a:spcPts val="1800"/>
              </a:spcBef>
            </a:pPr>
            <a:r>
              <a:rPr lang="fi-FI" sz="2800">
                <a:solidFill>
                  <a:schemeClr val="bg1"/>
                </a:solidFill>
                <a:latin typeface="Martti" panose="02000000000000000000" pitchFamily="2" charset="0"/>
              </a:rPr>
              <a:t>Hautaus-toimilaki </a:t>
            </a:r>
          </a:p>
          <a:p>
            <a:pPr algn="r"/>
            <a:r>
              <a:rPr lang="fi-FI" sz="2800">
                <a:solidFill>
                  <a:schemeClr val="bg1"/>
                </a:solidFill>
                <a:latin typeface="Martti" panose="02000000000000000000" pitchFamily="2" charset="0"/>
              </a:rPr>
              <a:t>12 §</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114617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456149" y="469933"/>
            <a:ext cx="7773175" cy="6210033"/>
          </a:xfrm>
          <a:prstGeom prst="rect">
            <a:avLst/>
          </a:prstGeom>
          <a:noFill/>
        </p:spPr>
        <p:txBody>
          <a:bodyPr wrap="square" rtlCol="0">
            <a:spAutoFit/>
          </a:bodyPr>
          <a:lstStyle/>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Kysymys hautapaikkojen ja palveluiden hinnastosta:</a:t>
            </a:r>
          </a:p>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Kuinka hinnastot tulisi tehdä, voiko hinnastossa olla hautapaikka- ja palvelumaksut ilmoitettu könttäsummana? Vai onko paikka- ja palvelumaksut eriteltävä toisistaan? </a:t>
            </a:r>
          </a:p>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Joillakin seurakunnilla on tällä hetkellä sirotteluun liittyvät maksut hinnastossa könttäsummana, onko se ok? Oletan, että sirottelualueella on kuitenkin jonkin verran perustamiskustannuksia, ainakin yhteinen muistomerkki nimilaatoille. Palvelumaksussa  taas oletan olevan suntiokustannukset sekä toimistokulut.</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64080" y="469933"/>
            <a:ext cx="1941935" cy="1754326"/>
          </a:xfrm>
          <a:prstGeom prst="rect">
            <a:avLst/>
          </a:prstGeom>
          <a:noFill/>
        </p:spPr>
        <p:txBody>
          <a:bodyPr wrap="square" rtlCol="0">
            <a:spAutoFit/>
          </a:bodyPr>
          <a:lstStyle/>
          <a:p>
            <a:pPr algn="r"/>
            <a:r>
              <a:rPr lang="fi-FI" sz="4000">
                <a:solidFill>
                  <a:schemeClr val="bg1"/>
                </a:solidFill>
                <a:latin typeface="Martti" panose="02000000000000000000" pitchFamily="2" charset="0"/>
              </a:rPr>
              <a:t>Kysy-myksiä</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56217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456149" y="469933"/>
            <a:ext cx="7773175" cy="6210033"/>
          </a:xfrm>
          <a:prstGeom prst="rect">
            <a:avLst/>
          </a:prstGeom>
          <a:noFill/>
        </p:spPr>
        <p:txBody>
          <a:bodyPr wrap="square" rtlCol="0">
            <a:spAutoFit/>
          </a:bodyPr>
          <a:lstStyle/>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Kysymys hautapaikkojen ja palveluiden hinnastosta:</a:t>
            </a:r>
          </a:p>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Kuinka hinnastot tulisi tehdä, voiko hinnastossa olla hautapaikka- ja palvelumaksut ilmoitettu könttäsummana? Vai onko paikka- ja palvelumaksut eriteltävä toisistaan? </a:t>
            </a:r>
          </a:p>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Joillakin seurakunnilla on tällä hetkellä sirotteluun liittyvät maksut hinnastossa könttäsummana, onko se ok? Oletan, että sirottelualueella on kuitenkin jonkin verran perustamiskustannuksia, ainakin yhteinen muistomerkki nimilaatoille. Palvelumaksussa  taas oletan olevan suntiokustannukset sekä toimistokulut.</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64080" y="469933"/>
            <a:ext cx="1941935" cy="1754326"/>
          </a:xfrm>
          <a:prstGeom prst="rect">
            <a:avLst/>
          </a:prstGeom>
          <a:noFill/>
        </p:spPr>
        <p:txBody>
          <a:bodyPr wrap="square" rtlCol="0">
            <a:spAutoFit/>
          </a:bodyPr>
          <a:lstStyle/>
          <a:p>
            <a:pPr algn="r"/>
            <a:r>
              <a:rPr lang="fi-FI" sz="4000">
                <a:solidFill>
                  <a:schemeClr val="bg1"/>
                </a:solidFill>
                <a:latin typeface="Martti" panose="02000000000000000000" pitchFamily="2" charset="0"/>
              </a:rPr>
              <a:t>Kysy-myksiä</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221829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509937" y="884871"/>
            <a:ext cx="7773175" cy="4788106"/>
          </a:xfrm>
          <a:prstGeom prst="rect">
            <a:avLst/>
          </a:prstGeom>
          <a:noFill/>
        </p:spPr>
        <p:txBody>
          <a:bodyPr wrap="square" rtlCol="0">
            <a:spAutoFit/>
          </a:bodyPr>
          <a:lstStyle/>
          <a:p>
            <a:pPr marR="0" lvl="0" algn="l" defTabSz="457200" rtl="0" eaLnBrk="1" fontAlgn="auto" latinLnBrk="0" hangingPunct="1">
              <a:lnSpc>
                <a:spcPct val="110000"/>
              </a:lnSpc>
              <a:spcBef>
                <a:spcPts val="18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Hautaustoimen maksut </a:t>
            </a:r>
          </a:p>
          <a:p>
            <a:pPr marR="0" lvl="0" algn="l" defTabSz="457200" rtl="0" eaLnBrk="1" fontAlgn="auto" latinLnBrk="0" hangingPunct="1">
              <a:lnSpc>
                <a:spcPct val="110000"/>
              </a:lnSpc>
              <a:spcBef>
                <a:spcPts val="18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Hautasijan luovuttamisesta ja hautaamiseen liittyvistä palveluista tulee periä maksut, joiden määräämisessä otetaan huomioon seurakunnalle palvelun tuottamisesta aiheutuvat kustannukset. Hautaustoimessa perittäviin maksuihin sovelletaan lisäksi hautaustoimilain 6 §:ää. </a:t>
            </a:r>
          </a:p>
          <a:p>
            <a:pPr marR="0" lvl="0" algn="l" defTabSz="457200" rtl="0" eaLnBrk="1" fontAlgn="auto" latinLnBrk="0" hangingPunct="1">
              <a:lnSpc>
                <a:spcPct val="110000"/>
              </a:lnSpc>
              <a:spcBef>
                <a:spcPts val="18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Kirkkovaltuusto päättää haudoista perittävistä maksuista. </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64080" y="469933"/>
            <a:ext cx="1941935" cy="3139321"/>
          </a:xfrm>
          <a:prstGeom prst="rect">
            <a:avLst/>
          </a:prstGeom>
          <a:noFill/>
        </p:spPr>
        <p:txBody>
          <a:bodyPr wrap="square" rtlCol="0">
            <a:spAutoFit/>
          </a:bodyPr>
          <a:lstStyle/>
          <a:p>
            <a:pPr algn="r"/>
            <a:r>
              <a:rPr lang="fi-FI" sz="4000">
                <a:solidFill>
                  <a:schemeClr val="bg1"/>
                </a:solidFill>
                <a:latin typeface="Martti" panose="02000000000000000000" pitchFamily="2" charset="0"/>
              </a:rPr>
              <a:t>Kirkko-laki</a:t>
            </a:r>
          </a:p>
          <a:p>
            <a:pPr algn="r">
              <a:spcBef>
                <a:spcPts val="1200"/>
              </a:spcBef>
            </a:pPr>
            <a:r>
              <a:rPr lang="fi-FI" sz="4000">
                <a:solidFill>
                  <a:schemeClr val="bg1"/>
                </a:solidFill>
                <a:latin typeface="Martti" panose="02000000000000000000" pitchFamily="2" charset="0"/>
              </a:rPr>
              <a:t>3 luku 36 §</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27140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456149" y="469933"/>
            <a:ext cx="7773175" cy="5748369"/>
          </a:xfrm>
          <a:prstGeom prst="rect">
            <a:avLst/>
          </a:prstGeom>
          <a:noFill/>
        </p:spPr>
        <p:txBody>
          <a:bodyPr wrap="square" rtlCol="0">
            <a:spAutoFit/>
          </a:bodyPr>
          <a:lstStyle/>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Pykälässä säädettäisiin hautaustoimen maksujen määräytymisestä ja siihen liittyvästä toimivallasta. Seurakunnan tulee periä hautasijan luovuttamisesta ja hautaamiseen liittyvistä palveluista todellisten kustannusten perusteella määräytyvä maksu. Maksuja koskevan päätöksen perusteluista on käytävä ilmi hautaustoimesta aiheutuvat kustannukset. Haudoista ja siten myös hautasijojen luovuttamisesta perittävistä maksuista päättäisi edelleen kirkkovaltuusto ja hautaamiseen liittyvien palvelujen maksuista pääsääntöisesti kirkkoneuvosto. </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64080" y="469933"/>
            <a:ext cx="1941935" cy="3139321"/>
          </a:xfrm>
          <a:prstGeom prst="rect">
            <a:avLst/>
          </a:prstGeom>
          <a:noFill/>
        </p:spPr>
        <p:txBody>
          <a:bodyPr wrap="square" rtlCol="0">
            <a:spAutoFit/>
          </a:bodyPr>
          <a:lstStyle/>
          <a:p>
            <a:pPr algn="r"/>
            <a:r>
              <a:rPr lang="fi-FI" sz="4000">
                <a:solidFill>
                  <a:schemeClr val="bg1"/>
                </a:solidFill>
                <a:latin typeface="Martti" panose="02000000000000000000" pitchFamily="2" charset="0"/>
              </a:rPr>
              <a:t>Perus-telut </a:t>
            </a:r>
          </a:p>
          <a:p>
            <a:pPr algn="r">
              <a:spcBef>
                <a:spcPts val="1200"/>
              </a:spcBef>
            </a:pPr>
            <a:r>
              <a:rPr lang="fi-FI" sz="4000">
                <a:solidFill>
                  <a:schemeClr val="bg1"/>
                </a:solidFill>
                <a:latin typeface="Martti" panose="02000000000000000000" pitchFamily="2" charset="0"/>
              </a:rPr>
              <a:t>3 luku 36 §</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425389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EF5C1E54-4DFC-41F3-870C-FB8795F6012E}"/>
              </a:ext>
            </a:extLst>
          </p:cNvPr>
          <p:cNvPicPr>
            <a:picLocks noChangeAspect="1"/>
          </p:cNvPicPr>
          <p:nvPr/>
        </p:nvPicPr>
        <p:blipFill>
          <a:blip r:embed="rId2"/>
          <a:stretch>
            <a:fillRect/>
          </a:stretch>
        </p:blipFill>
        <p:spPr>
          <a:xfrm>
            <a:off x="0" y="-62231"/>
            <a:ext cx="10439400" cy="6893438"/>
          </a:xfrm>
          <a:prstGeom prst="rect">
            <a:avLst/>
          </a:prstGeom>
        </p:spPr>
      </p:pic>
      <p:sp>
        <p:nvSpPr>
          <p:cNvPr id="2" name="Tekstiruutu 1">
            <a:extLst>
              <a:ext uri="{FF2B5EF4-FFF2-40B4-BE49-F238E27FC236}">
                <a16:creationId xmlns:a16="http://schemas.microsoft.com/office/drawing/2014/main" id="{5F9F7F32-44EB-F807-FEDF-FFF537E020B8}"/>
              </a:ext>
            </a:extLst>
          </p:cNvPr>
          <p:cNvSpPr txBox="1"/>
          <p:nvPr/>
        </p:nvSpPr>
        <p:spPr>
          <a:xfrm>
            <a:off x="1477556" y="664401"/>
            <a:ext cx="8814659"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buClrTx/>
              <a:buSzTx/>
              <a:buFontTx/>
              <a:buNone/>
              <a:tabLst/>
              <a:defRPr/>
            </a:pPr>
            <a:r>
              <a:rPr kumimoji="0" lang="fi-FI" sz="3600" b="0" i="0" u="none" strike="noStrike" kern="1200" cap="none" spc="0" normalizeH="0" noProof="0">
                <a:ln>
                  <a:noFill/>
                </a:ln>
                <a:solidFill>
                  <a:schemeClr val="bg1"/>
                </a:solidFill>
                <a:effectLst/>
                <a:uLnTx/>
                <a:uFillTx/>
                <a:latin typeface="Martti" panose="02000000000000000000" pitchFamily="2" charset="0"/>
              </a:rPr>
              <a:t>Hautaustoimen asiakirjoja</a:t>
            </a:r>
            <a:endParaRPr kumimoji="0" lang="fi-FI" sz="3600" b="0" i="0" u="none" strike="noStrike" kern="1200" cap="none" spc="0" normalizeH="0" noProof="0" dirty="0">
              <a:ln>
                <a:noFill/>
              </a:ln>
              <a:solidFill>
                <a:schemeClr val="bg1"/>
              </a:solidFill>
              <a:effectLst/>
              <a:uLnTx/>
              <a:uFillTx/>
              <a:latin typeface="Martti" panose="02000000000000000000" pitchFamily="2" charset="0"/>
            </a:endParaRPr>
          </a:p>
          <a:p>
            <a:pPr marL="285750" marR="0" lvl="1" indent="-285750" algn="l" defTabSz="457200" rtl="0" eaLnBrk="1" fontAlgn="auto" latinLnBrk="0" hangingPunct="1">
              <a:lnSpc>
                <a:spcPct val="100000"/>
              </a:lnSpc>
              <a:spcBef>
                <a:spcPts val="1800"/>
              </a:spcBef>
              <a:buClrTx/>
              <a:buSzTx/>
              <a:buFontTx/>
              <a:buChar char="-"/>
              <a:tabLst/>
              <a:defRPr/>
            </a:pPr>
            <a:r>
              <a:rPr lang="fi-FI" sz="2400">
                <a:solidFill>
                  <a:schemeClr val="bg1"/>
                </a:solidFill>
                <a:latin typeface="Martti" panose="02000000000000000000" pitchFamily="2" charset="0"/>
              </a:rPr>
              <a:t>Hautaustoimen ohjesääntö (kirkkolain 3 luvun 35 §)</a:t>
            </a:r>
          </a:p>
          <a:p>
            <a:pPr marL="285750" marR="0" lvl="1" indent="-285750" algn="l" defTabSz="457200" rtl="0" eaLnBrk="1" fontAlgn="auto" latinLnBrk="0" hangingPunct="1">
              <a:lnSpc>
                <a:spcPct val="100000"/>
              </a:lnSpc>
              <a:spcBef>
                <a:spcPts val="1800"/>
              </a:spcBef>
              <a:buClrTx/>
              <a:buSzTx/>
              <a:buFontTx/>
              <a:buChar char="-"/>
              <a:tabLst/>
              <a:defRPr/>
            </a:pPr>
            <a:r>
              <a:rPr lang="fi-FI" sz="2400">
                <a:solidFill>
                  <a:schemeClr val="bg1"/>
                </a:solidFill>
                <a:latin typeface="Martti" panose="02000000000000000000" pitchFamily="2" charset="0"/>
              </a:rPr>
              <a:t>Hautausmaakaava (kirkkolain 3 luvun 35 § ja kirkkojärjestyksen 3 luvun 57 §) </a:t>
            </a:r>
          </a:p>
          <a:p>
            <a:pPr marL="700363" lvl="2" indent="-285750" defTabSz="457200">
              <a:spcBef>
                <a:spcPts val="600"/>
              </a:spcBef>
              <a:buFontTx/>
              <a:buChar char="-"/>
              <a:defRPr/>
            </a:pPr>
            <a:r>
              <a:rPr lang="fi-FI" sz="2400">
                <a:solidFill>
                  <a:schemeClr val="bg1"/>
                </a:solidFill>
                <a:latin typeface="Martti" panose="02000000000000000000" pitchFamily="2" charset="0"/>
              </a:rPr>
              <a:t>hautakartta (kirkkojärjestyksen 3 luvun 59 §)</a:t>
            </a:r>
          </a:p>
          <a:p>
            <a:pPr marL="285750" marR="0" lvl="1" indent="-285750" algn="l" defTabSz="457200" rtl="0" eaLnBrk="1" fontAlgn="auto" latinLnBrk="0" hangingPunct="1">
              <a:lnSpc>
                <a:spcPct val="100000"/>
              </a:lnSpc>
              <a:spcBef>
                <a:spcPts val="1800"/>
              </a:spcBef>
              <a:buClrTx/>
              <a:buSzTx/>
              <a:buFontTx/>
              <a:buChar char="-"/>
              <a:tabLst/>
              <a:defRPr/>
            </a:pPr>
            <a:r>
              <a:rPr lang="fi-FI" sz="2400">
                <a:solidFill>
                  <a:schemeClr val="bg1"/>
                </a:solidFill>
                <a:latin typeface="Martti" panose="02000000000000000000" pitchFamily="2" charset="0"/>
              </a:rPr>
              <a:t>Hautausmaan käyttösuunnitelma (kirkkolain 3 luvun 35 § ja kirkkojärjestyksen 3 luvun 57 §)</a:t>
            </a:r>
          </a:p>
          <a:p>
            <a:pPr marL="285750" marR="0" lvl="1" indent="-285750" algn="l" defTabSz="457200" rtl="0" eaLnBrk="1" fontAlgn="auto" latinLnBrk="0" hangingPunct="1">
              <a:lnSpc>
                <a:spcPct val="100000"/>
              </a:lnSpc>
              <a:spcBef>
                <a:spcPts val="1800"/>
              </a:spcBef>
              <a:buClrTx/>
              <a:buSzTx/>
              <a:buFontTx/>
              <a:buChar char="-"/>
              <a:tabLst/>
              <a:defRPr/>
            </a:pPr>
            <a:r>
              <a:rPr lang="fi-FI" sz="2400">
                <a:solidFill>
                  <a:schemeClr val="bg1"/>
                </a:solidFill>
                <a:latin typeface="Martti" panose="02000000000000000000" pitchFamily="2" charset="0"/>
              </a:rPr>
              <a:t>Hautausmaan hoitosuunnitelma (kirkkojärjestyksen 3 luvun 58 §)</a:t>
            </a:r>
          </a:p>
          <a:p>
            <a:pPr marL="285750" marR="0" lvl="1" indent="-285750" algn="l" defTabSz="457200" rtl="0" eaLnBrk="1" fontAlgn="auto" latinLnBrk="0" hangingPunct="1">
              <a:lnSpc>
                <a:spcPct val="100000"/>
              </a:lnSpc>
              <a:spcBef>
                <a:spcPts val="1800"/>
              </a:spcBef>
              <a:buClrTx/>
              <a:buSzTx/>
              <a:buFontTx/>
              <a:buChar char="-"/>
              <a:tabLst/>
              <a:defRPr/>
            </a:pPr>
            <a:r>
              <a:rPr lang="fi-FI" sz="2400">
                <a:solidFill>
                  <a:schemeClr val="bg1"/>
                </a:solidFill>
                <a:latin typeface="Martti" panose="02000000000000000000" pitchFamily="2" charset="0"/>
              </a:rPr>
              <a:t>Hautarekisteri (hautaustoimilain 12 §)</a:t>
            </a:r>
          </a:p>
          <a:p>
            <a:pPr marL="0" marR="0" lvl="1" algn="l" defTabSz="457200" rtl="0" eaLnBrk="1" fontAlgn="auto" latinLnBrk="0" hangingPunct="1">
              <a:lnSpc>
                <a:spcPct val="100000"/>
              </a:lnSpc>
              <a:spcBef>
                <a:spcPts val="1800"/>
              </a:spcBef>
              <a:spcAft>
                <a:spcPts val="600"/>
              </a:spcAft>
              <a:buClrTx/>
              <a:buSzTx/>
              <a:tabLst/>
              <a:defRPr/>
            </a:pPr>
            <a:endParaRPr kumimoji="0" lang="fi-FI" sz="2400" b="0" i="0" u="none" strike="noStrike" kern="1200" cap="none" spc="0" normalizeH="0" noProof="0" dirty="0">
              <a:ln>
                <a:noFill/>
              </a:ln>
              <a:solidFill>
                <a:schemeClr val="bg1"/>
              </a:solidFill>
              <a:effectLst/>
              <a:uLnTx/>
              <a:uFillTx/>
              <a:latin typeface="Martti"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57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17418"/>
            <a:ext cx="2219023" cy="6823120"/>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326555"/>
            <a:ext cx="2025995" cy="4493538"/>
          </a:xfrm>
          <a:prstGeom prst="rect">
            <a:avLst/>
          </a:prstGeom>
          <a:noFill/>
        </p:spPr>
        <p:txBody>
          <a:bodyPr wrap="square">
            <a:spAutoFit/>
          </a:bodyPr>
          <a:lstStyle/>
          <a:p>
            <a:pPr algn="r"/>
            <a:r>
              <a:rPr lang="fi-FI" sz="3200">
                <a:solidFill>
                  <a:schemeClr val="bg1"/>
                </a:solidFill>
                <a:latin typeface="Martti" panose="02000000000000000000" pitchFamily="2" charset="0"/>
              </a:rPr>
              <a:t>Hautaus-maa-alue</a:t>
            </a:r>
          </a:p>
          <a:p>
            <a:pPr algn="r">
              <a:spcBef>
                <a:spcPts val="1800"/>
              </a:spcBef>
            </a:pPr>
            <a:r>
              <a:rPr lang="fi-FI" sz="3200">
                <a:solidFill>
                  <a:schemeClr val="bg1"/>
                </a:solidFill>
                <a:latin typeface="Martti" panose="02000000000000000000" pitchFamily="2" charset="0"/>
              </a:rPr>
              <a:t>Kirkkolaki</a:t>
            </a:r>
          </a:p>
          <a:p>
            <a:pPr algn="r"/>
            <a:r>
              <a:rPr lang="fi-FI" sz="3200">
                <a:solidFill>
                  <a:schemeClr val="bg1"/>
                </a:solidFill>
                <a:latin typeface="Martti" panose="02000000000000000000" pitchFamily="2" charset="0"/>
              </a:rPr>
              <a:t>3 luku</a:t>
            </a:r>
          </a:p>
          <a:p>
            <a:pPr algn="r"/>
            <a:r>
              <a:rPr lang="fi-FI" sz="3200">
                <a:solidFill>
                  <a:schemeClr val="bg1"/>
                </a:solidFill>
                <a:latin typeface="Martti" panose="02000000000000000000" pitchFamily="2" charset="0"/>
              </a:rPr>
              <a:t>28 §</a:t>
            </a:r>
          </a:p>
          <a:p>
            <a:pPr algn="r">
              <a:spcBef>
                <a:spcPts val="1800"/>
              </a:spcBef>
            </a:pPr>
            <a:r>
              <a:rPr lang="fi-FI" sz="3200">
                <a:solidFill>
                  <a:schemeClr val="bg1"/>
                </a:solidFill>
                <a:latin typeface="Martti" panose="02000000000000000000" pitchFamily="2" charset="0"/>
              </a:rPr>
              <a:t>Hautaus-toimilaki 15 §</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680950" y="667299"/>
            <a:ext cx="7305595" cy="5016758"/>
          </a:xfrm>
          <a:prstGeom prst="rect">
            <a:avLst/>
          </a:prstGeom>
          <a:noFill/>
        </p:spPr>
        <p:txBody>
          <a:bodyPr wrap="square" rtlCol="0">
            <a:spAutoFit/>
          </a:bodyPr>
          <a:lstStyle/>
          <a:p>
            <a:pPr>
              <a:spcBef>
                <a:spcPts val="1200"/>
              </a:spcBef>
            </a:pPr>
            <a:r>
              <a:rPr lang="fi-FI" sz="2800">
                <a:latin typeface="MarttiDisplay" panose="02000000000000000000" pitchFamily="2" charset="0"/>
              </a:rPr>
              <a:t>Hautausmaan perustaminen ja lakkauttaminen </a:t>
            </a:r>
          </a:p>
          <a:p>
            <a:pPr>
              <a:spcBef>
                <a:spcPts val="1200"/>
              </a:spcBef>
            </a:pPr>
            <a:r>
              <a:rPr lang="fi-FI" sz="2800">
                <a:latin typeface="MarttiDisplay" panose="02000000000000000000" pitchFamily="2" charset="0"/>
              </a:rPr>
              <a:t>Kirkkovaltuusto päättää hautausmaan perustamisesta, laajentamisesta ja lakkauttamisesta.</a:t>
            </a:r>
          </a:p>
          <a:p>
            <a:pPr>
              <a:spcBef>
                <a:spcPts val="1200"/>
              </a:spcBef>
            </a:pPr>
            <a:endParaRPr lang="fi-FI" sz="2800">
              <a:latin typeface="MarttiDisplay" panose="02000000000000000000" pitchFamily="2" charset="0"/>
            </a:endParaRPr>
          </a:p>
          <a:p>
            <a:pPr>
              <a:spcBef>
                <a:spcPts val="1200"/>
              </a:spcBef>
            </a:pPr>
            <a:r>
              <a:rPr lang="fi-FI" sz="2800">
                <a:latin typeface="MarttiDisplay" panose="02000000000000000000" pitchFamily="2" charset="0"/>
              </a:rPr>
              <a:t>Hautausmaan lakkauttaminen</a:t>
            </a:r>
          </a:p>
          <a:p>
            <a:pPr>
              <a:spcBef>
                <a:spcPts val="1200"/>
              </a:spcBef>
            </a:pPr>
            <a:r>
              <a:rPr lang="fi-FI" sz="2800">
                <a:latin typeface="MarttiDisplay" panose="02000000000000000000" pitchFamily="2" charset="0"/>
              </a:rPr>
              <a:t>Hautausmaa voidaan lakkauttaa ja hautausmaan alue voidaan ottaa muuhun käyttöön, kun viimeisestä hautaamisesta on kulunut vähintään 100 vuotta.</a:t>
            </a:r>
          </a:p>
        </p:txBody>
      </p:sp>
    </p:spTree>
    <p:extLst>
      <p:ext uri="{BB962C8B-B14F-4D97-AF65-F5344CB8AC3E}">
        <p14:creationId xmlns:p14="http://schemas.microsoft.com/office/powerpoint/2010/main" val="233851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2BDEC7D-44F9-417C-8672-0E371911AA6C}"/>
              </a:ext>
            </a:extLst>
          </p:cNvPr>
          <p:cNvPicPr>
            <a:picLocks noChangeAspect="1"/>
          </p:cNvPicPr>
          <p:nvPr/>
        </p:nvPicPr>
        <p:blipFill>
          <a:blip r:embed="rId2"/>
          <a:stretch>
            <a:fillRect/>
          </a:stretch>
        </p:blipFill>
        <p:spPr>
          <a:xfrm>
            <a:off x="0" y="0"/>
            <a:ext cx="2239144" cy="6840538"/>
          </a:xfrm>
          <a:prstGeom prst="rect">
            <a:avLst/>
          </a:prstGeom>
        </p:spPr>
      </p:pic>
      <p:sp>
        <p:nvSpPr>
          <p:cNvPr id="5" name="Tekstiruutu 4">
            <a:extLst>
              <a:ext uri="{FF2B5EF4-FFF2-40B4-BE49-F238E27FC236}">
                <a16:creationId xmlns:a16="http://schemas.microsoft.com/office/drawing/2014/main" id="{13FBE45C-08A7-4469-8C3B-876515BC3B35}"/>
              </a:ext>
            </a:extLst>
          </p:cNvPr>
          <p:cNvSpPr txBox="1"/>
          <p:nvPr/>
        </p:nvSpPr>
        <p:spPr>
          <a:xfrm>
            <a:off x="2563725" y="866172"/>
            <a:ext cx="7660523" cy="5108193"/>
          </a:xfrm>
          <a:prstGeom prst="rect">
            <a:avLst/>
          </a:prstGeom>
          <a:noFill/>
        </p:spPr>
        <p:txBody>
          <a:bodyPr wrap="square" rtlCol="0">
            <a:spAutoFit/>
          </a:bodyPr>
          <a:lstStyle/>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Hautausmaan muodostaminen erilliseksi kiinteistöksi</a:t>
            </a:r>
          </a:p>
          <a:p>
            <a:pPr marL="342900" marR="0" lvl="0" indent="-342900" algn="l" defTabSz="457200" rtl="0" eaLnBrk="1" fontAlgn="auto" latinLnBrk="0" hangingPunct="1">
              <a:lnSpc>
                <a:spcPct val="110000"/>
              </a:lnSpc>
              <a:spcBef>
                <a:spcPts val="600"/>
              </a:spcBef>
              <a:spcAft>
                <a:spcPts val="0"/>
              </a:spcAft>
              <a:buClrTx/>
              <a:buSzTx/>
              <a:buFont typeface="MarttiDisplay" panose="02000000000000000000" pitchFamily="2" charset="0"/>
              <a:buChar char="−"/>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Hautaustoimilain 28 §:n mukaan hautausmaa tuli muodostaa erilliseksi kiinteistöksi vuoden 2007 loppuun mennessä.</a:t>
            </a:r>
          </a:p>
          <a:p>
            <a:pPr marR="0" lvl="0" algn="l" defTabSz="457200" rtl="0" eaLnBrk="1" fontAlgn="auto" latinLnBrk="0" hangingPunct="1">
              <a:lnSpc>
                <a:spcPct val="110000"/>
              </a:lnSpc>
              <a:spcBef>
                <a:spcPts val="1200"/>
              </a:spcBef>
              <a:spcAft>
                <a:spcPts val="0"/>
              </a:spcAft>
              <a:buClrTx/>
              <a:buSzTx/>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Ilmoitus hautausmaakäytössä olevasta kiinteistöstä lainhuuto- ja kiinnitysrekisteriin</a:t>
            </a:r>
          </a:p>
          <a:p>
            <a:pPr marL="342900" marR="0" lvl="0" indent="-342900" algn="l" defTabSz="457200" rtl="0" eaLnBrk="1" fontAlgn="auto" latinLnBrk="0" hangingPunct="1">
              <a:lnSpc>
                <a:spcPct val="110000"/>
              </a:lnSpc>
              <a:spcBef>
                <a:spcPts val="600"/>
              </a:spcBef>
              <a:spcAft>
                <a:spcPts val="0"/>
              </a:spcAft>
              <a:buClrTx/>
              <a:buSzTx/>
              <a:buFont typeface="MarttiDisplay" panose="02000000000000000000" pitchFamily="2" charset="0"/>
              <a:buChar char="−"/>
              <a:tabLst/>
              <a:defRPr/>
            </a:pPr>
            <a:r>
              <a:rPr kumimoji="0" lang="fi-FI" sz="2800" b="0" i="0" u="none" strike="noStrike" kern="1200" cap="none" spc="0" normalizeH="0" baseline="0" noProof="0">
                <a:ln>
                  <a:noFill/>
                </a:ln>
                <a:solidFill>
                  <a:prstClr val="black"/>
                </a:solidFill>
                <a:effectLst/>
                <a:uLnTx/>
                <a:uFillTx/>
                <a:latin typeface="MarttiDisplay" panose="02000000000000000000" pitchFamily="2" charset="0"/>
                <a:ea typeface="+mn-ea"/>
                <a:cs typeface="+mn-cs"/>
              </a:rPr>
              <a:t>Hautaustoimilain 28 §:n mukaan ilmoitus hautausmaakäyttöä koskeva vallintarajoituksesta tuli tehdä viipymättä lain voimaantulon jälkeen.</a:t>
            </a:r>
          </a:p>
        </p:txBody>
      </p:sp>
      <p:sp>
        <p:nvSpPr>
          <p:cNvPr id="8" name="Tekstiruutu 7">
            <a:extLst>
              <a:ext uri="{FF2B5EF4-FFF2-40B4-BE49-F238E27FC236}">
                <a16:creationId xmlns:a16="http://schemas.microsoft.com/office/drawing/2014/main" id="{048E3AE5-AD96-4F8C-BDD8-FDBE51F4860B}"/>
              </a:ext>
            </a:extLst>
          </p:cNvPr>
          <p:cNvSpPr txBox="1"/>
          <p:nvPr/>
        </p:nvSpPr>
        <p:spPr>
          <a:xfrm>
            <a:off x="148604" y="866172"/>
            <a:ext cx="1941935" cy="3524042"/>
          </a:xfrm>
          <a:prstGeom prst="rect">
            <a:avLst/>
          </a:prstGeom>
          <a:noFill/>
        </p:spPr>
        <p:txBody>
          <a:bodyPr wrap="square" rtlCol="0">
            <a:spAutoFit/>
          </a:bodyPr>
          <a:lstStyle/>
          <a:p>
            <a:pPr algn="r"/>
            <a:r>
              <a:rPr lang="fi-FI" sz="3200">
                <a:solidFill>
                  <a:schemeClr val="bg1"/>
                </a:solidFill>
                <a:latin typeface="MarttiDisplay" panose="02000000000000000000" pitchFamily="2" charset="0"/>
              </a:rPr>
              <a:t>Hautaus-maa-kiinteistöt </a:t>
            </a:r>
          </a:p>
          <a:p>
            <a:pPr algn="r">
              <a:spcBef>
                <a:spcPts val="1800"/>
              </a:spcBef>
            </a:pPr>
            <a:r>
              <a:rPr lang="fi-FI" sz="2800">
                <a:solidFill>
                  <a:schemeClr val="bg1"/>
                </a:solidFill>
                <a:latin typeface="Martti" panose="02000000000000000000" pitchFamily="2" charset="0"/>
              </a:rPr>
              <a:t>Hautaus-toimilaki </a:t>
            </a:r>
          </a:p>
          <a:p>
            <a:pPr algn="r"/>
            <a:r>
              <a:rPr lang="fi-FI" sz="2800">
                <a:solidFill>
                  <a:schemeClr val="bg1"/>
                </a:solidFill>
                <a:latin typeface="Martti" panose="02000000000000000000" pitchFamily="2" charset="0"/>
              </a:rPr>
              <a:t>9 ja 10 §:t</a:t>
            </a:r>
          </a:p>
          <a:p>
            <a:pPr algn="r"/>
            <a:r>
              <a:rPr lang="fi-FI" sz="2800">
                <a:solidFill>
                  <a:schemeClr val="bg1"/>
                </a:solidFill>
                <a:latin typeface="MarttiDisplay" panose="02000000000000000000" pitchFamily="2" charset="0"/>
              </a:rPr>
              <a:t> </a:t>
            </a:r>
            <a:r>
              <a:rPr lang="fi-FI" sz="2400">
                <a:solidFill>
                  <a:schemeClr val="bg1"/>
                </a:solidFill>
                <a:latin typeface="MarttiDisplay" panose="02000000000000000000" pitchFamily="2" charset="0"/>
              </a:rPr>
              <a:t> </a:t>
            </a:r>
          </a:p>
        </p:txBody>
      </p:sp>
    </p:spTree>
    <p:extLst>
      <p:ext uri="{BB962C8B-B14F-4D97-AF65-F5344CB8AC3E}">
        <p14:creationId xmlns:p14="http://schemas.microsoft.com/office/powerpoint/2010/main" val="272643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17418"/>
            <a:ext cx="2219023" cy="6823120"/>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610864"/>
            <a:ext cx="2025995" cy="3277820"/>
          </a:xfrm>
          <a:prstGeom prst="rect">
            <a:avLst/>
          </a:prstGeom>
          <a:noFill/>
        </p:spPr>
        <p:txBody>
          <a:bodyPr wrap="square">
            <a:spAutoFit/>
          </a:bodyPr>
          <a:lstStyle/>
          <a:p>
            <a:pPr algn="r"/>
            <a:r>
              <a:rPr lang="fi-FI" sz="3200">
                <a:solidFill>
                  <a:schemeClr val="bg1"/>
                </a:solidFill>
                <a:latin typeface="Martti" panose="02000000000000000000" pitchFamily="2" charset="0"/>
              </a:rPr>
              <a:t>Hautaus-toimen ohjesääntö</a:t>
            </a:r>
          </a:p>
          <a:p>
            <a:pPr algn="r">
              <a:spcBef>
                <a:spcPts val="1800"/>
              </a:spcBef>
            </a:pPr>
            <a:r>
              <a:rPr lang="fi-FI" sz="3200">
                <a:solidFill>
                  <a:schemeClr val="bg1"/>
                </a:solidFill>
                <a:latin typeface="Martti" panose="02000000000000000000" pitchFamily="2" charset="0"/>
              </a:rPr>
              <a:t>Kirkkolaki</a:t>
            </a:r>
          </a:p>
          <a:p>
            <a:pPr algn="r"/>
            <a:r>
              <a:rPr lang="fi-FI" sz="3200">
                <a:solidFill>
                  <a:schemeClr val="bg1"/>
                </a:solidFill>
                <a:latin typeface="Martti" panose="02000000000000000000" pitchFamily="2" charset="0"/>
              </a:rPr>
              <a:t>3 luku</a:t>
            </a:r>
          </a:p>
          <a:p>
            <a:pPr algn="r"/>
            <a:r>
              <a:rPr lang="fi-FI" sz="3200">
                <a:solidFill>
                  <a:schemeClr val="bg1"/>
                </a:solidFill>
                <a:latin typeface="Martti" panose="02000000000000000000" pitchFamily="2" charset="0"/>
              </a:rPr>
              <a:t>35 § </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680950" y="667299"/>
            <a:ext cx="7305595" cy="5170646"/>
          </a:xfrm>
          <a:prstGeom prst="rect">
            <a:avLst/>
          </a:prstGeom>
          <a:noFill/>
        </p:spPr>
        <p:txBody>
          <a:bodyPr wrap="square" rtlCol="0">
            <a:spAutoFit/>
          </a:bodyPr>
          <a:lstStyle/>
          <a:p>
            <a:pPr>
              <a:spcBef>
                <a:spcPts val="1200"/>
              </a:spcBef>
            </a:pPr>
            <a:r>
              <a:rPr lang="fi-FI" sz="2800">
                <a:latin typeface="MarttiDisplay" panose="02000000000000000000" pitchFamily="2" charset="0"/>
              </a:rPr>
              <a:t>Kirkkovaltuusto hyväksyy hautaustoimen ohjesäännön, hautausmaakohtaisen hautausmaakaavan ja hautausmaan käyttösuunnitelman. Hautaustoimen ohjesäännössä määrätään: </a:t>
            </a:r>
          </a:p>
          <a:p>
            <a:pPr>
              <a:spcBef>
                <a:spcPts val="1200"/>
              </a:spcBef>
            </a:pPr>
            <a:r>
              <a:rPr lang="fi-FI" sz="2800">
                <a:latin typeface="MarttiDisplay" panose="02000000000000000000" pitchFamily="2" charset="0"/>
              </a:rPr>
              <a:t>1) haudoista; </a:t>
            </a:r>
          </a:p>
          <a:p>
            <a:pPr>
              <a:spcBef>
                <a:spcPts val="1200"/>
              </a:spcBef>
            </a:pPr>
            <a:r>
              <a:rPr lang="fi-FI" sz="2800">
                <a:latin typeface="MarttiDisplay" panose="02000000000000000000" pitchFamily="2" charset="0"/>
              </a:rPr>
              <a:t>2) hautakirjanpidosta; </a:t>
            </a:r>
          </a:p>
          <a:p>
            <a:pPr>
              <a:spcBef>
                <a:spcPts val="1200"/>
              </a:spcBef>
            </a:pPr>
            <a:r>
              <a:rPr lang="fi-FI" sz="2800">
                <a:latin typeface="MarttiDisplay" panose="02000000000000000000" pitchFamily="2" charset="0"/>
              </a:rPr>
              <a:t>3) haudan hoidolle asetetuista vaatimuksista; </a:t>
            </a:r>
          </a:p>
          <a:p>
            <a:pPr>
              <a:spcBef>
                <a:spcPts val="1200"/>
              </a:spcBef>
            </a:pPr>
            <a:r>
              <a:rPr lang="fi-FI" sz="2800">
                <a:latin typeface="MarttiDisplay" panose="02000000000000000000" pitchFamily="2" charset="0"/>
              </a:rPr>
              <a:t>4) hautamuistomerkkien hyväksymisestä; </a:t>
            </a:r>
          </a:p>
          <a:p>
            <a:pPr>
              <a:spcBef>
                <a:spcPts val="1200"/>
              </a:spcBef>
            </a:pPr>
            <a:r>
              <a:rPr lang="fi-FI" sz="2800">
                <a:latin typeface="MarttiDisplay" panose="02000000000000000000" pitchFamily="2" charset="0"/>
              </a:rPr>
              <a:t>5) hautausmaalla noudatettavasta järjestyksestä.</a:t>
            </a:r>
          </a:p>
        </p:txBody>
      </p:sp>
    </p:spTree>
    <p:extLst>
      <p:ext uri="{BB962C8B-B14F-4D97-AF65-F5344CB8AC3E}">
        <p14:creationId xmlns:p14="http://schemas.microsoft.com/office/powerpoint/2010/main" val="326975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8709"/>
            <a:ext cx="2219023" cy="6823120"/>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610864"/>
            <a:ext cx="2025995" cy="1569660"/>
          </a:xfrm>
          <a:prstGeom prst="rect">
            <a:avLst/>
          </a:prstGeom>
          <a:noFill/>
        </p:spPr>
        <p:txBody>
          <a:bodyPr wrap="square">
            <a:spAutoFit/>
          </a:bodyPr>
          <a:lstStyle/>
          <a:p>
            <a:pPr algn="l"/>
            <a:r>
              <a:rPr lang="fi-FI" sz="3200">
                <a:solidFill>
                  <a:schemeClr val="bg1"/>
                </a:solidFill>
                <a:latin typeface="Martti" panose="02000000000000000000" pitchFamily="2" charset="0"/>
              </a:rPr>
              <a:t>Hautaus-toimen ohjesääntö</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464380" y="250205"/>
            <a:ext cx="7682252" cy="6155531"/>
          </a:xfrm>
          <a:prstGeom prst="rect">
            <a:avLst/>
          </a:prstGeom>
          <a:noFill/>
        </p:spPr>
        <p:txBody>
          <a:bodyPr wrap="square" rtlCol="0">
            <a:spAutoFit/>
          </a:bodyPr>
          <a:lstStyle/>
          <a:p>
            <a:pPr marL="457200" indent="-457200">
              <a:spcBef>
                <a:spcPts val="1200"/>
              </a:spcBef>
              <a:buFont typeface="MarttiDisplay" panose="02000000000000000000" pitchFamily="2" charset="0"/>
              <a:buChar char="−"/>
            </a:pPr>
            <a:r>
              <a:rPr lang="fi-FI" sz="2800">
                <a:latin typeface="MarttiDisplay" panose="02000000000000000000" pitchFamily="2" charset="0"/>
              </a:rPr>
              <a:t>Hautaustoimen ohjesääntö voi sisältää yksilön oikeuksia ja velvollisuuksia koskevia määräyksiä vain lainkohdan luettelossa mainituissa asioissa. Mahdollinen muu sisältö on luonteeltaan ohjeellista.</a:t>
            </a:r>
          </a:p>
          <a:p>
            <a:pPr marL="457200" indent="-457200">
              <a:spcBef>
                <a:spcPts val="1200"/>
              </a:spcBef>
              <a:buFont typeface="MarttiDisplay" panose="02000000000000000000" pitchFamily="2" charset="0"/>
              <a:buChar char="−"/>
            </a:pPr>
            <a:r>
              <a:rPr lang="fi-FI" sz="2800">
                <a:latin typeface="MarttiDisplay" panose="02000000000000000000" pitchFamily="2" charset="0"/>
              </a:rPr>
              <a:t>Malli on tarkoitettu sovellettavaksi ja muokattavaksi seurakunnan käyttöön sopivaksi.</a:t>
            </a:r>
          </a:p>
          <a:p>
            <a:pPr marL="457200" indent="-457200">
              <a:spcBef>
                <a:spcPts val="1200"/>
              </a:spcBef>
              <a:buFont typeface="MarttiDisplay" panose="02000000000000000000" pitchFamily="2" charset="0"/>
              <a:buChar char="−"/>
            </a:pPr>
            <a:r>
              <a:rPr lang="fi-FI" sz="2800">
                <a:latin typeface="MarttiDisplay" panose="02000000000000000000" pitchFamily="2" charset="0"/>
              </a:rPr>
              <a:t>Hautaustoimen ohjesääntöön sisällytetään vain tarpeelliset määräykset. Kirkkolain ja kirkkojärjestyksen säännöksiä ei toisteta.</a:t>
            </a:r>
          </a:p>
          <a:p>
            <a:pPr marL="457200" indent="-457200">
              <a:spcBef>
                <a:spcPts val="1200"/>
              </a:spcBef>
              <a:buFont typeface="MarttiDisplay" panose="02000000000000000000" pitchFamily="2" charset="0"/>
              <a:buChar char="−"/>
            </a:pPr>
            <a:r>
              <a:rPr lang="fi-FI" sz="2800">
                <a:latin typeface="MarttiDisplay" panose="02000000000000000000" pitchFamily="2" charset="0"/>
              </a:rPr>
              <a:t>Uudet malliohjesäännöt (vaatii yhteyden kirkko-verkkoon): https://sakasti.fi/hallinto-ja-talous/seurakuntahallinto/mallisaannot/</a:t>
            </a:r>
          </a:p>
        </p:txBody>
      </p:sp>
    </p:spTree>
    <p:extLst>
      <p:ext uri="{BB962C8B-B14F-4D97-AF65-F5344CB8AC3E}">
        <p14:creationId xmlns:p14="http://schemas.microsoft.com/office/powerpoint/2010/main" val="407291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0"/>
            <a:ext cx="2219023" cy="6840538"/>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610864"/>
            <a:ext cx="2025995" cy="3277820"/>
          </a:xfrm>
          <a:prstGeom prst="rect">
            <a:avLst/>
          </a:prstGeom>
          <a:noFill/>
        </p:spPr>
        <p:txBody>
          <a:bodyPr wrap="square">
            <a:spAutoFit/>
          </a:bodyPr>
          <a:lstStyle/>
          <a:p>
            <a:pPr algn="r"/>
            <a:r>
              <a:rPr lang="fi-FI" sz="3200">
                <a:solidFill>
                  <a:schemeClr val="bg1"/>
                </a:solidFill>
                <a:latin typeface="Martti" panose="02000000000000000000" pitchFamily="2" charset="0"/>
              </a:rPr>
              <a:t>Hautaus-maakaava</a:t>
            </a:r>
          </a:p>
          <a:p>
            <a:pPr algn="r">
              <a:spcBef>
                <a:spcPts val="1800"/>
              </a:spcBef>
            </a:pPr>
            <a:r>
              <a:rPr lang="fi-FI" sz="3200">
                <a:solidFill>
                  <a:schemeClr val="bg1"/>
                </a:solidFill>
                <a:latin typeface="Martti" panose="02000000000000000000" pitchFamily="2" charset="0"/>
              </a:rPr>
              <a:t>Kirkko-</a:t>
            </a:r>
          </a:p>
          <a:p>
            <a:pPr algn="r"/>
            <a:r>
              <a:rPr lang="fi-FI" sz="3200">
                <a:solidFill>
                  <a:schemeClr val="bg1"/>
                </a:solidFill>
                <a:latin typeface="Martti" panose="02000000000000000000" pitchFamily="2" charset="0"/>
              </a:rPr>
              <a:t>järjestys</a:t>
            </a:r>
          </a:p>
          <a:p>
            <a:pPr algn="r"/>
            <a:r>
              <a:rPr lang="fi-FI" sz="3200">
                <a:solidFill>
                  <a:schemeClr val="bg1"/>
                </a:solidFill>
                <a:latin typeface="Martti" panose="02000000000000000000" pitchFamily="2" charset="0"/>
              </a:rPr>
              <a:t>3 luku</a:t>
            </a:r>
          </a:p>
          <a:p>
            <a:pPr algn="r"/>
            <a:r>
              <a:rPr lang="fi-FI" sz="3200">
                <a:solidFill>
                  <a:schemeClr val="bg1"/>
                </a:solidFill>
                <a:latin typeface="Martti" panose="02000000000000000000" pitchFamily="2" charset="0"/>
              </a:rPr>
              <a:t>57 § </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680950" y="335823"/>
            <a:ext cx="7305595" cy="6186309"/>
          </a:xfrm>
          <a:prstGeom prst="rect">
            <a:avLst/>
          </a:prstGeom>
          <a:noFill/>
        </p:spPr>
        <p:txBody>
          <a:bodyPr wrap="square" rtlCol="0">
            <a:spAutoFit/>
          </a:bodyPr>
          <a:lstStyle/>
          <a:p>
            <a:pPr>
              <a:spcBef>
                <a:spcPts val="1200"/>
              </a:spcBef>
            </a:pPr>
            <a:r>
              <a:rPr lang="fi-FI" sz="2800">
                <a:latin typeface="MarttiDisplay" panose="02000000000000000000" pitchFamily="2" charset="0"/>
              </a:rPr>
              <a:t>Hautausmaakaava on yleiskartta, jota laadittaessa on otettava huomioon varatun alueen maaston luonne, maisemalliset arvot ja seurakunnan taloudellinen kantokyky. Hautausmaakaavaan sisältyy:</a:t>
            </a:r>
          </a:p>
          <a:p>
            <a:pPr>
              <a:spcBef>
                <a:spcPts val="1200"/>
              </a:spcBef>
            </a:pPr>
            <a:r>
              <a:rPr lang="fi-FI" sz="2800">
                <a:latin typeface="MarttiDisplay" panose="02000000000000000000" pitchFamily="2" charset="0"/>
              </a:rPr>
              <a:t>1) hautausmaan rajat;</a:t>
            </a:r>
          </a:p>
          <a:p>
            <a:pPr>
              <a:spcBef>
                <a:spcPts val="1200"/>
              </a:spcBef>
            </a:pPr>
            <a:r>
              <a:rPr lang="fi-FI" sz="2800">
                <a:latin typeface="MarttiDisplay" panose="02000000000000000000" pitchFamily="2" charset="0"/>
              </a:rPr>
              <a:t>2) hauta-alueiden ja rakennusten sijainti; </a:t>
            </a:r>
          </a:p>
          <a:p>
            <a:pPr>
              <a:spcBef>
                <a:spcPts val="1200"/>
              </a:spcBef>
            </a:pPr>
            <a:r>
              <a:rPr lang="fi-FI" sz="2800">
                <a:latin typeface="MarttiDisplay" panose="02000000000000000000" pitchFamily="2" charset="0"/>
              </a:rPr>
              <a:t>3) liikenteen järjestelyt ja käytävien sijainti;</a:t>
            </a:r>
          </a:p>
          <a:p>
            <a:pPr>
              <a:spcBef>
                <a:spcPts val="1200"/>
              </a:spcBef>
            </a:pPr>
            <a:r>
              <a:rPr lang="fi-FI" sz="2800">
                <a:latin typeface="MarttiDisplay" panose="02000000000000000000" pitchFamily="2" charset="0"/>
              </a:rPr>
              <a:t>4) hauta-alueiden jako;</a:t>
            </a:r>
          </a:p>
          <a:p>
            <a:pPr>
              <a:spcBef>
                <a:spcPts val="1200"/>
              </a:spcBef>
            </a:pPr>
            <a:r>
              <a:rPr lang="fi-FI" sz="2800">
                <a:latin typeface="MarttiDisplay" panose="02000000000000000000" pitchFamily="2" charset="0"/>
              </a:rPr>
              <a:t>5) hautausmaa-alueen kuivatus- ja vesihuoltosuunnitelma sekä jätehuollon järjestelyt.</a:t>
            </a:r>
          </a:p>
        </p:txBody>
      </p:sp>
    </p:spTree>
    <p:extLst>
      <p:ext uri="{BB962C8B-B14F-4D97-AF65-F5344CB8AC3E}">
        <p14:creationId xmlns:p14="http://schemas.microsoft.com/office/powerpoint/2010/main" val="256513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33E18F7-9073-4030-AEDD-70600BDE7648}"/>
              </a:ext>
            </a:extLst>
          </p:cNvPr>
          <p:cNvPicPr>
            <a:picLocks noChangeAspect="1"/>
          </p:cNvPicPr>
          <p:nvPr/>
        </p:nvPicPr>
        <p:blipFill>
          <a:blip r:embed="rId2"/>
          <a:stretch>
            <a:fillRect/>
          </a:stretch>
        </p:blipFill>
        <p:spPr>
          <a:xfrm>
            <a:off x="0" y="0"/>
            <a:ext cx="2219023" cy="6840538"/>
          </a:xfrm>
          <a:prstGeom prst="rect">
            <a:avLst/>
          </a:prstGeom>
        </p:spPr>
      </p:pic>
      <p:sp>
        <p:nvSpPr>
          <p:cNvPr id="6" name="Tekstiruutu 5">
            <a:extLst>
              <a:ext uri="{FF2B5EF4-FFF2-40B4-BE49-F238E27FC236}">
                <a16:creationId xmlns:a16="http://schemas.microsoft.com/office/drawing/2014/main" id="{0D1B56C5-C6BB-45C8-888D-A10AA2270AC7}"/>
              </a:ext>
            </a:extLst>
          </p:cNvPr>
          <p:cNvSpPr txBox="1"/>
          <p:nvPr/>
        </p:nvSpPr>
        <p:spPr>
          <a:xfrm>
            <a:off x="96513" y="610864"/>
            <a:ext cx="2025995" cy="3277820"/>
          </a:xfrm>
          <a:prstGeom prst="rect">
            <a:avLst/>
          </a:prstGeom>
          <a:noFill/>
        </p:spPr>
        <p:txBody>
          <a:bodyPr wrap="square">
            <a:spAutoFit/>
          </a:bodyPr>
          <a:lstStyle/>
          <a:p>
            <a:pPr algn="r"/>
            <a:r>
              <a:rPr lang="fi-FI" sz="3200">
                <a:solidFill>
                  <a:schemeClr val="bg1"/>
                </a:solidFill>
                <a:latin typeface="Martti" panose="02000000000000000000" pitchFamily="2" charset="0"/>
              </a:rPr>
              <a:t>Hauta-kartta</a:t>
            </a:r>
          </a:p>
          <a:p>
            <a:pPr algn="r">
              <a:spcBef>
                <a:spcPts val="1800"/>
              </a:spcBef>
            </a:pPr>
            <a:r>
              <a:rPr lang="fi-FI" sz="3200">
                <a:solidFill>
                  <a:schemeClr val="bg1"/>
                </a:solidFill>
                <a:latin typeface="Martti" panose="02000000000000000000" pitchFamily="2" charset="0"/>
              </a:rPr>
              <a:t>Kirkko-</a:t>
            </a:r>
          </a:p>
          <a:p>
            <a:pPr algn="r"/>
            <a:r>
              <a:rPr lang="fi-FI" sz="3200">
                <a:solidFill>
                  <a:schemeClr val="bg1"/>
                </a:solidFill>
                <a:latin typeface="Martti" panose="02000000000000000000" pitchFamily="2" charset="0"/>
              </a:rPr>
              <a:t>järjestys</a:t>
            </a:r>
          </a:p>
          <a:p>
            <a:pPr algn="r"/>
            <a:r>
              <a:rPr lang="fi-FI" sz="3200">
                <a:solidFill>
                  <a:schemeClr val="bg1"/>
                </a:solidFill>
                <a:latin typeface="Martti" panose="02000000000000000000" pitchFamily="2" charset="0"/>
              </a:rPr>
              <a:t>3 luku</a:t>
            </a:r>
          </a:p>
          <a:p>
            <a:pPr algn="r"/>
            <a:r>
              <a:rPr lang="fi-FI" sz="3200">
                <a:solidFill>
                  <a:schemeClr val="bg1"/>
                </a:solidFill>
                <a:latin typeface="Martti" panose="02000000000000000000" pitchFamily="2" charset="0"/>
              </a:rPr>
              <a:t>59 § </a:t>
            </a:r>
          </a:p>
        </p:txBody>
      </p:sp>
      <p:sp>
        <p:nvSpPr>
          <p:cNvPr id="2" name="Tekstiruutu 1">
            <a:extLst>
              <a:ext uri="{FF2B5EF4-FFF2-40B4-BE49-F238E27FC236}">
                <a16:creationId xmlns:a16="http://schemas.microsoft.com/office/drawing/2014/main" id="{CABC952E-51FD-4D5D-57E0-D999CAF86A0D}"/>
              </a:ext>
            </a:extLst>
          </p:cNvPr>
          <p:cNvSpPr txBox="1"/>
          <p:nvPr/>
        </p:nvSpPr>
        <p:spPr>
          <a:xfrm>
            <a:off x="2381274" y="702017"/>
            <a:ext cx="3031666" cy="5262979"/>
          </a:xfrm>
          <a:prstGeom prst="rect">
            <a:avLst/>
          </a:prstGeom>
          <a:noFill/>
        </p:spPr>
        <p:txBody>
          <a:bodyPr wrap="square" rtlCol="0">
            <a:spAutoFit/>
          </a:bodyPr>
          <a:lstStyle/>
          <a:p>
            <a:pPr>
              <a:spcBef>
                <a:spcPts val="1200"/>
              </a:spcBef>
            </a:pPr>
            <a:r>
              <a:rPr lang="fi-FI" sz="2400">
                <a:latin typeface="MarttiDisplay" panose="02000000000000000000" pitchFamily="2" charset="0"/>
              </a:rPr>
              <a:t>Hautausmaasta on laadittava hautakartta. Hautaan voi kuulua yksi tai useampi hautapaikka. Samassa hautapaikassa voi olla useita hautasijoja. Hautausmaa tai sen osa voi olla muistolehtona, johon vainajan tuhka sirotellaan tai kätketään hautasijaa merkitsemättä.</a:t>
            </a:r>
          </a:p>
        </p:txBody>
      </p:sp>
      <p:pic>
        <p:nvPicPr>
          <p:cNvPr id="5" name="Kuva 4">
            <a:extLst>
              <a:ext uri="{FF2B5EF4-FFF2-40B4-BE49-F238E27FC236}">
                <a16:creationId xmlns:a16="http://schemas.microsoft.com/office/drawing/2014/main" id="{40A00967-C0ED-BE5D-D67C-7FFC51267C5A}"/>
              </a:ext>
            </a:extLst>
          </p:cNvPr>
          <p:cNvPicPr>
            <a:picLocks noChangeAspect="1"/>
          </p:cNvPicPr>
          <p:nvPr/>
        </p:nvPicPr>
        <p:blipFill>
          <a:blip r:embed="rId3"/>
          <a:stretch>
            <a:fillRect/>
          </a:stretch>
        </p:blipFill>
        <p:spPr>
          <a:xfrm>
            <a:off x="5348088" y="746736"/>
            <a:ext cx="5091312" cy="5347066"/>
          </a:xfrm>
          <a:prstGeom prst="rect">
            <a:avLst/>
          </a:prstGeom>
        </p:spPr>
      </p:pic>
    </p:spTree>
    <p:extLst>
      <p:ext uri="{BB962C8B-B14F-4D97-AF65-F5344CB8AC3E}">
        <p14:creationId xmlns:p14="http://schemas.microsoft.com/office/powerpoint/2010/main" val="15865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7468AFA-8874-4F9D-81BE-E61E4844252F}"/>
              </a:ext>
            </a:extLst>
          </p:cNvPr>
          <p:cNvPicPr>
            <a:picLocks noChangeAspect="1"/>
          </p:cNvPicPr>
          <p:nvPr/>
        </p:nvPicPr>
        <p:blipFill>
          <a:blip r:embed="rId2"/>
          <a:stretch>
            <a:fillRect/>
          </a:stretch>
        </p:blipFill>
        <p:spPr>
          <a:xfrm>
            <a:off x="0" y="0"/>
            <a:ext cx="10439400" cy="6840538"/>
          </a:xfrm>
          <a:prstGeom prst="rect">
            <a:avLst/>
          </a:prstGeom>
        </p:spPr>
      </p:pic>
    </p:spTree>
    <p:extLst>
      <p:ext uri="{BB962C8B-B14F-4D97-AF65-F5344CB8AC3E}">
        <p14:creationId xmlns:p14="http://schemas.microsoft.com/office/powerpoint/2010/main" val="2644786317"/>
      </p:ext>
    </p:extLst>
  </p:cSld>
  <p:clrMapOvr>
    <a:masterClrMapping/>
  </p:clrMapOvr>
</p:sld>
</file>

<file path=ppt/theme/theme1.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22679</TotalTime>
  <Words>917</Words>
  <Application>Microsoft Office PowerPoint</Application>
  <PresentationFormat>Mukautettu</PresentationFormat>
  <Paragraphs>118</Paragraphs>
  <Slides>18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Calibri Light</vt:lpstr>
      <vt:lpstr>Martti</vt:lpstr>
      <vt:lpstr>MarttiDisplay</vt:lpstr>
      <vt:lpstr>1_Office-teema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Palo Harri</dc:creator>
  <cp:lastModifiedBy>Matti Halme</cp:lastModifiedBy>
  <cp:revision>164</cp:revision>
  <cp:lastPrinted>2023-03-14T09:50:08Z</cp:lastPrinted>
  <dcterms:created xsi:type="dcterms:W3CDTF">2022-04-11T13:46:34Z</dcterms:created>
  <dcterms:modified xsi:type="dcterms:W3CDTF">2023-04-26T07:43:07Z</dcterms:modified>
</cp:coreProperties>
</file>