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205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46550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Norsk</a:t>
            </a:r>
            <a:r>
              <a:rPr spc="-5" dirty="0"/>
              <a:t> </a:t>
            </a:r>
            <a:r>
              <a:rPr spc="-10" dirty="0"/>
              <a:t>forening</a:t>
            </a:r>
            <a:r>
              <a:rPr spc="-45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10" dirty="0"/>
              <a:t>gravplasskultur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6550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Norsk</a:t>
            </a:r>
            <a:r>
              <a:rPr spc="-5" dirty="0"/>
              <a:t> </a:t>
            </a:r>
            <a:r>
              <a:rPr spc="-10" dirty="0"/>
              <a:t>forening</a:t>
            </a:r>
            <a:r>
              <a:rPr spc="-45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10" dirty="0"/>
              <a:t>gravplasskultur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6550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Norsk</a:t>
            </a:r>
            <a:r>
              <a:rPr spc="-5" dirty="0"/>
              <a:t> </a:t>
            </a:r>
            <a:r>
              <a:rPr spc="-10" dirty="0"/>
              <a:t>forening</a:t>
            </a:r>
            <a:r>
              <a:rPr spc="-45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10" dirty="0"/>
              <a:t>gravplasskultur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6550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Norsk</a:t>
            </a:r>
            <a:r>
              <a:rPr spc="-5" dirty="0"/>
              <a:t> </a:t>
            </a:r>
            <a:r>
              <a:rPr spc="-10" dirty="0"/>
              <a:t>forening</a:t>
            </a:r>
            <a:r>
              <a:rPr spc="-45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10" dirty="0"/>
              <a:t>gravplasskultur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Norsk</a:t>
            </a:r>
            <a:r>
              <a:rPr spc="-5" dirty="0"/>
              <a:t> </a:t>
            </a:r>
            <a:r>
              <a:rPr spc="-10" dirty="0"/>
              <a:t>forening</a:t>
            </a:r>
            <a:r>
              <a:rPr spc="-45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10" dirty="0"/>
              <a:t>gravplasskultur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75134" y="461581"/>
            <a:ext cx="419373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46550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10385"/>
            <a:ext cx="5848350" cy="4585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512978" y="6463728"/>
            <a:ext cx="211899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Norsk</a:t>
            </a:r>
            <a:r>
              <a:rPr spc="-5" dirty="0"/>
              <a:t> </a:t>
            </a:r>
            <a:r>
              <a:rPr spc="-10" dirty="0"/>
              <a:t>forening</a:t>
            </a:r>
            <a:r>
              <a:rPr spc="-45" dirty="0"/>
              <a:t> </a:t>
            </a:r>
            <a:r>
              <a:rPr dirty="0"/>
              <a:t>for</a:t>
            </a:r>
            <a:r>
              <a:rPr spc="-30" dirty="0"/>
              <a:t> </a:t>
            </a:r>
            <a:r>
              <a:rPr spc="-10" dirty="0"/>
              <a:t>gravplasskultur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78069" y="6463728"/>
            <a:ext cx="1663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5"/>
              </a:spcBef>
            </a:pPr>
            <a:r>
              <a:rPr lang="fi" b="0" i="0" u="none" baseline="0"/>
              <a:t>Tuhkaus</a:t>
            </a:r>
            <a:r>
              <a:rPr lang="fi" b="0" i="0" u="none" spc="-105" baseline="0"/>
              <a:t> </a:t>
            </a:r>
            <a:r>
              <a:rPr lang="fi" b="0" i="0" u="none" spc="-10" baseline="0"/>
              <a:t>Norjassa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467"/>
            <a:ext cx="8379460" cy="411715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rtl="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Tuhkausten osuus 50</a:t>
            </a:r>
            <a:r>
              <a:rPr lang="fi" sz="2400" b="0" i="0" u="none" spc="-50" baseline="0" dirty="0">
                <a:latin typeface="Calibri"/>
                <a:ea typeface="Calibri"/>
                <a:cs typeface="Calibri"/>
              </a:rPr>
              <a:t> 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%</a:t>
            </a:r>
            <a:r>
              <a:rPr lang="fi" sz="2400" b="0" i="0" u="none" spc="-5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vuonna</a:t>
            </a:r>
            <a:r>
              <a:rPr lang="fi" sz="2400" b="0" i="0" u="none" spc="-4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2023</a:t>
            </a:r>
            <a:r>
              <a:rPr lang="fi" sz="2400" b="0" i="0" u="none" spc="-3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–</a:t>
            </a:r>
            <a:r>
              <a:rPr lang="fi" sz="2400" b="0" i="0" u="none" spc="-5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21</a:t>
            </a:r>
            <a:r>
              <a:rPr lang="fi" sz="2400" b="0" i="0" u="none" spc="-30" baseline="0" dirty="0">
                <a:latin typeface="Calibri"/>
                <a:ea typeface="Calibri"/>
                <a:cs typeface="Calibri"/>
              </a:rPr>
              <a:t> 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723</a:t>
            </a:r>
            <a:r>
              <a:rPr lang="fi" sz="2400" b="0" i="0" u="none" spc="-4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tuhkausta</a:t>
            </a:r>
            <a:endParaRPr sz="2400" dirty="0">
              <a:latin typeface="Calibri"/>
              <a:cs typeface="Calibri"/>
            </a:endParaRPr>
          </a:p>
          <a:p>
            <a:pPr marL="355600" indent="-342900" rtl="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Tuhkausten osuus 51,4</a:t>
            </a:r>
            <a:r>
              <a:rPr lang="fi" sz="2400" b="0" i="0" u="none" spc="-45" baseline="0" dirty="0">
                <a:latin typeface="Calibri"/>
                <a:ea typeface="Calibri"/>
                <a:cs typeface="Calibri"/>
              </a:rPr>
              <a:t> 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%</a:t>
            </a:r>
            <a:r>
              <a:rPr lang="fi" sz="2400" b="0" i="0" u="none" spc="-5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vuonna</a:t>
            </a:r>
            <a:r>
              <a:rPr lang="fi" sz="2400" b="0" i="0" u="none" spc="-5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2024</a:t>
            </a:r>
            <a:r>
              <a:rPr lang="fi" sz="2400" b="0" i="0" u="none" spc="-4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–</a:t>
            </a:r>
            <a:r>
              <a:rPr lang="fi" sz="2400" b="0" i="0" u="none" spc="-5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22</a:t>
            </a:r>
            <a:r>
              <a:rPr lang="fi" sz="2400" b="0" i="0" u="none" spc="-35" baseline="0" dirty="0">
                <a:latin typeface="Calibri"/>
                <a:ea typeface="Calibri"/>
                <a:cs typeface="Calibri"/>
              </a:rPr>
              <a:t> 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743</a:t>
            </a:r>
            <a:r>
              <a:rPr lang="fi" sz="2400" b="0" i="0" u="none" spc="-4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tuhkausta</a:t>
            </a:r>
            <a:endParaRPr sz="2400" dirty="0">
              <a:latin typeface="Calibri"/>
              <a:cs typeface="Calibri"/>
            </a:endParaRPr>
          </a:p>
          <a:p>
            <a:pPr marL="1154430" lvl="1" indent="-227329" rtl="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1154430" algn="l"/>
              </a:tabLst>
            </a:pPr>
            <a:r>
              <a:rPr lang="fi" b="0" i="0" u="none" baseline="0" dirty="0">
                <a:latin typeface="Calibri"/>
                <a:ea typeface="Calibri"/>
                <a:cs typeface="Calibri"/>
              </a:rPr>
              <a:t>Tuhkausten osuus</a:t>
            </a:r>
            <a:r>
              <a:rPr lang="fi" b="0" i="0" u="none" spc="-3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40 %</a:t>
            </a:r>
            <a:r>
              <a:rPr lang="fi" b="0" i="0" u="none" spc="-2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spc="-10" baseline="0" dirty="0">
                <a:latin typeface="Calibri"/>
                <a:ea typeface="Calibri"/>
                <a:cs typeface="Calibri"/>
              </a:rPr>
              <a:t>vuonna</a:t>
            </a:r>
            <a:r>
              <a:rPr lang="fi" b="0" i="0" u="none" spc="-3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spc="-20" baseline="0" dirty="0">
                <a:latin typeface="Calibri"/>
                <a:ea typeface="Calibri"/>
                <a:cs typeface="Calibri"/>
              </a:rPr>
              <a:t>2015</a:t>
            </a:r>
            <a:endParaRPr dirty="0">
              <a:latin typeface="Calibri"/>
              <a:cs typeface="Calibri"/>
            </a:endParaRPr>
          </a:p>
          <a:p>
            <a:pPr marL="1154430" lvl="1" indent="-227329" rtl="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154430" algn="l"/>
              </a:tabLst>
            </a:pPr>
            <a:r>
              <a:rPr lang="fi" b="0" i="0" u="none" baseline="0" dirty="0">
                <a:latin typeface="Calibri"/>
                <a:ea typeface="Calibri"/>
                <a:cs typeface="Calibri"/>
              </a:rPr>
              <a:t>tuhkausten</a:t>
            </a:r>
            <a:r>
              <a:rPr lang="fi" b="0" i="0" u="none" spc="-7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määrä</a:t>
            </a:r>
            <a:r>
              <a:rPr lang="fi" b="0" i="0" u="none" spc="-7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kasvanut</a:t>
            </a:r>
            <a:r>
              <a:rPr lang="fi" b="0" i="0" u="none" spc="-7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n.</a:t>
            </a:r>
            <a:r>
              <a:rPr lang="fi" b="0" i="0" u="none" spc="-6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spc="-25" baseline="0" dirty="0">
                <a:latin typeface="Calibri"/>
                <a:ea typeface="Calibri"/>
                <a:cs typeface="Calibri"/>
              </a:rPr>
              <a:t>40 %</a:t>
            </a:r>
            <a:endParaRPr dirty="0">
              <a:latin typeface="Calibri"/>
              <a:cs typeface="Calibri"/>
            </a:endParaRPr>
          </a:p>
          <a:p>
            <a:pPr marL="355600" indent="-342900" rtl="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355600" algn="l"/>
              </a:tabLst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Tulevaisuus</a:t>
            </a:r>
            <a:r>
              <a:rPr lang="fi" sz="2400" b="0" i="0" u="none" spc="-114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Norjan kirkkokuntien ja voittoa tavoittelemattomien</a:t>
            </a:r>
            <a:r>
              <a:rPr lang="fi" sz="2400" b="0" i="0" u="none" spc="-10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järjestöjen liiton</a:t>
            </a:r>
            <a:r>
              <a:rPr lang="fi" sz="2400" b="0" i="0" u="none" spc="-11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KA:n</a:t>
            </a:r>
            <a:r>
              <a:rPr lang="fi" sz="2400" b="0" i="0" u="none" spc="-114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raportin</a:t>
            </a:r>
            <a:r>
              <a:rPr lang="fi" sz="2400" b="0" i="0" u="none" spc="-114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(2024) mukaan:</a:t>
            </a:r>
            <a:endParaRPr sz="2400" dirty="0">
              <a:latin typeface="Calibri"/>
              <a:cs typeface="Calibri"/>
            </a:endParaRPr>
          </a:p>
          <a:p>
            <a:pPr marL="1154430" marR="1016635" lvl="1" indent="-227329" rtl="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1155700" algn="l"/>
              </a:tabLst>
            </a:pPr>
            <a:r>
              <a:rPr lang="fi" b="0" i="0" u="none" baseline="0" dirty="0">
                <a:latin typeface="Calibri"/>
                <a:ea typeface="Calibri"/>
                <a:cs typeface="Calibri"/>
              </a:rPr>
              <a:t>Nykyistä 30 000 tuhkauksen kapasiteettia on kasvatettava 45 000 tuhkaukseen vuoteen 2050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mennessä</a:t>
            </a:r>
            <a:r>
              <a:rPr lang="fi" sz="2400" b="0" i="0" u="none" spc="-25" baseline="0" dirty="0">
                <a:latin typeface="Calibri"/>
                <a:ea typeface="Calibri"/>
                <a:cs typeface="Calibri"/>
              </a:rPr>
              <a:t>	</a:t>
            </a:r>
            <a:endParaRPr sz="2400" dirty="0">
              <a:latin typeface="Calibri"/>
              <a:cs typeface="Calibri"/>
            </a:endParaRPr>
          </a:p>
          <a:p>
            <a:pPr marL="1154430" lvl="1" indent="-227329" rtl="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1154430" algn="l"/>
              </a:tabLst>
            </a:pP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Haasteet</a:t>
            </a:r>
            <a:r>
              <a:rPr lang="fi" sz="2400" b="0" i="0" u="none" spc="-5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ja</a:t>
            </a:r>
            <a:r>
              <a:rPr lang="fi" sz="2400" b="0" i="0" u="none" spc="-5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tarpeet</a:t>
            </a:r>
            <a:r>
              <a:rPr lang="fi" sz="2400" b="0" i="0" u="none" spc="-4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eivät</a:t>
            </a:r>
            <a:r>
              <a:rPr lang="fi" sz="2400" b="0" i="0" u="none" spc="-4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jakaudu</a:t>
            </a:r>
            <a:r>
              <a:rPr lang="fi" sz="2400" b="0" i="0" u="none" spc="-7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tasaisesti</a:t>
            </a:r>
            <a:r>
              <a:rPr lang="fi" sz="2400" b="0" i="0" u="none" spc="-5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koko</a:t>
            </a:r>
            <a:r>
              <a:rPr lang="fi" sz="2400" b="0" i="0" u="none" spc="-5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i</a:t>
            </a:r>
            <a:r>
              <a:rPr lang="fi" sz="2400" b="0" i="0" u="none" spc="-5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maassa</a:t>
            </a:r>
            <a:endParaRPr sz="2400" dirty="0">
              <a:latin typeface="Calibri"/>
              <a:cs typeface="Calibri"/>
            </a:endParaRPr>
          </a:p>
          <a:p>
            <a:pPr marL="355600" indent="-342900" rtl="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355600" algn="l"/>
              </a:tabLst>
            </a:pP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Ministeriö</a:t>
            </a:r>
            <a:r>
              <a:rPr lang="fi" sz="2400" b="0" i="0" u="none" spc="-9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selvittää</a:t>
            </a:r>
            <a:r>
              <a:rPr lang="fi" sz="2400" b="0" i="0" u="none" spc="-90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uutta</a:t>
            </a:r>
            <a:r>
              <a:rPr lang="fi" sz="2400" b="0" i="0" u="none" spc="-95" baseline="0" dirty="0">
                <a:latin typeface="Calibri"/>
                <a:ea typeface="Calibri"/>
                <a:cs typeface="Calibri"/>
              </a:rPr>
              <a:t> </a:t>
            </a:r>
            <a:r>
              <a:rPr lang="fi" sz="2400" b="0" i="0" u="none" spc="-10" baseline="0" dirty="0">
                <a:latin typeface="Calibri"/>
                <a:ea typeface="Calibri"/>
                <a:cs typeface="Calibri"/>
              </a:rPr>
              <a:t>lainsäädäntöä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l" rtl="0">
              <a:lnSpc>
                <a:spcPts val="1240"/>
              </a:lnSpc>
            </a:pPr>
            <a:r>
              <a:rPr lang="fi" b="0" i="0" u="none" baseline="0"/>
              <a:t>Norsk</a:t>
            </a:r>
            <a:r>
              <a:rPr lang="fi" b="0" i="0" u="none" spc="-5" baseline="0"/>
              <a:t> </a:t>
            </a:r>
            <a:r>
              <a:rPr lang="fi" b="0" i="0" u="none" spc="-10" baseline="0"/>
              <a:t>forening</a:t>
            </a:r>
            <a:r>
              <a:rPr lang="fi" b="0" i="0" u="none" spc="-45" baseline="0"/>
              <a:t> </a:t>
            </a:r>
            <a:r>
              <a:rPr lang="fi" b="0" i="0" u="none" baseline="0"/>
              <a:t>for</a:t>
            </a:r>
            <a:r>
              <a:rPr lang="fi" b="0" i="0" u="none" spc="-30" baseline="0"/>
              <a:t> </a:t>
            </a:r>
            <a:r>
              <a:rPr lang="fi" b="0" i="0" u="none" spc="-10" baseline="0"/>
              <a:t>gravplasskultur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algn="l" rtl="0">
              <a:lnSpc>
                <a:spcPts val="1240"/>
              </a:lnSpc>
            </a:pPr>
            <a:fld id="{81D60167-4931-47E6-BA6A-407CBD079E47}" type="slidenum">
              <a:rPr spc="-50"/>
              <a:t>1</a:t>
            </a:fld>
            <a:endParaRPr spc="-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5"/>
              </a:spcBef>
            </a:pPr>
            <a:r>
              <a:rPr lang="fi" b="0" i="0" u="none" baseline="0"/>
              <a:t>Tuhkaus</a:t>
            </a:r>
            <a:r>
              <a:rPr lang="fi" b="0" i="0" u="none" spc="-105" baseline="0"/>
              <a:t> </a:t>
            </a:r>
            <a:r>
              <a:rPr lang="fi" b="0" i="0" u="none" spc="-10" baseline="0"/>
              <a:t>Norjassa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5940" y="1510385"/>
            <a:ext cx="5848350" cy="39421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4965" indent="-342265" algn="l" rtl="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baseline="0" dirty="0"/>
              <a:t>25</a:t>
            </a:r>
            <a:r>
              <a:rPr lang="fi" sz="2400" b="0" i="0" u="none" spc="-40" baseline="0" dirty="0"/>
              <a:t> </a:t>
            </a:r>
            <a:r>
              <a:rPr lang="fi" sz="2400" b="0" i="0" u="none" spc="-10" baseline="0" dirty="0"/>
              <a:t>krematoriota,</a:t>
            </a:r>
            <a:r>
              <a:rPr lang="fi" sz="2400" b="0" i="0" u="none" spc="-55" baseline="0" dirty="0"/>
              <a:t> </a:t>
            </a:r>
            <a:r>
              <a:rPr lang="fi" sz="2400" b="0" i="0" u="none" baseline="0" dirty="0"/>
              <a:t>30</a:t>
            </a:r>
            <a:r>
              <a:rPr lang="fi" sz="2400" b="0" i="0" u="none" spc="-40" baseline="0" dirty="0"/>
              <a:t> </a:t>
            </a:r>
            <a:r>
              <a:rPr lang="fi" sz="2400" b="0" i="0" u="none" spc="-10" baseline="0" dirty="0"/>
              <a:t>uunia</a:t>
            </a:r>
          </a:p>
          <a:p>
            <a:pPr marL="354965" indent="-342265" algn="l" rtl="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baseline="0" dirty="0"/>
              <a:t>Laissa</a:t>
            </a:r>
            <a:r>
              <a:rPr lang="fi" sz="2400" b="0" i="0" u="none" spc="-90" baseline="0" dirty="0"/>
              <a:t> </a:t>
            </a:r>
            <a:r>
              <a:rPr lang="fi" sz="2400" b="0" i="0" u="none" baseline="0" dirty="0"/>
              <a:t>ei</a:t>
            </a:r>
            <a:r>
              <a:rPr lang="fi" sz="2400" b="0" i="0" u="none" spc="-90" baseline="0" dirty="0"/>
              <a:t> </a:t>
            </a:r>
            <a:r>
              <a:rPr lang="fi" sz="2400" b="0" i="0" u="none" baseline="0" dirty="0"/>
              <a:t>ole</a:t>
            </a:r>
            <a:r>
              <a:rPr lang="fi" sz="2400" b="0" i="0" u="none" spc="-65" baseline="0" dirty="0"/>
              <a:t> </a:t>
            </a:r>
            <a:r>
              <a:rPr lang="fi" sz="2400" b="0" i="0" u="none" baseline="0" dirty="0"/>
              <a:t>tuhkaamisoikeuksia</a:t>
            </a:r>
            <a:r>
              <a:rPr lang="fi" sz="2400" b="0" i="0" u="none" spc="-105" baseline="0" dirty="0"/>
              <a:t> </a:t>
            </a:r>
            <a:r>
              <a:rPr lang="fi" sz="2400" b="0" i="0" u="none" spc="-10" baseline="0" dirty="0"/>
              <a:t>koskevia määräyksiä</a:t>
            </a:r>
          </a:p>
          <a:p>
            <a:pPr marL="354965" indent="-342265" algn="l" rtl="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baseline="0" dirty="0"/>
              <a:t>Tuhkaamisen</a:t>
            </a:r>
            <a:r>
              <a:rPr lang="fi" sz="2400" b="0" i="0" u="none" spc="-105" baseline="0" dirty="0"/>
              <a:t> </a:t>
            </a:r>
            <a:r>
              <a:rPr lang="fi" sz="2400" b="0" i="0" u="none" spc="-10" baseline="0" dirty="0"/>
              <a:t>ympäristövaatimukset</a:t>
            </a:r>
          </a:p>
          <a:p>
            <a:pPr marL="1154430" lvl="1" indent="-227329" algn="l" rtl="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1154430" algn="l"/>
              </a:tabLst>
            </a:pPr>
            <a:r>
              <a:rPr lang="fi" b="0" i="0" u="none" baseline="0" dirty="0">
                <a:latin typeface="Calibri"/>
                <a:ea typeface="Calibri"/>
                <a:cs typeface="Calibri"/>
              </a:rPr>
              <a:t>Yksi</a:t>
            </a:r>
            <a:r>
              <a:rPr lang="fi" b="0" i="0" u="none" spc="-4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sähkökäyttöinen</a:t>
            </a:r>
            <a:r>
              <a:rPr lang="fi" b="0" i="0" u="none" spc="-6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uuni,</a:t>
            </a:r>
            <a:r>
              <a:rPr lang="fi" b="0" i="0" u="none" spc="-2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toinen</a:t>
            </a:r>
            <a:r>
              <a:rPr lang="fi" b="0" i="0" u="none" spc="-4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tulossa</a:t>
            </a:r>
            <a:endParaRPr dirty="0">
              <a:latin typeface="Calibri"/>
              <a:cs typeface="Calibri"/>
            </a:endParaRPr>
          </a:p>
          <a:p>
            <a:pPr marL="1154430" lvl="1" indent="-227329" algn="l" rtl="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1154430" algn="l"/>
              </a:tabLst>
            </a:pPr>
            <a:r>
              <a:rPr lang="fi" b="0" i="0" u="none" baseline="0" dirty="0">
                <a:latin typeface="Calibri"/>
                <a:ea typeface="Calibri"/>
                <a:cs typeface="Calibri"/>
              </a:rPr>
              <a:t>N.</a:t>
            </a:r>
            <a:r>
              <a:rPr lang="fi" b="0" i="0" u="none" spc="-30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50</a:t>
            </a:r>
            <a:r>
              <a:rPr lang="fi" b="0" i="0" u="none" spc="-10" baseline="0" dirty="0">
                <a:latin typeface="Calibri"/>
                <a:ea typeface="Calibri"/>
                <a:cs typeface="Calibri"/>
              </a:rPr>
              <a:t> </a:t>
            </a:r>
            <a:r>
              <a:rPr lang="fi" b="0" i="0" u="none" baseline="0" dirty="0">
                <a:latin typeface="Calibri"/>
                <a:ea typeface="Calibri"/>
                <a:cs typeface="Calibri"/>
              </a:rPr>
              <a:t>%</a:t>
            </a:r>
            <a:r>
              <a:rPr lang="fi" b="0" i="0" u="none" spc="-15" baseline="0" dirty="0">
                <a:latin typeface="Calibri"/>
                <a:ea typeface="Calibri"/>
                <a:cs typeface="Calibri"/>
              </a:rPr>
              <a:t> </a:t>
            </a:r>
            <a:r>
              <a:rPr lang="fi" b="0" i="0" u="none" spc="-20" baseline="0" dirty="0">
                <a:latin typeface="Calibri"/>
                <a:ea typeface="Calibri"/>
                <a:cs typeface="Calibri"/>
              </a:rPr>
              <a:t>öljyllä toimivia</a:t>
            </a:r>
            <a:endParaRPr dirty="0">
              <a:latin typeface="Calibri"/>
              <a:cs typeface="Calibri"/>
            </a:endParaRPr>
          </a:p>
          <a:p>
            <a:pPr marL="354965" indent="-342265" algn="l" rtl="0">
              <a:lnSpc>
                <a:spcPct val="100000"/>
              </a:lnSpc>
              <a:spcBef>
                <a:spcPts val="340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spc="-25" baseline="0" dirty="0"/>
              <a:t>Kuljetukset</a:t>
            </a:r>
            <a:r>
              <a:rPr lang="fi" sz="2400" b="0" i="0" u="none" spc="-65" baseline="0" dirty="0"/>
              <a:t> </a:t>
            </a:r>
            <a:r>
              <a:rPr lang="fi" sz="2400" b="0" i="0" u="none" baseline="0" dirty="0"/>
              <a:t>–</a:t>
            </a:r>
            <a:r>
              <a:rPr lang="fi" sz="2400" b="0" i="0" u="none" spc="-90" baseline="0" dirty="0"/>
              <a:t> </a:t>
            </a:r>
            <a:r>
              <a:rPr lang="fi" sz="2400" b="0" i="0" u="none" spc="-10" baseline="0" dirty="0"/>
              <a:t>ympäristö</a:t>
            </a:r>
          </a:p>
          <a:p>
            <a:pPr marL="354965" indent="-342265" algn="l" rtl="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baseline="0" dirty="0"/>
              <a:t>Ruumishuoneet</a:t>
            </a:r>
            <a:r>
              <a:rPr lang="fi" sz="2400" b="0" i="0" u="none" spc="-95" baseline="0" dirty="0"/>
              <a:t> </a:t>
            </a:r>
            <a:r>
              <a:rPr lang="fi" sz="2400" b="0" i="0" u="none" baseline="0" dirty="0"/>
              <a:t>–</a:t>
            </a:r>
            <a:r>
              <a:rPr lang="fi" sz="2400" b="0" i="0" u="none" spc="-65" baseline="0" dirty="0"/>
              <a:t> </a:t>
            </a:r>
            <a:r>
              <a:rPr lang="fi" sz="2400" b="0" i="0" u="none" spc="-10" baseline="0" dirty="0"/>
              <a:t>vastuunjako</a:t>
            </a:r>
          </a:p>
          <a:p>
            <a:pPr marL="354965" indent="-342265" algn="l" rtl="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spc="-10" baseline="0" dirty="0"/>
              <a:t>Valmiudet</a:t>
            </a:r>
            <a:r>
              <a:rPr lang="fi" sz="2400" b="0" i="0" u="none" spc="-60" baseline="0" dirty="0"/>
              <a:t> </a:t>
            </a:r>
            <a:r>
              <a:rPr lang="fi" sz="2400" b="0" i="0" u="none" baseline="0" dirty="0"/>
              <a:t>–</a:t>
            </a:r>
            <a:r>
              <a:rPr lang="fi" sz="2400" b="0" i="0" u="none" spc="-50" baseline="0" dirty="0"/>
              <a:t> </a:t>
            </a:r>
            <a:r>
              <a:rPr lang="fi" sz="2400" b="0" i="0" u="none" spc="-10" baseline="0" dirty="0"/>
              <a:t>vahvistettava</a:t>
            </a:r>
          </a:p>
          <a:p>
            <a:pPr marL="354965" indent="-342265" algn="l" rtl="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</a:tabLst>
            </a:pPr>
            <a:r>
              <a:rPr lang="fi" sz="2400" b="0" i="0" u="none" spc="-10" baseline="0" dirty="0"/>
              <a:t>Pinta-alatekijät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1680" y="3047090"/>
            <a:ext cx="3168340" cy="316248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l" rtl="0">
              <a:lnSpc>
                <a:spcPts val="1240"/>
              </a:lnSpc>
            </a:pPr>
            <a:r>
              <a:rPr lang="fi" b="0" i="0" u="none" baseline="0"/>
              <a:t>Norsk</a:t>
            </a:r>
            <a:r>
              <a:rPr lang="fi" b="0" i="0" u="none" spc="-5" baseline="0"/>
              <a:t> </a:t>
            </a:r>
            <a:r>
              <a:rPr lang="fi" b="0" i="0" u="none" spc="-10" baseline="0"/>
              <a:t>forening</a:t>
            </a:r>
            <a:r>
              <a:rPr lang="fi" b="0" i="0" u="none" spc="-45" baseline="0"/>
              <a:t> </a:t>
            </a:r>
            <a:r>
              <a:rPr lang="fi" b="0" i="0" u="none" baseline="0"/>
              <a:t>for</a:t>
            </a:r>
            <a:r>
              <a:rPr lang="fi" b="0" i="0" u="none" spc="-30" baseline="0"/>
              <a:t> </a:t>
            </a:r>
            <a:r>
              <a:rPr lang="fi" b="0" i="0" u="none" spc="-10" baseline="0"/>
              <a:t>gravplasskultur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algn="l" rtl="0">
              <a:lnSpc>
                <a:spcPts val="1240"/>
              </a:lnSpc>
            </a:pPr>
            <a:fld id="{81D60167-4931-47E6-BA6A-407CBD079E47}" type="slidenum">
              <a:rPr spc="-50"/>
              <a:t>2</a:t>
            </a:fld>
            <a:endParaRPr spc="-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</Words>
  <Application>Microsoft Office PowerPoint</Application>
  <PresentationFormat>Näytössä katseltava diaesitys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Tuhkaus Norjassa</vt:lpstr>
      <vt:lpstr>Tuhkaus Norjassa</vt:lpstr>
    </vt:vector>
  </TitlesOfParts>
  <Company>BKF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Inghild Hareide Hansen</dc:creator>
  <cp:lastModifiedBy>Wilén Mikael</cp:lastModifiedBy>
  <cp:revision>2</cp:revision>
  <dcterms:created xsi:type="dcterms:W3CDTF">2026-01-16T13:47:53Z</dcterms:created>
  <dcterms:modified xsi:type="dcterms:W3CDTF">2026-03-25T06:25:00Z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0x01010096537356020573449BD40B4DD891F0E9</vt:lpwstr>
  </property>
  <property fmtid="{D5CDD505-2E9C-101B-9397-08002B2CF9AE}" pid="3" name="Created">
    <vt:filetime>2025-09-29T00:00:00Z</vt:filetime>
  </property>
  <property fmtid="{D5CDD505-2E9C-101B-9397-08002B2CF9AE}" pid="4" name="Creator">
    <vt:lpwstr>Acrobat PDFMaker 25 för PowerPoint</vt:lpwstr>
  </property>
  <property fmtid="{D5CDD505-2E9C-101B-9397-08002B2CF9AE}" pid="5" name="LastSaved">
    <vt:filetime>2026-01-16T00:00:00Z</vt:filetime>
  </property>
  <property fmtid="{D5CDD505-2E9C-101B-9397-08002B2CF9AE}" pid="6" name="Producer">
    <vt:lpwstr>Adobe PDF Library 25.1.213</vt:lpwstr>
  </property>
</Properties>
</file>