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0" r:id="rId1"/>
    <p:sldMasterId id="2147483695" r:id="rId2"/>
    <p:sldMasterId id="2147483676" r:id="rId3"/>
    <p:sldMasterId id="2147483688" r:id="rId4"/>
    <p:sldMasterId id="2147483684" r:id="rId5"/>
    <p:sldMasterId id="2147483710" r:id="rId6"/>
  </p:sldMasterIdLst>
  <p:notesMasterIdLst>
    <p:notesMasterId r:id="rId19"/>
  </p:notesMasterIdLst>
  <p:sldIdLst>
    <p:sldId id="262" r:id="rId7"/>
    <p:sldId id="299" r:id="rId8"/>
    <p:sldId id="284" r:id="rId9"/>
    <p:sldId id="286" r:id="rId10"/>
    <p:sldId id="302" r:id="rId11"/>
    <p:sldId id="305" r:id="rId12"/>
    <p:sldId id="289" r:id="rId13"/>
    <p:sldId id="269" r:id="rId14"/>
    <p:sldId id="306" r:id="rId15"/>
    <p:sldId id="301" r:id="rId16"/>
    <p:sldId id="307" r:id="rId17"/>
    <p:sldId id="30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Roboto Light" panose="020B0604020202020204" charset="0"/>
      <p:regular r:id="rId26"/>
      <p:italic r:id="rId2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9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83401" autoAdjust="0"/>
  </p:normalViewPr>
  <p:slideViewPr>
    <p:cSldViewPr snapToGrid="0" snapToObjects="1">
      <p:cViewPr varScale="1">
        <p:scale>
          <a:sx n="34" d="100"/>
          <a:sy n="34" d="100"/>
        </p:scale>
        <p:origin x="1260" y="3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D96D-7D9D-495E-B5E1-FC9AEB9BA947}" type="datetimeFigureOut">
              <a:rPr lang="fi-FI" smtClean="0"/>
              <a:t>25.3.2020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8D00C-5F4D-4E4F-8592-E7ED73A0D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277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86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442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276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55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36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25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56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474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8D00C-5F4D-4E4F-8592-E7ED73A0D14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65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-25000"/>
                    </a14:imgEffect>
                  </a14:imgLayer>
                </a14:imgProps>
              </a:ext>
            </a:extLst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3A2C70-A054-1143-B349-2B4C792BB6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20" y="2108007"/>
            <a:ext cx="5953760" cy="19913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F07FD1-C4C5-6045-B38B-6968CB5F5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45000"/>
            <a:ext cx="10515600" cy="1144588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930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3A513A-C7DF-F049-A6E3-94B0D6A1A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130C6-78A4-E145-9BCE-3F4AF0256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681" y="0"/>
            <a:ext cx="464031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7ACD42-42DC-0842-A7CF-AF8D84FA7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13EA89-FF87-E643-BF65-A4E618B58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697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3A513A-C7DF-F049-A6E3-94B0D6A1A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130C6-78A4-E145-9BCE-3F4AF0256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681" y="0"/>
            <a:ext cx="464031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E136DA-ED8B-C947-8B5B-41823E41F5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67DAC7-9B55-294C-AC61-F557C5DF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1252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3A513A-C7DF-F049-A6E3-94B0D6A1A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130C6-78A4-E145-9BCE-3F4AF0256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"/>
          <a:stretch/>
        </p:blipFill>
        <p:spPr>
          <a:xfrm>
            <a:off x="7551681" y="0"/>
            <a:ext cx="464032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DD9CEF-A6D6-1341-821C-29702A4ED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CA62CC-C5EE-1E40-B900-A119CBB4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593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3A9A4-2291-A143-995E-15BE035A7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70186-1605-4A4E-A4FD-058371882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54D67F-5FD5-E546-B649-DBD607E6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206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3A9A4-2291-A143-995E-15BE035A7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703F7A-C593-0B4C-8791-B668DCEE6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3846B7E-655C-5B43-AF07-76C748EC8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415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D33168-116B-CC4D-BCD2-3ADAD666F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475" y="-2665127"/>
            <a:ext cx="6856652" cy="1218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3A9A4-2291-A143-995E-15BE035A7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BCC13B-BE57-874B-8BA9-DAB80D3A2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544C9-17EF-524E-9020-6BC99E8E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197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3A9A4-2291-A143-995E-15BE035A7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798B2A-8D55-FD4D-8284-C52779574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EA51D7F-8A70-9A4E-ACA1-0C577A563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753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EE2C19-2A9D-0345-8E16-736B0EE29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783998-0C70-7E42-B816-FAEED58F7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5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90549-F46E-534E-8AAF-A586061BA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EBBEE1-3480-7D46-924E-5E38D51D9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51EE83-4B2E-F24D-8D64-0BEF7FC6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786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62F79B-4ADB-864B-B293-CBD68AA18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475" y="-2665127"/>
            <a:ext cx="6856652" cy="1218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5576F5-2708-E04F-A8C6-33038D879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96524D-F783-A342-B790-E881FBDB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46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E47E0-B091-CA48-A038-3B45CE08D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475" y="-2665127"/>
            <a:ext cx="6856652" cy="1218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3F9B8-C6E8-2943-A27E-5418C6ABFA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20" y="2108007"/>
            <a:ext cx="5953760" cy="19913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B5B46A-0F92-9742-B44F-3D7CC92D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45000"/>
            <a:ext cx="10515600" cy="1144588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3045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F819E4-A73B-EA49-AA93-FA8F32EB1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24845C-1345-394D-A1C7-B1732F6E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1954F3-09A3-5341-89AC-7E6EF71C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670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13A9A4-2291-A143-995E-15BE035A7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2AD03F-2AAE-A845-81D8-7CFBFD25E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9" y="778252"/>
            <a:ext cx="10684329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4AEDEF-74F7-4D4C-A321-EAA9749E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2108199"/>
            <a:ext cx="10684329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72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288009-90E0-CF4D-B71F-C7C5954C37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49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2503B-D91C-1543-965F-7BCD236B0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EFEDB8-F2CF-A641-ABD4-597E11C0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9" y="778252"/>
            <a:ext cx="10684329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CCF38F-2D89-7347-9658-920385D6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2108199"/>
            <a:ext cx="10684329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8689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F819E4-A73B-EA49-AA93-FA8F32EB1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513" r="39333" b="5791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24845C-1345-394D-A1C7-B1732F6E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1954F3-09A3-5341-89AC-7E6EF71C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4766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69E5F-FD10-5A49-8C3D-8576A772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C49FC-DCA3-C74F-AC34-7DDA1628B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152BC9-BA58-8540-9D95-D266F9E4F3EC}"/>
              </a:ext>
            </a:extLst>
          </p:cNvPr>
          <p:cNvSpPr txBox="1">
            <a:spLocks/>
          </p:cNvSpPr>
          <p:nvPr userDrawn="1"/>
        </p:nvSpPr>
        <p:spPr>
          <a:xfrm>
            <a:off x="753835" y="3211135"/>
            <a:ext cx="10684329" cy="497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CLICK TO EDIT MASTER TITLE STYLE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42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EE2C19-2A9D-0345-8E16-736B0EE29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783998-0C70-7E42-B816-FAEED58F7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652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13623-EB08-1A48-9432-1412FB612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475" y="-2665127"/>
            <a:ext cx="6856652" cy="1218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6D88B-1E46-494E-9999-33AAF71417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D2D356B-F097-1F49-B9DE-28855891466D}"/>
              </a:ext>
            </a:extLst>
          </p:cNvPr>
          <p:cNvSpPr txBox="1">
            <a:spLocks/>
          </p:cNvSpPr>
          <p:nvPr userDrawn="1"/>
        </p:nvSpPr>
        <p:spPr>
          <a:xfrm>
            <a:off x="753835" y="3211135"/>
            <a:ext cx="10684329" cy="497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90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69E5F-FD10-5A49-8C3D-8576A772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C49FC-DCA3-C74F-AC34-7DDA1628B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152BC9-BA58-8540-9D95-D266F9E4F3EC}"/>
              </a:ext>
            </a:extLst>
          </p:cNvPr>
          <p:cNvSpPr txBox="1">
            <a:spLocks/>
          </p:cNvSpPr>
          <p:nvPr userDrawn="1"/>
        </p:nvSpPr>
        <p:spPr>
          <a:xfrm>
            <a:off x="753835" y="3211135"/>
            <a:ext cx="10684329" cy="497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69E5F-FD10-5A49-8C3D-8576A772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  <a:solidFill>
            <a:schemeClr val="accent1">
              <a:alpha val="49000"/>
            </a:schemeClr>
          </a:solidFill>
          <a:effectLst>
            <a:reflection endPos="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3F9B8-C6E8-2943-A27E-5418C6ABF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20" y="2108007"/>
            <a:ext cx="5953760" cy="19913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E42C5E-D3E5-1F4B-A105-D26246D95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45000"/>
            <a:ext cx="10515600" cy="1144588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52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69E5F-FD10-5A49-8C3D-8576A772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3F9B8-C6E8-2943-A27E-5418C6ABF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20" y="2108007"/>
            <a:ext cx="5953760" cy="19913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54780D-0F68-FE40-BCA0-9D493367F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45000"/>
            <a:ext cx="10515600" cy="1144588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2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62F79B-4ADB-864B-B293-CBD68AA18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475" y="-2665127"/>
            <a:ext cx="6856652" cy="1218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5576F5-2708-E04F-A8C6-33038D879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96524D-F783-A342-B790-E881FBDB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385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F819E4-A73B-EA49-AA93-FA8F32EB1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24845C-1345-394D-A1C7-B1732F6E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1954F3-09A3-5341-89AC-7E6EF71C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910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ADBAC-177F-2544-835A-040032772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F042CF-7CE9-704E-9FBC-BA2573E471A3}"/>
              </a:ext>
            </a:extLst>
          </p:cNvPr>
          <p:cNvSpPr/>
          <p:nvPr userDrawn="1"/>
        </p:nvSpPr>
        <p:spPr>
          <a:xfrm>
            <a:off x="1" y="0"/>
            <a:ext cx="7252137" cy="6858000"/>
          </a:xfrm>
          <a:prstGeom prst="rect">
            <a:avLst/>
          </a:prstGeom>
          <a:solidFill>
            <a:srgbClr val="494949">
              <a:alpha val="80000"/>
            </a:srgbClr>
          </a:solidFill>
          <a:ln>
            <a:noFill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E85A-F794-374E-A9AD-26B3F1307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2" y="6079746"/>
            <a:ext cx="1488440" cy="4978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EE2C19-2A9D-0345-8E16-736B0EE29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783998-0C70-7E42-B816-FAEED58F7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598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A24B4-E460-204E-8979-F4E93ABE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682" y="0"/>
            <a:ext cx="4640317" cy="6863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A513A-C7DF-F049-A6E3-94B0D6A1A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46B694-EE68-7B48-AB17-FB9CD6C76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F100FB-B022-054A-9E40-3D0491685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671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3A513A-C7DF-F049-A6E3-94B0D6A1A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83" y="6079747"/>
            <a:ext cx="1488440" cy="49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C5A13-9EC4-7D41-A2D5-D45CF8228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683" y="0"/>
            <a:ext cx="464031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A0EFE9-EDB3-D842-831D-9ACDE22FD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78252"/>
            <a:ext cx="5854700" cy="11283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3DA84C-0FF3-2C43-B853-8A582DA24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08199"/>
            <a:ext cx="5854700" cy="3971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1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134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2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703" r:id="rId3"/>
    <p:sldLayoutId id="2147483708" r:id="rId4"/>
    <p:sldLayoutId id="2147483715" r:id="rId5"/>
    <p:sldLayoutId id="2147483716" r:id="rId6"/>
    <p:sldLayoutId id="214748371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49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5" r:id="rId4"/>
    <p:sldLayoutId id="21474837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0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3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46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3" r:id="rId3"/>
    <p:sldLayoutId id="21474837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7.jp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3869E4-41D2-4B41-AD80-10FB5A1A48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r>
              <a:rPr lang="fi-FI" dirty="0"/>
              <a:t>KIVI ry 10.03.2020</a:t>
            </a:r>
            <a:br>
              <a:rPr lang="fi-FI" dirty="0"/>
            </a:br>
            <a:r>
              <a:rPr lang="fi-FI" dirty="0"/>
              <a:t>Taru-Tiina Kalliokuusi</a:t>
            </a:r>
          </a:p>
        </p:txBody>
      </p:sp>
    </p:spTree>
    <p:extLst>
      <p:ext uri="{BB962C8B-B14F-4D97-AF65-F5344CB8AC3E}">
        <p14:creationId xmlns:p14="http://schemas.microsoft.com/office/powerpoint/2010/main" val="28002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Ryhmä 70">
            <a:extLst>
              <a:ext uri="{FF2B5EF4-FFF2-40B4-BE49-F238E27FC236}">
                <a16:creationId xmlns:a16="http://schemas.microsoft.com/office/drawing/2014/main" id="{0D14FAED-2937-4950-899B-4C568EB78CDC}"/>
              </a:ext>
            </a:extLst>
          </p:cNvPr>
          <p:cNvGrpSpPr/>
          <p:nvPr/>
        </p:nvGrpSpPr>
        <p:grpSpPr>
          <a:xfrm>
            <a:off x="565094" y="409326"/>
            <a:ext cx="6960093" cy="6022044"/>
            <a:chOff x="2601157" y="949980"/>
            <a:chExt cx="6960093" cy="6022044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DC547BD1-AD04-48C0-B093-B6FC92E39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49" t="6871" r="8723" b="8560"/>
            <a:stretch/>
          </p:blipFill>
          <p:spPr>
            <a:xfrm>
              <a:off x="2672178" y="949980"/>
              <a:ext cx="6889072" cy="552184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D5FE65AF-2580-42D3-9E59-01D8469DAB6C}"/>
                </a:ext>
              </a:extLst>
            </p:cNvPr>
            <p:cNvSpPr txBox="1"/>
            <p:nvPr/>
          </p:nvSpPr>
          <p:spPr>
            <a:xfrm>
              <a:off x="2601157" y="3497802"/>
              <a:ext cx="1145220" cy="307777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Valmistus</a:t>
              </a:r>
            </a:p>
          </p:txBody>
        </p:sp>
        <p:sp>
          <p:nvSpPr>
            <p:cNvPr id="21" name="Tekstiruutu 20">
              <a:extLst>
                <a:ext uri="{FF2B5EF4-FFF2-40B4-BE49-F238E27FC236}">
                  <a16:creationId xmlns:a16="http://schemas.microsoft.com/office/drawing/2014/main" id="{7EFE0AEF-72CC-4438-BE96-0A6864F35F83}"/>
                </a:ext>
              </a:extLst>
            </p:cNvPr>
            <p:cNvSpPr txBox="1"/>
            <p:nvPr/>
          </p:nvSpPr>
          <p:spPr>
            <a:xfrm>
              <a:off x="3633845" y="1699656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Asennus</a:t>
              </a:r>
            </a:p>
          </p:txBody>
        </p:sp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9FCAE374-2420-4F7E-9113-0C8DE8C91940}"/>
                </a:ext>
              </a:extLst>
            </p:cNvPr>
            <p:cNvSpPr txBox="1"/>
            <p:nvPr/>
          </p:nvSpPr>
          <p:spPr>
            <a:xfrm>
              <a:off x="3659545" y="2238995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Asennus</a:t>
              </a:r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39AAFE65-1C36-4B97-81C0-16E201DE845D}"/>
                </a:ext>
              </a:extLst>
            </p:cNvPr>
            <p:cNvSpPr txBox="1"/>
            <p:nvPr/>
          </p:nvSpPr>
          <p:spPr>
            <a:xfrm>
              <a:off x="3650061" y="2776037"/>
              <a:ext cx="814342" cy="27699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Asennus</a:t>
              </a:r>
            </a:p>
          </p:txBody>
        </p:sp>
        <p:sp>
          <p:nvSpPr>
            <p:cNvPr id="24" name="Tekstiruutu 23">
              <a:extLst>
                <a:ext uri="{FF2B5EF4-FFF2-40B4-BE49-F238E27FC236}">
                  <a16:creationId xmlns:a16="http://schemas.microsoft.com/office/drawing/2014/main" id="{E5685428-99F0-4C4A-AEF2-94B67A8BB4EA}"/>
                </a:ext>
              </a:extLst>
            </p:cNvPr>
            <p:cNvSpPr txBox="1"/>
            <p:nvPr/>
          </p:nvSpPr>
          <p:spPr>
            <a:xfrm>
              <a:off x="5581495" y="1059753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Käyttö</a:t>
              </a:r>
            </a:p>
          </p:txBody>
        </p:sp>
        <p:sp>
          <p:nvSpPr>
            <p:cNvPr id="25" name="Tekstiruutu 24">
              <a:extLst>
                <a:ext uri="{FF2B5EF4-FFF2-40B4-BE49-F238E27FC236}">
                  <a16:creationId xmlns:a16="http://schemas.microsoft.com/office/drawing/2014/main" id="{314E0E4D-FD71-49F4-A7D9-A591585D8369}"/>
                </a:ext>
              </a:extLst>
            </p:cNvPr>
            <p:cNvSpPr txBox="1"/>
            <p:nvPr/>
          </p:nvSpPr>
          <p:spPr>
            <a:xfrm>
              <a:off x="5497779" y="2499355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Käyttö</a:t>
              </a: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AA8EE023-5667-4A2E-82B3-0869F14408E1}"/>
                </a:ext>
              </a:extLst>
            </p:cNvPr>
            <p:cNvSpPr txBox="1"/>
            <p:nvPr/>
          </p:nvSpPr>
          <p:spPr>
            <a:xfrm>
              <a:off x="4871574" y="3082628"/>
              <a:ext cx="814342" cy="27699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Käyttö</a:t>
              </a:r>
            </a:p>
          </p:txBody>
        </p:sp>
        <p:sp>
          <p:nvSpPr>
            <p:cNvPr id="28" name="Tekstiruutu 27">
              <a:extLst>
                <a:ext uri="{FF2B5EF4-FFF2-40B4-BE49-F238E27FC236}">
                  <a16:creationId xmlns:a16="http://schemas.microsoft.com/office/drawing/2014/main" id="{4042C9CE-8496-47FD-AAC2-3516A98C5E21}"/>
                </a:ext>
              </a:extLst>
            </p:cNvPr>
            <p:cNvSpPr txBox="1"/>
            <p:nvPr/>
          </p:nvSpPr>
          <p:spPr>
            <a:xfrm>
              <a:off x="5329794" y="5253818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Purku</a:t>
              </a:r>
            </a:p>
          </p:txBody>
        </p:sp>
        <p:sp>
          <p:nvSpPr>
            <p:cNvPr id="29" name="Tekstiruutu 28">
              <a:extLst>
                <a:ext uri="{FF2B5EF4-FFF2-40B4-BE49-F238E27FC236}">
                  <a16:creationId xmlns:a16="http://schemas.microsoft.com/office/drawing/2014/main" id="{A893D00D-CDAE-40FD-AC5D-CA88EEE2201B}"/>
                </a:ext>
              </a:extLst>
            </p:cNvPr>
            <p:cNvSpPr txBox="1"/>
            <p:nvPr/>
          </p:nvSpPr>
          <p:spPr>
            <a:xfrm>
              <a:off x="4066556" y="4836321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Purku</a:t>
              </a:r>
            </a:p>
          </p:txBody>
        </p:sp>
        <p:sp>
          <p:nvSpPr>
            <p:cNvPr id="30" name="Tekstiruutu 29">
              <a:extLst>
                <a:ext uri="{FF2B5EF4-FFF2-40B4-BE49-F238E27FC236}">
                  <a16:creationId xmlns:a16="http://schemas.microsoft.com/office/drawing/2014/main" id="{AB775B79-1703-4964-A89F-894A3CF759F9}"/>
                </a:ext>
              </a:extLst>
            </p:cNvPr>
            <p:cNvSpPr txBox="1"/>
            <p:nvPr/>
          </p:nvSpPr>
          <p:spPr>
            <a:xfrm>
              <a:off x="4057232" y="4270159"/>
              <a:ext cx="814342" cy="27699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Purku</a:t>
              </a:r>
            </a:p>
          </p:txBody>
        </p:sp>
        <p:sp>
          <p:nvSpPr>
            <p:cNvPr id="31" name="Tekstiruutu 30">
              <a:extLst>
                <a:ext uri="{FF2B5EF4-FFF2-40B4-BE49-F238E27FC236}">
                  <a16:creationId xmlns:a16="http://schemas.microsoft.com/office/drawing/2014/main" id="{960B1236-24BA-4229-871F-CB27EECC6D3C}"/>
                </a:ext>
              </a:extLst>
            </p:cNvPr>
            <p:cNvSpPr txBox="1"/>
            <p:nvPr/>
          </p:nvSpPr>
          <p:spPr>
            <a:xfrm>
              <a:off x="4089585" y="3512144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Hautakivi</a:t>
              </a:r>
            </a:p>
          </p:txBody>
        </p:sp>
        <p:sp>
          <p:nvSpPr>
            <p:cNvPr id="32" name="Vuokaaviosymboli: Erottaminen 31">
              <a:extLst>
                <a:ext uri="{FF2B5EF4-FFF2-40B4-BE49-F238E27FC236}">
                  <a16:creationId xmlns:a16="http://schemas.microsoft.com/office/drawing/2014/main" id="{887FB185-362B-4C30-9598-1CE71B2C5292}"/>
                </a:ext>
              </a:extLst>
            </p:cNvPr>
            <p:cNvSpPr/>
            <p:nvPr/>
          </p:nvSpPr>
          <p:spPr>
            <a:xfrm rot="831514">
              <a:off x="3563175" y="3252559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2" name="Vuokaaviosymboli: Erottaminen 41">
              <a:extLst>
                <a:ext uri="{FF2B5EF4-FFF2-40B4-BE49-F238E27FC236}">
                  <a16:creationId xmlns:a16="http://schemas.microsoft.com/office/drawing/2014/main" id="{C71597E7-5298-4DF7-BFBD-E906E73F42AC}"/>
                </a:ext>
              </a:extLst>
            </p:cNvPr>
            <p:cNvSpPr/>
            <p:nvPr/>
          </p:nvSpPr>
          <p:spPr>
            <a:xfrm rot="12266490">
              <a:off x="5239576" y="3941793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3" name="Vuokaaviosymboli: Erottaminen 42">
              <a:extLst>
                <a:ext uri="{FF2B5EF4-FFF2-40B4-BE49-F238E27FC236}">
                  <a16:creationId xmlns:a16="http://schemas.microsoft.com/office/drawing/2014/main" id="{96B1A1B4-0118-4A83-AA6F-36840E015D39}"/>
                </a:ext>
              </a:extLst>
            </p:cNvPr>
            <p:cNvSpPr/>
            <p:nvPr/>
          </p:nvSpPr>
          <p:spPr>
            <a:xfrm rot="6410311">
              <a:off x="4695067" y="2676335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4" name="Vuokaaviosymboli: Erottaminen 43">
              <a:extLst>
                <a:ext uri="{FF2B5EF4-FFF2-40B4-BE49-F238E27FC236}">
                  <a16:creationId xmlns:a16="http://schemas.microsoft.com/office/drawing/2014/main" id="{D2B343F4-32AA-4BC9-A8DD-7197EF3125C7}"/>
                </a:ext>
              </a:extLst>
            </p:cNvPr>
            <p:cNvSpPr/>
            <p:nvPr/>
          </p:nvSpPr>
          <p:spPr>
            <a:xfrm rot="19592138">
              <a:off x="3714205" y="4111417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5" name="Vuokaaviosymboli: Erottaminen 44">
              <a:extLst>
                <a:ext uri="{FF2B5EF4-FFF2-40B4-BE49-F238E27FC236}">
                  <a16:creationId xmlns:a16="http://schemas.microsoft.com/office/drawing/2014/main" id="{240DB19A-2907-48A0-B7AA-2B9F89517EC0}"/>
                </a:ext>
              </a:extLst>
            </p:cNvPr>
            <p:cNvSpPr/>
            <p:nvPr/>
          </p:nvSpPr>
          <p:spPr>
            <a:xfrm rot="831514">
              <a:off x="3279584" y="3120406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6" name="Vuokaaviosymboli: Erottaminen 45">
              <a:extLst>
                <a:ext uri="{FF2B5EF4-FFF2-40B4-BE49-F238E27FC236}">
                  <a16:creationId xmlns:a16="http://schemas.microsoft.com/office/drawing/2014/main" id="{907C97D1-C66E-4EA4-A889-41BA645E4274}"/>
                </a:ext>
              </a:extLst>
            </p:cNvPr>
            <p:cNvSpPr/>
            <p:nvPr/>
          </p:nvSpPr>
          <p:spPr>
            <a:xfrm rot="6102396">
              <a:off x="4917871" y="2107194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7" name="Vuokaaviosymboli: Erottaminen 46">
              <a:extLst>
                <a:ext uri="{FF2B5EF4-FFF2-40B4-BE49-F238E27FC236}">
                  <a16:creationId xmlns:a16="http://schemas.microsoft.com/office/drawing/2014/main" id="{FD687311-EC3A-4DC5-B9DB-F692141C01C3}"/>
                </a:ext>
              </a:extLst>
            </p:cNvPr>
            <p:cNvSpPr/>
            <p:nvPr/>
          </p:nvSpPr>
          <p:spPr>
            <a:xfrm rot="12295253">
              <a:off x="5992581" y="4130056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8" name="Vuokaaviosymboli: Erottaminen 47">
              <a:extLst>
                <a:ext uri="{FF2B5EF4-FFF2-40B4-BE49-F238E27FC236}">
                  <a16:creationId xmlns:a16="http://schemas.microsoft.com/office/drawing/2014/main" id="{D0CBA507-E4D7-4638-B4B4-C7CFF6164294}"/>
                </a:ext>
              </a:extLst>
            </p:cNvPr>
            <p:cNvSpPr/>
            <p:nvPr/>
          </p:nvSpPr>
          <p:spPr>
            <a:xfrm rot="19228790">
              <a:off x="3510527" y="4412639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9" name="Vuokaaviosymboli: Erottaminen 48">
              <a:extLst>
                <a:ext uri="{FF2B5EF4-FFF2-40B4-BE49-F238E27FC236}">
                  <a16:creationId xmlns:a16="http://schemas.microsoft.com/office/drawing/2014/main" id="{383177C4-F389-45B9-9454-4E4ED98B7B75}"/>
                </a:ext>
              </a:extLst>
            </p:cNvPr>
            <p:cNvSpPr/>
            <p:nvPr/>
          </p:nvSpPr>
          <p:spPr>
            <a:xfrm rot="1877660">
              <a:off x="3191213" y="2610941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0" name="Vuokaaviosymboli: Erottaminen 49">
              <a:extLst>
                <a:ext uri="{FF2B5EF4-FFF2-40B4-BE49-F238E27FC236}">
                  <a16:creationId xmlns:a16="http://schemas.microsoft.com/office/drawing/2014/main" id="{14AEC440-BC16-404F-9CA1-3937FEF97155}"/>
                </a:ext>
              </a:extLst>
            </p:cNvPr>
            <p:cNvSpPr/>
            <p:nvPr/>
          </p:nvSpPr>
          <p:spPr>
            <a:xfrm rot="6505134">
              <a:off x="5624512" y="1685648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1" name="Vuokaaviosymboli: Erottaminen 50">
              <a:extLst>
                <a:ext uri="{FF2B5EF4-FFF2-40B4-BE49-F238E27FC236}">
                  <a16:creationId xmlns:a16="http://schemas.microsoft.com/office/drawing/2014/main" id="{61696101-2682-4859-A640-E0941ECA94DF}"/>
                </a:ext>
              </a:extLst>
            </p:cNvPr>
            <p:cNvSpPr/>
            <p:nvPr/>
          </p:nvSpPr>
          <p:spPr>
            <a:xfrm rot="2159179">
              <a:off x="3165542" y="2079330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2" name="Vuokaaviosymboli: Erottaminen 51">
              <a:extLst>
                <a:ext uri="{FF2B5EF4-FFF2-40B4-BE49-F238E27FC236}">
                  <a16:creationId xmlns:a16="http://schemas.microsoft.com/office/drawing/2014/main" id="{BB2AC0C0-53D6-463F-98E7-6F9103526450}"/>
                </a:ext>
              </a:extLst>
            </p:cNvPr>
            <p:cNvSpPr/>
            <p:nvPr/>
          </p:nvSpPr>
          <p:spPr>
            <a:xfrm rot="8985620">
              <a:off x="7340537" y="2385454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3" name="Vuokaaviosymboli: Erottaminen 52">
              <a:extLst>
                <a:ext uri="{FF2B5EF4-FFF2-40B4-BE49-F238E27FC236}">
                  <a16:creationId xmlns:a16="http://schemas.microsoft.com/office/drawing/2014/main" id="{86A736E3-668C-46E6-B8B2-B23DA82C3400}"/>
                </a:ext>
              </a:extLst>
            </p:cNvPr>
            <p:cNvSpPr/>
            <p:nvPr/>
          </p:nvSpPr>
          <p:spPr>
            <a:xfrm rot="19106969">
              <a:off x="3691142" y="5087277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4" name="Vuokaaviosymboli: Erottaminen 53">
              <a:extLst>
                <a:ext uri="{FF2B5EF4-FFF2-40B4-BE49-F238E27FC236}">
                  <a16:creationId xmlns:a16="http://schemas.microsoft.com/office/drawing/2014/main" id="{8A7BF013-106E-43F3-84EB-227986AECAC7}"/>
                </a:ext>
              </a:extLst>
            </p:cNvPr>
            <p:cNvSpPr/>
            <p:nvPr/>
          </p:nvSpPr>
          <p:spPr>
            <a:xfrm rot="12883651">
              <a:off x="6621461" y="4550202"/>
              <a:ext cx="122808" cy="45719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5" name="Tekstiruutu 54">
              <a:extLst>
                <a:ext uri="{FF2B5EF4-FFF2-40B4-BE49-F238E27FC236}">
                  <a16:creationId xmlns:a16="http://schemas.microsoft.com/office/drawing/2014/main" id="{753F394F-4020-433A-AEBF-3CD71F868FED}"/>
                </a:ext>
              </a:extLst>
            </p:cNvPr>
            <p:cNvSpPr txBox="1"/>
            <p:nvPr/>
          </p:nvSpPr>
          <p:spPr>
            <a:xfrm>
              <a:off x="6478173" y="2776354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Käyttö</a:t>
              </a:r>
            </a:p>
          </p:txBody>
        </p:sp>
        <p:sp>
          <p:nvSpPr>
            <p:cNvPr id="56" name="Vapaamuotoinen: Muoto 55">
              <a:extLst>
                <a:ext uri="{FF2B5EF4-FFF2-40B4-BE49-F238E27FC236}">
                  <a16:creationId xmlns:a16="http://schemas.microsoft.com/office/drawing/2014/main" id="{33A2F9E0-AF2E-47FC-8216-7B8150D6304E}"/>
                </a:ext>
              </a:extLst>
            </p:cNvPr>
            <p:cNvSpPr/>
            <p:nvPr/>
          </p:nvSpPr>
          <p:spPr>
            <a:xfrm rot="21237136">
              <a:off x="7633682" y="3620729"/>
              <a:ext cx="563703" cy="3351295"/>
            </a:xfrm>
            <a:custGeom>
              <a:avLst/>
              <a:gdLst>
                <a:gd name="connsiteX0" fmla="*/ 72349 w 175588"/>
                <a:gd name="connsiteY0" fmla="*/ 0 h 2617839"/>
                <a:gd name="connsiteX1" fmla="*/ 175588 w 175588"/>
                <a:gd name="connsiteY1" fmla="*/ 2617839 h 261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588" h="2617839">
                  <a:moveTo>
                    <a:pt x="72349" y="0"/>
                  </a:moveTo>
                  <a:cubicBezTo>
                    <a:pt x="-3237" y="1068029"/>
                    <a:pt x="-78822" y="2136058"/>
                    <a:pt x="175588" y="261783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7" name="Vapaamuotoinen: Muoto 56">
              <a:extLst>
                <a:ext uri="{FF2B5EF4-FFF2-40B4-BE49-F238E27FC236}">
                  <a16:creationId xmlns:a16="http://schemas.microsoft.com/office/drawing/2014/main" id="{B43130E6-0162-4D12-BE80-FB33A41A7E6F}"/>
                </a:ext>
              </a:extLst>
            </p:cNvPr>
            <p:cNvSpPr/>
            <p:nvPr/>
          </p:nvSpPr>
          <p:spPr>
            <a:xfrm rot="20319538">
              <a:off x="8070458" y="3492325"/>
              <a:ext cx="563703" cy="3351295"/>
            </a:xfrm>
            <a:custGeom>
              <a:avLst/>
              <a:gdLst>
                <a:gd name="connsiteX0" fmla="*/ 72349 w 175588"/>
                <a:gd name="connsiteY0" fmla="*/ 0 h 2617839"/>
                <a:gd name="connsiteX1" fmla="*/ 175588 w 175588"/>
                <a:gd name="connsiteY1" fmla="*/ 2617839 h 261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588" h="2617839">
                  <a:moveTo>
                    <a:pt x="72349" y="0"/>
                  </a:moveTo>
                  <a:cubicBezTo>
                    <a:pt x="-3237" y="1068029"/>
                    <a:pt x="-78822" y="2136058"/>
                    <a:pt x="175588" y="261783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8" name="Vapaamuotoinen: Muoto 57">
              <a:extLst>
                <a:ext uri="{FF2B5EF4-FFF2-40B4-BE49-F238E27FC236}">
                  <a16:creationId xmlns:a16="http://schemas.microsoft.com/office/drawing/2014/main" id="{1304B65A-A115-46C7-9DE7-B46874DE96E6}"/>
                </a:ext>
              </a:extLst>
            </p:cNvPr>
            <p:cNvSpPr/>
            <p:nvPr/>
          </p:nvSpPr>
          <p:spPr>
            <a:xfrm rot="20662807">
              <a:off x="7907406" y="3620728"/>
              <a:ext cx="563703" cy="3351295"/>
            </a:xfrm>
            <a:custGeom>
              <a:avLst/>
              <a:gdLst>
                <a:gd name="connsiteX0" fmla="*/ 72349 w 175588"/>
                <a:gd name="connsiteY0" fmla="*/ 0 h 2617839"/>
                <a:gd name="connsiteX1" fmla="*/ 175588 w 175588"/>
                <a:gd name="connsiteY1" fmla="*/ 2617839 h 261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588" h="2617839">
                  <a:moveTo>
                    <a:pt x="72349" y="0"/>
                  </a:moveTo>
                  <a:cubicBezTo>
                    <a:pt x="-3237" y="1068029"/>
                    <a:pt x="-78822" y="2136058"/>
                    <a:pt x="175588" y="261783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9" name="Tekstiruutu 58">
              <a:extLst>
                <a:ext uri="{FF2B5EF4-FFF2-40B4-BE49-F238E27FC236}">
                  <a16:creationId xmlns:a16="http://schemas.microsoft.com/office/drawing/2014/main" id="{98B7A312-945F-401E-87BF-32EAC29D0BCC}"/>
                </a:ext>
              </a:extLst>
            </p:cNvPr>
            <p:cNvSpPr txBox="1"/>
            <p:nvPr/>
          </p:nvSpPr>
          <p:spPr>
            <a:xfrm>
              <a:off x="5497779" y="3512144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Muurikivi</a:t>
              </a:r>
            </a:p>
          </p:txBody>
        </p:sp>
        <p:sp>
          <p:nvSpPr>
            <p:cNvPr id="60" name="Tekstiruutu 59">
              <a:extLst>
                <a:ext uri="{FF2B5EF4-FFF2-40B4-BE49-F238E27FC236}">
                  <a16:creationId xmlns:a16="http://schemas.microsoft.com/office/drawing/2014/main" id="{E4F6A369-2338-4510-BCCB-6329058C8FF4}"/>
                </a:ext>
              </a:extLst>
            </p:cNvPr>
            <p:cNvSpPr txBox="1"/>
            <p:nvPr/>
          </p:nvSpPr>
          <p:spPr>
            <a:xfrm>
              <a:off x="6536221" y="3512144"/>
              <a:ext cx="814342" cy="27699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Katukivi</a:t>
              </a:r>
            </a:p>
          </p:txBody>
        </p:sp>
        <p:sp>
          <p:nvSpPr>
            <p:cNvPr id="61" name="Tekstiruutu 60">
              <a:extLst>
                <a:ext uri="{FF2B5EF4-FFF2-40B4-BE49-F238E27FC236}">
                  <a16:creationId xmlns:a16="http://schemas.microsoft.com/office/drawing/2014/main" id="{ABD3E5D6-C6B4-41ED-A458-2313F57D73DA}"/>
                </a:ext>
              </a:extLst>
            </p:cNvPr>
            <p:cNvSpPr txBox="1"/>
            <p:nvPr/>
          </p:nvSpPr>
          <p:spPr>
            <a:xfrm>
              <a:off x="7508361" y="3510270"/>
              <a:ext cx="935017" cy="27699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i-FI" sz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Kivimurska</a:t>
              </a:r>
            </a:p>
          </p:txBody>
        </p:sp>
        <p:cxnSp>
          <p:nvCxnSpPr>
            <p:cNvPr id="63" name="Suora nuoliyhdysviiva 62">
              <a:extLst>
                <a:ext uri="{FF2B5EF4-FFF2-40B4-BE49-F238E27FC236}">
                  <a16:creationId xmlns:a16="http://schemas.microsoft.com/office/drawing/2014/main" id="{0B08BCB4-2E69-4011-BD3D-49AEA23317D4}"/>
                </a:ext>
              </a:extLst>
            </p:cNvPr>
            <p:cNvCxnSpPr>
              <a:endCxn id="59" idx="1"/>
            </p:cNvCxnSpPr>
            <p:nvPr/>
          </p:nvCxnSpPr>
          <p:spPr>
            <a:xfrm>
              <a:off x="4903927" y="3650643"/>
              <a:ext cx="593852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uora nuoliyhdysviiva 63">
              <a:extLst>
                <a:ext uri="{FF2B5EF4-FFF2-40B4-BE49-F238E27FC236}">
                  <a16:creationId xmlns:a16="http://schemas.microsoft.com/office/drawing/2014/main" id="{DC6BBD2B-08E5-4520-B7F4-53A7F44DDCB4}"/>
                </a:ext>
              </a:extLst>
            </p:cNvPr>
            <p:cNvCxnSpPr>
              <a:cxnSpLocks/>
              <a:stCxn id="59" idx="3"/>
              <a:endCxn id="60" idx="1"/>
            </p:cNvCxnSpPr>
            <p:nvPr/>
          </p:nvCxnSpPr>
          <p:spPr>
            <a:xfrm>
              <a:off x="6312121" y="3650644"/>
              <a:ext cx="2241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uora nuoliyhdysviiva 66">
              <a:extLst>
                <a:ext uri="{FF2B5EF4-FFF2-40B4-BE49-F238E27FC236}">
                  <a16:creationId xmlns:a16="http://schemas.microsoft.com/office/drawing/2014/main" id="{F2B3C421-B953-4444-81B0-A7DBC085B93A}"/>
                </a:ext>
              </a:extLst>
            </p:cNvPr>
            <p:cNvCxnSpPr>
              <a:cxnSpLocks/>
            </p:cNvCxnSpPr>
            <p:nvPr/>
          </p:nvCxnSpPr>
          <p:spPr>
            <a:xfrm>
              <a:off x="7365275" y="3648252"/>
              <a:ext cx="122909" cy="2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orakulmio 71">
            <a:extLst>
              <a:ext uri="{FF2B5EF4-FFF2-40B4-BE49-F238E27FC236}">
                <a16:creationId xmlns:a16="http://schemas.microsoft.com/office/drawing/2014/main" id="{530D655F-DC36-4BF3-9771-AF0FC29D009C}"/>
              </a:ext>
            </a:extLst>
          </p:cNvPr>
          <p:cNvSpPr/>
          <p:nvPr/>
        </p:nvSpPr>
        <p:spPr>
          <a:xfrm>
            <a:off x="672963" y="3379223"/>
            <a:ext cx="317279" cy="8837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3" name="Suorakulmio 72">
            <a:extLst>
              <a:ext uri="{FF2B5EF4-FFF2-40B4-BE49-F238E27FC236}">
                <a16:creationId xmlns:a16="http://schemas.microsoft.com/office/drawing/2014/main" id="{05C68F35-31F5-4DC6-8ABA-5A540941D275}"/>
              </a:ext>
            </a:extLst>
          </p:cNvPr>
          <p:cNvSpPr/>
          <p:nvPr/>
        </p:nvSpPr>
        <p:spPr>
          <a:xfrm rot="19266980">
            <a:off x="915097" y="4059035"/>
            <a:ext cx="317279" cy="8096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4" name="Suorakulmio 73">
            <a:extLst>
              <a:ext uri="{FF2B5EF4-FFF2-40B4-BE49-F238E27FC236}">
                <a16:creationId xmlns:a16="http://schemas.microsoft.com/office/drawing/2014/main" id="{0F6C820B-8506-44F9-BA5D-F5503C47C692}"/>
              </a:ext>
            </a:extLst>
          </p:cNvPr>
          <p:cNvSpPr/>
          <p:nvPr/>
        </p:nvSpPr>
        <p:spPr>
          <a:xfrm rot="19266980">
            <a:off x="1355296" y="4585315"/>
            <a:ext cx="317279" cy="8096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5" name="Suorakulmio 74">
            <a:extLst>
              <a:ext uri="{FF2B5EF4-FFF2-40B4-BE49-F238E27FC236}">
                <a16:creationId xmlns:a16="http://schemas.microsoft.com/office/drawing/2014/main" id="{B8F2C565-FC3D-4181-A43A-DBC9D7EB211C}"/>
              </a:ext>
            </a:extLst>
          </p:cNvPr>
          <p:cNvSpPr/>
          <p:nvPr/>
        </p:nvSpPr>
        <p:spPr>
          <a:xfrm rot="17641102">
            <a:off x="2065056" y="4641777"/>
            <a:ext cx="317279" cy="1383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6" name="Suorakulmio 75">
            <a:extLst>
              <a:ext uri="{FF2B5EF4-FFF2-40B4-BE49-F238E27FC236}">
                <a16:creationId xmlns:a16="http://schemas.microsoft.com/office/drawing/2014/main" id="{ECA211A6-1B3C-4262-B141-1CD996D89032}"/>
              </a:ext>
            </a:extLst>
          </p:cNvPr>
          <p:cNvSpPr/>
          <p:nvPr/>
        </p:nvSpPr>
        <p:spPr>
          <a:xfrm rot="16200000">
            <a:off x="3235222" y="4830522"/>
            <a:ext cx="317279" cy="1383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7" name="Suorakulmio 76">
            <a:extLst>
              <a:ext uri="{FF2B5EF4-FFF2-40B4-BE49-F238E27FC236}">
                <a16:creationId xmlns:a16="http://schemas.microsoft.com/office/drawing/2014/main" id="{8083EE80-B586-48A8-A149-86DD23DF5CFE}"/>
              </a:ext>
            </a:extLst>
          </p:cNvPr>
          <p:cNvSpPr/>
          <p:nvPr/>
        </p:nvSpPr>
        <p:spPr>
          <a:xfrm rot="3283117">
            <a:off x="4315700" y="4409485"/>
            <a:ext cx="317279" cy="1383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8" name="Suorakulmio 77">
            <a:extLst>
              <a:ext uri="{FF2B5EF4-FFF2-40B4-BE49-F238E27FC236}">
                <a16:creationId xmlns:a16="http://schemas.microsoft.com/office/drawing/2014/main" id="{1A42CB8A-BD77-4FBD-914C-EF544EBE7424}"/>
              </a:ext>
            </a:extLst>
          </p:cNvPr>
          <p:cNvSpPr/>
          <p:nvPr/>
        </p:nvSpPr>
        <p:spPr>
          <a:xfrm rot="2204212">
            <a:off x="5004491" y="4013862"/>
            <a:ext cx="317279" cy="8167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9" name="Suorakulmio 78">
            <a:extLst>
              <a:ext uri="{FF2B5EF4-FFF2-40B4-BE49-F238E27FC236}">
                <a16:creationId xmlns:a16="http://schemas.microsoft.com/office/drawing/2014/main" id="{C623845B-6DB4-4CD4-95F4-F571C1B00644}"/>
              </a:ext>
            </a:extLst>
          </p:cNvPr>
          <p:cNvSpPr/>
          <p:nvPr/>
        </p:nvSpPr>
        <p:spPr>
          <a:xfrm>
            <a:off x="5199296" y="3572958"/>
            <a:ext cx="343160" cy="5639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0" name="Suorakulmio 79">
            <a:extLst>
              <a:ext uri="{FF2B5EF4-FFF2-40B4-BE49-F238E27FC236}">
                <a16:creationId xmlns:a16="http://schemas.microsoft.com/office/drawing/2014/main" id="{E5ED29F4-4B53-4289-AE1E-6BAC6892EF60}"/>
              </a:ext>
            </a:extLst>
          </p:cNvPr>
          <p:cNvSpPr/>
          <p:nvPr/>
        </p:nvSpPr>
        <p:spPr>
          <a:xfrm>
            <a:off x="5383245" y="3460711"/>
            <a:ext cx="195918" cy="2949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82" name="Kuva 81" descr="Kuva, joka sisältää kohteen valokuva, musta, polkupyörä, sivu&#10;&#10;Kuvaus luotu automaattisesti">
            <a:extLst>
              <a:ext uri="{FF2B5EF4-FFF2-40B4-BE49-F238E27FC236}">
                <a16:creationId xmlns:a16="http://schemas.microsoft.com/office/drawing/2014/main" id="{D13F9C21-F077-4AB5-99EF-ED95ADE09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233" y="2688738"/>
            <a:ext cx="1110392" cy="1480523"/>
          </a:xfrm>
          <a:prstGeom prst="rect">
            <a:avLst/>
          </a:prstGeom>
        </p:spPr>
      </p:pic>
      <p:pic>
        <p:nvPicPr>
          <p:cNvPr id="84" name="Kuva 83" descr="Kuva, joka sisältää kohteen ruoho, ulko, kenttä, rakennus&#10;&#10;Kuvaus luotu automaattisesti">
            <a:extLst>
              <a:ext uri="{FF2B5EF4-FFF2-40B4-BE49-F238E27FC236}">
                <a16:creationId xmlns:a16="http://schemas.microsoft.com/office/drawing/2014/main" id="{1C552730-DE83-41D6-A604-35C70ED162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5000"/>
                    </a14:imgEffect>
                    <a14:imgEffect>
                      <a14:brightnessContrast bright="26000" contrast="32000"/>
                    </a14:imgEffect>
                  </a14:imgLayer>
                </a14:imgProps>
              </a:ext>
            </a:extLst>
          </a:blip>
          <a:srcRect r="60098"/>
          <a:stretch/>
        </p:blipFill>
        <p:spPr>
          <a:xfrm>
            <a:off x="8003764" y="2684067"/>
            <a:ext cx="1038333" cy="146373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86" name="Kuva 85" descr="Kuva, joka sisältää kohteen rock, rakennus, tiili, ruoka&#10;&#10;Kuvaus luotu automaattisesti">
            <a:extLst>
              <a:ext uri="{FF2B5EF4-FFF2-40B4-BE49-F238E27FC236}">
                <a16:creationId xmlns:a16="http://schemas.microsoft.com/office/drawing/2014/main" id="{512D9964-F1A1-42CB-950C-AD07F49CE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071" y="2669902"/>
            <a:ext cx="1087526" cy="14500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880E3B-A61F-4FD5-8072-E260B1DB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2" r="39185" b="10763"/>
          <a:stretch/>
        </p:blipFill>
        <p:spPr bwMode="auto">
          <a:xfrm>
            <a:off x="10379588" y="2653681"/>
            <a:ext cx="1087526" cy="14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595BEB-4D6F-4D35-BB65-4C7554EC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55" y="464619"/>
            <a:ext cx="5663194" cy="538641"/>
          </a:xfrm>
        </p:spPr>
        <p:txBody>
          <a:bodyPr/>
          <a:lstStyle/>
          <a:p>
            <a:r>
              <a:rPr lang="fi-FI" dirty="0"/>
              <a:t>HAUTAKIVEN ELINKAARI – OPTIMAALINEN KIERTO</a:t>
            </a:r>
          </a:p>
        </p:txBody>
      </p:sp>
    </p:spTree>
    <p:extLst>
      <p:ext uri="{BB962C8B-B14F-4D97-AF65-F5344CB8AC3E}">
        <p14:creationId xmlns:p14="http://schemas.microsoft.com/office/powerpoint/2010/main" val="120107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DEF685-9ED8-4440-B100-2C46B60A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968385"/>
            <a:ext cx="5854700" cy="1128335"/>
          </a:xfrm>
        </p:spPr>
        <p:txBody>
          <a:bodyPr/>
          <a:lstStyle/>
          <a:p>
            <a:r>
              <a:rPr lang="fi-FI" dirty="0"/>
              <a:t>YHTEINEN TULEVAISUUS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14F161-7F64-4D33-9016-06EF9CD44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08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E41BB-62E1-41DA-BBDB-2CE144F0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8000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182478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889D54-F17B-45DF-B902-1BD4E783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KIVI RY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4AF9CC-9B40-431E-B58E-66FE78EC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1449"/>
            <a:ext cx="6493646" cy="4588297"/>
          </a:xfrm>
        </p:spPr>
        <p:txBody>
          <a:bodyPr/>
          <a:lstStyle/>
          <a:p>
            <a:r>
              <a:rPr lang="fi-FI" sz="2000" dirty="0"/>
              <a:t>Yhdistämme luonnonkivialan kehittämisestä kiinnostuneet aktiiviset ja vastuuntuntoiset yritykset. </a:t>
            </a:r>
          </a:p>
          <a:p>
            <a:endParaRPr lang="fi-FI" sz="1100" dirty="0">
              <a:cs typeface="Calibri" panose="020F0502020204030204" pitchFamily="34" charset="0"/>
            </a:endParaRPr>
          </a:p>
          <a:p>
            <a:r>
              <a:rPr lang="fi-FI" sz="2000" dirty="0">
                <a:cs typeface="Calibri" panose="020F0502020204030204" pitchFamily="34" charset="0"/>
              </a:rPr>
              <a:t>Jäsenyrityksiä 2020</a:t>
            </a:r>
          </a:p>
          <a:p>
            <a:pPr marL="457200" lvl="1" indent="0">
              <a:buNone/>
            </a:pPr>
            <a:r>
              <a:rPr lang="fi-FI" sz="1600" dirty="0">
                <a:cs typeface="Calibri" panose="020F0502020204030204" pitchFamily="34" charset="0"/>
              </a:rPr>
              <a:t>Varsinaisia jäsenyrityksiä 75</a:t>
            </a:r>
          </a:p>
          <a:p>
            <a:pPr marL="457200" lvl="1" indent="0">
              <a:buNone/>
            </a:pPr>
            <a:r>
              <a:rPr lang="fi-FI" sz="1600" dirty="0">
                <a:cs typeface="Calibri" panose="020F0502020204030204" pitchFamily="34" charset="0"/>
              </a:rPr>
              <a:t>Kumppanijäseniä 16</a:t>
            </a:r>
          </a:p>
          <a:p>
            <a:pPr marL="457200" lvl="1" indent="0">
              <a:buNone/>
            </a:pPr>
            <a:r>
              <a:rPr lang="fi-FI" sz="1600" dirty="0">
                <a:cs typeface="Calibri" panose="020F0502020204030204" pitchFamily="34" charset="0"/>
              </a:rPr>
              <a:t>Opiskelijajäseniä 39</a:t>
            </a:r>
          </a:p>
          <a:p>
            <a:pPr marL="457200" lvl="1" indent="0">
              <a:buNone/>
            </a:pPr>
            <a:endParaRPr lang="fi-FI" sz="1600" dirty="0">
              <a:cs typeface="Calibri" panose="020F0502020204030204" pitchFamily="34" charset="0"/>
            </a:endParaRPr>
          </a:p>
          <a:p>
            <a:r>
              <a:rPr lang="fi-FI" sz="2000" dirty="0">
                <a:cs typeface="Calibri" panose="020F0502020204030204" pitchFamily="34" charset="0"/>
              </a:rPr>
              <a:t>Jäsenyritysten liiketoiminta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1600" dirty="0">
                <a:cs typeface="Calibri" panose="020F0502020204030204" pitchFamily="34" charset="0"/>
              </a:rPr>
              <a:t>Tarvekiven louhinta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1600" dirty="0">
                <a:cs typeface="Calibri" panose="020F0502020204030204" pitchFamily="34" charset="0"/>
              </a:rPr>
              <a:t>Rakennus- ja ympäristökivet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1600" dirty="0">
                <a:cs typeface="Calibri" panose="020F0502020204030204" pitchFamily="34" charset="0"/>
              </a:rPr>
              <a:t>Sisustuskivet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1600" dirty="0">
                <a:cs typeface="Calibri" panose="020F0502020204030204" pitchFamily="34" charset="0"/>
              </a:rPr>
              <a:t>Hautakivet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1600" dirty="0">
                <a:cs typeface="Calibri" panose="020F0502020204030204" pitchFamily="34" charset="0"/>
              </a:rPr>
              <a:t>Asennus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57224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8F9F86-F4BA-492B-AF12-D1CB68218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78253"/>
            <a:ext cx="5854700" cy="518922"/>
          </a:xfrm>
        </p:spPr>
        <p:txBody>
          <a:bodyPr/>
          <a:lstStyle/>
          <a:p>
            <a:r>
              <a:rPr lang="fi-FI" dirty="0">
                <a:cs typeface="Calibri" panose="020F0502020204030204" pitchFamily="34" charset="0"/>
              </a:rPr>
              <a:t>VERKOSTOMME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5D56BF-7F86-454E-8CAF-8168E39BB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8" t="5778" r="10707" b="5482"/>
          <a:stretch/>
        </p:blipFill>
        <p:spPr>
          <a:xfrm>
            <a:off x="4030824" y="4712785"/>
            <a:ext cx="1983125" cy="136696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F83F9A6-D233-4414-8B33-47CA79E0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87" y="3343270"/>
            <a:ext cx="3308387" cy="1044433"/>
          </a:xfrm>
          <a:prstGeom prst="rect">
            <a:avLst/>
          </a:prstGeom>
        </p:spPr>
      </p:pic>
      <p:pic>
        <p:nvPicPr>
          <p:cNvPr id="5" name="Kuva 4" descr="Kuva, joka sisältää kohteen istuminen, kissa, piirtäminen, suuri&#10;&#10;Kuvaus luotu automaattisesti">
            <a:extLst>
              <a:ext uri="{FF2B5EF4-FFF2-40B4-BE49-F238E27FC236}">
                <a16:creationId xmlns:a16="http://schemas.microsoft.com/office/drawing/2014/main" id="{D9E09999-FDF6-4DF8-9445-7340C6DB6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288" y="1585688"/>
            <a:ext cx="1553315" cy="1432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200728E-8C2D-4FD2-A8EC-5CFBC363D4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270" b="8752"/>
          <a:stretch/>
        </p:blipFill>
        <p:spPr>
          <a:xfrm>
            <a:off x="870287" y="4712785"/>
            <a:ext cx="2865537" cy="948122"/>
          </a:xfrm>
          <a:prstGeom prst="rect">
            <a:avLst/>
          </a:prstGeom>
        </p:spPr>
      </p:pic>
      <p:pic>
        <p:nvPicPr>
          <p:cNvPr id="11" name="Kuva 10" descr="Kuva, joka sisältää kohteen merkki&#10;&#10;Kuvaus luotu automaattisesti">
            <a:extLst>
              <a:ext uri="{FF2B5EF4-FFF2-40B4-BE49-F238E27FC236}">
                <a16:creationId xmlns:a16="http://schemas.microsoft.com/office/drawing/2014/main" id="{F4994E46-3125-4EAC-BFB4-B89F86B10F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766" y="3343270"/>
            <a:ext cx="2129834" cy="106491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5DAE60B-B94A-48AE-9762-FA9751D56E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434" y="2056189"/>
            <a:ext cx="4189894" cy="9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7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4BA495-38FB-46BE-85B0-A817D47E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cap="all" dirty="0"/>
              <a:t>Päämäärämme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FEBA6A-8DDE-4062-905A-B774D8B35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8" y="1443226"/>
            <a:ext cx="6378237" cy="4380525"/>
          </a:xfrm>
        </p:spPr>
        <p:txBody>
          <a:bodyPr/>
          <a:lstStyle/>
          <a:p>
            <a:r>
              <a:rPr lang="fi-FI" sz="2000" dirty="0"/>
              <a:t>Lisäämme luonnonkiven kysyntää ja tunnettuutta matalan hiilijalanjäljen ja ikuisen elinkaaren materiaalina. </a:t>
            </a:r>
          </a:p>
          <a:p>
            <a:r>
              <a:rPr lang="fi-FI" sz="2000" dirty="0"/>
              <a:t>Mahdollistamme jäsenillemme parhaan liiketoimintaympäristön.</a:t>
            </a:r>
          </a:p>
          <a:p>
            <a:endParaRPr lang="fi-FI" sz="2800" dirty="0"/>
          </a:p>
          <a:p>
            <a:r>
              <a:rPr lang="fi-FI" sz="3200" dirty="0"/>
              <a:t>ARVOMME</a:t>
            </a:r>
          </a:p>
          <a:p>
            <a:pPr indent="-228600"/>
            <a:r>
              <a:rPr lang="fi-FI" sz="2000" dirty="0"/>
              <a:t>Asiantuntijuus </a:t>
            </a:r>
          </a:p>
          <a:p>
            <a:pPr indent="-228600"/>
            <a:r>
              <a:rPr lang="fi-FI" sz="2000" dirty="0"/>
              <a:t>Vastuullisuus</a:t>
            </a:r>
          </a:p>
          <a:p>
            <a:pPr indent="-228600"/>
            <a:r>
              <a:rPr lang="fi-FI" sz="2000" dirty="0"/>
              <a:t>Rohkeus</a:t>
            </a:r>
          </a:p>
        </p:txBody>
      </p:sp>
    </p:spTree>
    <p:extLst>
      <p:ext uri="{BB962C8B-B14F-4D97-AF65-F5344CB8AC3E}">
        <p14:creationId xmlns:p14="http://schemas.microsoft.com/office/powerpoint/2010/main" val="181948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0DCDCB-2AA4-4DD5-889F-08F2DA1D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TULEVAISUUS</a:t>
            </a:r>
          </a:p>
        </p:txBody>
      </p:sp>
    </p:spTree>
    <p:extLst>
      <p:ext uri="{BB962C8B-B14F-4D97-AF65-F5344CB8AC3E}">
        <p14:creationId xmlns:p14="http://schemas.microsoft.com/office/powerpoint/2010/main" val="271583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DA6130-40FB-44A4-95F2-472D23F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KIERTOTALOUS</a:t>
            </a:r>
          </a:p>
        </p:txBody>
      </p:sp>
      <p:pic>
        <p:nvPicPr>
          <p:cNvPr id="1028" name="Picture 4" descr="Kuvahaun tulos: kiertotalous kaavio">
            <a:extLst>
              <a:ext uri="{FF2B5EF4-FFF2-40B4-BE49-F238E27FC236}">
                <a16:creationId xmlns:a16="http://schemas.microsoft.com/office/drawing/2014/main" id="{FA75AA50-ED39-4100-9D50-CC99FE743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7" y="1615041"/>
            <a:ext cx="5586430" cy="41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2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4F6A4E-3A7B-40AA-9BED-8CBDA348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HIILIJALANJÄLKI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5B4B6C-46DE-420D-9F79-CAD09555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541603"/>
            <a:ext cx="6360481" cy="2246297"/>
          </a:xfrm>
        </p:spPr>
        <p:txBody>
          <a:bodyPr/>
          <a:lstStyle/>
          <a:p>
            <a:r>
              <a:rPr lang="fi-FI" sz="2000" dirty="0"/>
              <a:t>tarkoittaa jonkin tuotteen, toiminnan tai palvelun aiheuttamaa ilmastokuormaa. </a:t>
            </a:r>
          </a:p>
          <a:p>
            <a:endParaRPr lang="fi-FI" sz="2000" dirty="0"/>
          </a:p>
          <a:p>
            <a:r>
              <a:rPr lang="fi-FI" sz="2000" dirty="0"/>
              <a:t>Eli kuinka paljon kasvihuonekaasuja tuotteen tai toiminnan elinkaaren aikana syntyy. </a:t>
            </a:r>
            <a:endParaRPr lang="fi-FI" sz="2800" dirty="0"/>
          </a:p>
          <a:p>
            <a:endParaRPr lang="fi-FI" sz="2000" dirty="0"/>
          </a:p>
          <a:p>
            <a:r>
              <a:rPr lang="fi-FI" sz="2000" dirty="0"/>
              <a:t>Hiilijalanjälki antaa </a:t>
            </a:r>
            <a:r>
              <a:rPr lang="fi-FI" sz="2000"/>
              <a:t>mitattua informaatiota.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10425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BB1BD-0A63-4320-AA12-D55FDBBE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60" y="564892"/>
            <a:ext cx="6230965" cy="1128335"/>
          </a:xfrm>
        </p:spPr>
        <p:txBody>
          <a:bodyPr/>
          <a:lstStyle/>
          <a:p>
            <a:r>
              <a:rPr lang="fi-FI" cap="all" dirty="0"/>
              <a:t>SUOMALAISEN LUONNONKIVEN Hiilijalanjälki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3115973-E58B-44A8-A4C1-502F2C5EDC1B}"/>
              </a:ext>
            </a:extLst>
          </p:cNvPr>
          <p:cNvSpPr/>
          <p:nvPr/>
        </p:nvSpPr>
        <p:spPr>
          <a:xfrm>
            <a:off x="448638" y="233112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Hiilijalanjälki on yksi elinkaariarvioinnin tuloksista. </a:t>
            </a:r>
          </a:p>
          <a:p>
            <a:r>
              <a:rPr lang="fi-FI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Tulokset saadaan yhteensä 24 </a:t>
            </a:r>
            <a:r>
              <a:rPr lang="fi-FI" dirty="0" err="1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elikaarivaikutuksesta</a:t>
            </a:r>
            <a:r>
              <a:rPr lang="fi-FI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.</a:t>
            </a:r>
            <a:endParaRPr lang="fi-FI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endParaRPr lang="fi-FI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Elinkaariarvioinnin laatuvaatimukset asetettiin ISO 14044 (4.2.3.6) ja EN 15804 (6.3.7) standardien mukaisesti. </a:t>
            </a:r>
          </a:p>
          <a:p>
            <a:endParaRPr lang="fi-FI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  <a:p>
            <a:endParaRPr lang="fi-FI" dirty="0">
              <a:solidFill>
                <a:schemeClr val="bg1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1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BB1BD-0A63-4320-AA12-D55FDBBE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60" y="564892"/>
            <a:ext cx="6230965" cy="1128335"/>
          </a:xfrm>
        </p:spPr>
        <p:txBody>
          <a:bodyPr/>
          <a:lstStyle/>
          <a:p>
            <a:r>
              <a:rPr lang="fi-FI" sz="2400" cap="all" dirty="0"/>
              <a:t>SUOMALAISEN LUONNONKIVEN Hiilijalanjälki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E8D6B9B-8620-4E32-B17F-4F4B840FA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1" t="26067" r="20786" b="17303"/>
          <a:stretch/>
        </p:blipFill>
        <p:spPr>
          <a:xfrm>
            <a:off x="835661" y="1306860"/>
            <a:ext cx="7962390" cy="44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19407"/>
      </p:ext>
    </p:extLst>
  </p:cSld>
  <p:clrMapOvr>
    <a:masterClrMapping/>
  </p:clrMapOvr>
</p:sld>
</file>

<file path=ppt/theme/theme1.xml><?xml version="1.0" encoding="utf-8"?>
<a:theme xmlns:a="http://schemas.openxmlformats.org/drawingml/2006/main" name="1 OTSIKK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TEKS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 TEKS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 TEKS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 TEKS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 VÄLIOTSIKKO / KIIT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156</Words>
  <Application>Microsoft Office PowerPoint</Application>
  <PresentationFormat>Laajakuva</PresentationFormat>
  <Paragraphs>65</Paragraphs>
  <Slides>12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12</vt:i4>
      </vt:variant>
    </vt:vector>
  </HeadingPairs>
  <TitlesOfParts>
    <vt:vector size="22" baseType="lpstr">
      <vt:lpstr>Calibri</vt:lpstr>
      <vt:lpstr>Roboto Light</vt:lpstr>
      <vt:lpstr>Calibri Light</vt:lpstr>
      <vt:lpstr>Arial</vt:lpstr>
      <vt:lpstr>1 OTSIKKO</vt:lpstr>
      <vt:lpstr>2 TEKSTI</vt:lpstr>
      <vt:lpstr>3 TEKSTI</vt:lpstr>
      <vt:lpstr>4 TEKSTI</vt:lpstr>
      <vt:lpstr>5 TEKSTI</vt:lpstr>
      <vt:lpstr>6 VÄLIOTSIKKO / KIITOS</vt:lpstr>
      <vt:lpstr>KIVI ry 10.03.2020 Taru-Tiina Kalliokuusi</vt:lpstr>
      <vt:lpstr>KIVI RY</vt:lpstr>
      <vt:lpstr>VERKOSTOMME</vt:lpstr>
      <vt:lpstr>Päämäärämme</vt:lpstr>
      <vt:lpstr>TULEVAISUUS</vt:lpstr>
      <vt:lpstr>KIERTOTALOUS</vt:lpstr>
      <vt:lpstr>HIILIJALANJÄLKI</vt:lpstr>
      <vt:lpstr>SUOMALAISEN LUONNONKIVEN Hiilijalanjälki</vt:lpstr>
      <vt:lpstr>SUOMALAISEN LUONNONKIVEN Hiilijalanjälki</vt:lpstr>
      <vt:lpstr>HAUTAKIVEN ELINKAARI – OPTIMAALINEN KIERTO</vt:lpstr>
      <vt:lpstr>YHTEINEN TULEVAISUUS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KIVI ry 10.03.2020 Taru-Tiina Kalliokuusi</dc:title>
  <dc:creator>Taru-Tiina Kalliokuusi</dc:creator>
  <cp:lastModifiedBy>Matti Halme</cp:lastModifiedBy>
  <cp:revision>10</cp:revision>
  <dcterms:created xsi:type="dcterms:W3CDTF">2020-03-09T20:01:23Z</dcterms:created>
  <dcterms:modified xsi:type="dcterms:W3CDTF">2020-03-25T15:58:29Z</dcterms:modified>
</cp:coreProperties>
</file>