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1" r:id="rId7"/>
    <p:sldId id="260" r:id="rId8"/>
    <p:sldId id="265" r:id="rId9"/>
    <p:sldId id="263" r:id="rId10"/>
    <p:sldId id="262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653" autoAdjust="0"/>
  </p:normalViewPr>
  <p:slideViewPr>
    <p:cSldViewPr snapToGrid="0" snapToObjects="1">
      <p:cViewPr varScale="1">
        <p:scale>
          <a:sx n="105" d="100"/>
          <a:sy n="105" d="100"/>
        </p:scale>
        <p:origin x="1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8DBE-219D-8741-B9D3-6BA80A771EFA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09361-9F3B-A148-921D-C004DA6E0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25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464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770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634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634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755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644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B09361-9F3B-A148-921D-C004DA6E0F22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95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86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5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309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310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285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146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06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00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324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67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74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330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412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44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88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11AD-1A8E-8346-A87C-BB0F7BB542C3}" type="datetimeFigureOut">
              <a:rPr lang="fi-FI" smtClean="0"/>
              <a:t>19.11.2022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9C2DC6-B91F-C74E-8149-6C90A13D06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23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1C94C7-AA29-E140-91F5-2290AA6A79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Hautaustoimen säädökset ja niiden soveltaminen	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3B94FF-47BA-7947-8CE0-3645CCAC0B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Suomen hautaustoiminnan keskusliiton koulutuspäivät Vaasa</a:t>
            </a:r>
          </a:p>
        </p:txBody>
      </p:sp>
    </p:spTree>
    <p:extLst>
      <p:ext uri="{BB962C8B-B14F-4D97-AF65-F5344CB8AC3E}">
        <p14:creationId xmlns:p14="http://schemas.microsoft.com/office/powerpoint/2010/main" val="307666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6D5A9B-6A6C-C844-BDE9-F74FC32A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 mielenkiinnostanne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CFF72F-7218-C445-B5D3-A9EF2254A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4908868" cy="3777622"/>
          </a:xfrm>
        </p:spPr>
        <p:txBody>
          <a:bodyPr/>
          <a:lstStyle/>
          <a:p>
            <a:r>
              <a:rPr lang="fi-FI" dirty="0"/>
              <a:t>Kysymyksiä / Kommentteja ?</a:t>
            </a:r>
          </a:p>
          <a:p>
            <a:endParaRPr lang="fi-FI" dirty="0"/>
          </a:p>
          <a:p>
            <a:r>
              <a:rPr lang="fi-FI" dirty="0"/>
              <a:t>Kysymyksiä tai pohdituttavia aiheita saa laittaa myös sähköpostilla petri.solja@evl.fi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C03783-1943-7F87-8136-3613CD440E5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645" y="1952513"/>
            <a:ext cx="3937299" cy="29529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0317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095A2A-7441-D54A-8ED9-7DF6624ED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Taustaa ja tavoitteita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465EF5-D5D7-8447-8D84-2A7BA82B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5142548" cy="377762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Pohjana keskustelu hautaustoimen puutteista</a:t>
            </a:r>
          </a:p>
          <a:p>
            <a:r>
              <a:rPr lang="fi-FI" dirty="0"/>
              <a:t>Työn tilaajaksi Suomen Hautaustoiminnan Keskusliitto</a:t>
            </a:r>
          </a:p>
          <a:p>
            <a:endParaRPr lang="fi-FI" dirty="0"/>
          </a:p>
          <a:p>
            <a:r>
              <a:rPr lang="fi-FI" dirty="0"/>
              <a:t>Tavoitteena selvittää </a:t>
            </a:r>
          </a:p>
          <a:p>
            <a:pPr lvl="1"/>
            <a:r>
              <a:rPr lang="fi-FI" dirty="0"/>
              <a:t>Miten oikeuskäytännössä hautaustoimea koskevia säädöksiä tulkitaan ja siten löytää soveltamisohjeita seurakunnille ?</a:t>
            </a:r>
          </a:p>
          <a:p>
            <a:pPr lvl="1"/>
            <a:r>
              <a:rPr lang="fi-FI" dirty="0"/>
              <a:t>Mikä on hautaustoimen ja hautainhoidon taloudellinen perusta ja miten sitä voitaisiin parantaa ?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C96F15-A012-DB45-88DF-1E0350DEEB5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3119" y="2133600"/>
            <a:ext cx="3481493" cy="261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B9AE0-A253-9C4C-9277-C83364FE7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Aineistonkeruu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C0ACC5-5DB8-514E-B7BE-A00670F0C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4725988" cy="3777622"/>
          </a:xfrm>
        </p:spPr>
        <p:txBody>
          <a:bodyPr/>
          <a:lstStyle/>
          <a:p>
            <a:r>
              <a:rPr lang="fi-FI" dirty="0"/>
              <a:t>Hallinto-oikeuksilta materiaalia kerättiin n. 600 oikeustapausta </a:t>
            </a:r>
          </a:p>
          <a:p>
            <a:r>
              <a:rPr lang="fi-FI" dirty="0"/>
              <a:t>Hautaustoimea koskevien säädöksien ja lakien taustamateriaaleja</a:t>
            </a:r>
          </a:p>
          <a:p>
            <a:r>
              <a:rPr lang="fi-FI" dirty="0"/>
              <a:t>Hautaustoimea koskevia selvityksiä (mm. THL kylmiö selvitys)</a:t>
            </a:r>
          </a:p>
          <a:p>
            <a:r>
              <a:rPr lang="fi-FI" dirty="0"/>
              <a:t>Henkilöhaastattelut (sähköpostilla)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Työtä jouduttiin jopa rajaamaan rajusti, että opintopistemäärä pysyy kohtuullisena.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059DE6-D889-2BFB-9DBE-FE89577CA6C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8257" y="1905000"/>
            <a:ext cx="2456777" cy="32757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0936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EB907-E492-9C47-9362-245BD572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Huomioita lähdemateriaalista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9F5445-7B19-284B-9464-1E3D2D1C7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6371908" cy="441780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Oikeusasteissa painotettiin erityisesti</a:t>
            </a:r>
          </a:p>
          <a:p>
            <a:pPr lvl="1"/>
            <a:r>
              <a:rPr lang="fi-FI" dirty="0"/>
              <a:t>Asianmukaista opastusta (Oikeuskanslerilta huomautus seurakunnalle v. 2009 puutteellisesta opastuksesta erimielisyysasiassa)</a:t>
            </a:r>
          </a:p>
          <a:p>
            <a:pPr lvl="2"/>
            <a:r>
              <a:rPr lang="fi-FI" dirty="0"/>
              <a:t>Viranomaisella on neuvonta velvollisuus</a:t>
            </a:r>
          </a:p>
          <a:p>
            <a:pPr lvl="1"/>
            <a:r>
              <a:rPr lang="fi-FI" dirty="0"/>
              <a:t>Asianmukaista muutoksenhakuoikeutta ja oikeaa muutoksenhaku aikaa</a:t>
            </a:r>
          </a:p>
          <a:p>
            <a:r>
              <a:rPr lang="fi-FI" dirty="0"/>
              <a:t>Osassa säädöksiä vaikuttaa olevan myös soveltamisepäselvyyttä</a:t>
            </a:r>
          </a:p>
          <a:p>
            <a:pPr lvl="1"/>
            <a:r>
              <a:rPr lang="fi-FI" dirty="0"/>
              <a:t>Luovutetaanko hautaoikeus jos maksut maksamatta ?</a:t>
            </a:r>
          </a:p>
          <a:p>
            <a:pPr lvl="1"/>
            <a:r>
              <a:rPr lang="fi-FI" dirty="0"/>
              <a:t>Kuka saa allekirjoittaa hautapaikan </a:t>
            </a:r>
            <a:r>
              <a:rPr lang="fi-FI" dirty="0" err="1"/>
              <a:t>haltijuusasiakirjan</a:t>
            </a:r>
            <a:r>
              <a:rPr lang="fi-FI" dirty="0"/>
              <a:t> jos kuultavalla on edunvalvoja ?</a:t>
            </a:r>
          </a:p>
          <a:p>
            <a:pPr lvl="1"/>
            <a:r>
              <a:rPr lang="fi-FI" dirty="0"/>
              <a:t>Soveltamisepäselvyydet ratkaisee oikeuslaitos, mutta riittävää oikeuskäytäntöä ei </a:t>
            </a:r>
            <a:r>
              <a:rPr lang="fi-FI" dirty="0" err="1"/>
              <a:t>monestikkaan</a:t>
            </a:r>
            <a:r>
              <a:rPr lang="fi-FI" dirty="0"/>
              <a:t> ole</a:t>
            </a:r>
          </a:p>
          <a:p>
            <a:pPr lvl="2"/>
            <a:r>
              <a:rPr lang="fi-FI" dirty="0"/>
              <a:t>Mm. miten määritellään maksujen kohtuullisuus ero 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C2FB6-34F8-A296-5F08-EE5B73A9AF3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4456" y="2133600"/>
            <a:ext cx="2287345" cy="30497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88241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C1C515-F180-3847-9A8A-71B47380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Havaintoja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28A9F5-C719-6946-A6CA-4BA4BC970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Kikkohallituksen yleiskirjeille ja ohjeistuksille annettu suuri painoarvo oikeuden tulkinnoissa</a:t>
            </a:r>
          </a:p>
          <a:p>
            <a:r>
              <a:rPr lang="fi-FI" dirty="0"/>
              <a:t>Kirjallisen tiedon painoarvo suurempi kuin suullisen. Kahdessa oikeuden käsittelyssä nojattiin omaisen antamaan suulliseen tietoon.</a:t>
            </a:r>
          </a:p>
          <a:p>
            <a:r>
              <a:rPr lang="fi-FI" dirty="0"/>
              <a:t>Kaikkiseurakunnat eivät toimita tilastoja, joka vaikeuttaa tilastoaineiston arviointia</a:t>
            </a:r>
          </a:p>
        </p:txBody>
      </p:sp>
    </p:spTree>
    <p:extLst>
      <p:ext uri="{BB962C8B-B14F-4D97-AF65-F5344CB8AC3E}">
        <p14:creationId xmlns:p14="http://schemas.microsoft.com/office/powerpoint/2010/main" val="2806531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B9FD00-4948-D14E-BAA4-0B6F3F71D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Havaintoja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BD41AE-F0B1-3143-A30B-7891FCD12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Kirkkohallituksen yleiskirjeille ja ohjeistuksille annettu suuri painoarvo oikeuden tulkinnoissa</a:t>
            </a:r>
          </a:p>
          <a:p>
            <a:r>
              <a:rPr lang="fi-FI" dirty="0"/>
              <a:t>Kirjallisen tiedon painoarvo suurempi kuin suullisen. Kahdessa oikeuden käsittelyssä nojattiin omaisen antamaan suulliseen tietoon.</a:t>
            </a:r>
          </a:p>
          <a:p>
            <a:r>
              <a:rPr lang="fi-FI" dirty="0"/>
              <a:t>Kaikki seurakunnat eivät toimita tilastoja, joka vaikeuttaa tilastoaineiston arviointia</a:t>
            </a:r>
          </a:p>
          <a:p>
            <a:r>
              <a:rPr lang="fi-FI" dirty="0"/>
              <a:t>Hautaustoimen ohjesääntö ja hautausmaiden käyttösuunnitelmat ovat seurakunnalle monipuolinen työkalu</a:t>
            </a:r>
          </a:p>
          <a:p>
            <a:pPr lvl="1"/>
            <a:r>
              <a:rPr lang="fi-FI" dirty="0"/>
              <a:t>Esim. Hautapaikka tulee luovuttaa vaikka omaiset jättäisivät maksut maksamatta</a:t>
            </a:r>
          </a:p>
          <a:p>
            <a:pPr lvl="2"/>
            <a:r>
              <a:rPr lang="fi-FI" dirty="0"/>
              <a:t>Muistomerkin tuominen haudalle voidaan laittaa ehdolliseksi mutta se on oltava kirjallisesti hautaustoimen ohjesäännössä</a:t>
            </a:r>
          </a:p>
          <a:p>
            <a:pPr lvl="1"/>
            <a:r>
              <a:rPr lang="fi-FI" dirty="0"/>
              <a:t>Vainajien säilytys </a:t>
            </a:r>
          </a:p>
          <a:p>
            <a:pPr lvl="2"/>
            <a:r>
              <a:rPr lang="fi-FI" dirty="0"/>
              <a:t>Säilytys on sääntelemätöntä ja lakisääteinen velvollisuus tähän on kunnalla/kaupungilla</a:t>
            </a:r>
          </a:p>
          <a:p>
            <a:pPr lvl="1"/>
            <a:r>
              <a:rPr lang="fi-FI" dirty="0"/>
              <a:t>Vainajien säilytys </a:t>
            </a:r>
          </a:p>
          <a:p>
            <a:pPr lvl="2"/>
            <a:r>
              <a:rPr lang="fi-FI" dirty="0"/>
              <a:t>Säilytys on sääntelemätöntä ja lakisääteinen velvollisuus tähän on kunnalla/kaupungilla</a:t>
            </a:r>
          </a:p>
        </p:txBody>
      </p:sp>
    </p:spTree>
    <p:extLst>
      <p:ext uri="{BB962C8B-B14F-4D97-AF65-F5344CB8AC3E}">
        <p14:creationId xmlns:p14="http://schemas.microsoft.com/office/powerpoint/2010/main" val="12822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21046D-DBC3-5444-8FD1-C86DDE2F8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BED8C5-55B5-F741-914B-FC8B726DD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Seurakuntien jäsenmäärän laskiessa seurakunnan saama rahoitus myös tullaan kyseenalaistamaan</a:t>
            </a:r>
          </a:p>
          <a:p>
            <a:r>
              <a:rPr lang="fi-FI" dirty="0"/>
              <a:t>Hautaustoimen maksut isolla osalla seurakuntia liian pienet</a:t>
            </a:r>
          </a:p>
          <a:p>
            <a:pPr lvl="1"/>
            <a:r>
              <a:rPr lang="fi-FI" dirty="0"/>
              <a:t>Hautainhoitorahastot tappiollisia ja hoitorahastojen ylikate kulutettu loppuun keskimäärin 10-12 vuodessa</a:t>
            </a:r>
          </a:p>
          <a:p>
            <a:pPr lvl="1"/>
            <a:r>
              <a:rPr lang="fi-FI" dirty="0"/>
              <a:t>#leikattavaa löytyy projekti sosiaalisessa mediassa</a:t>
            </a:r>
          </a:p>
          <a:p>
            <a:r>
              <a:rPr lang="fi-FI" dirty="0"/>
              <a:t>Seurakunnilla on ohjeita joita noudatetaan mutta niitä ei ole kirjallisessa muodossa</a:t>
            </a:r>
          </a:p>
          <a:p>
            <a:r>
              <a:rPr lang="fi-FI" dirty="0"/>
              <a:t>Yleinen oikeuskäytäntö jos ei kirjallista tietoa niin ohje ei ole pätevä</a:t>
            </a:r>
          </a:p>
          <a:p>
            <a:pPr lvl="1"/>
            <a:r>
              <a:rPr lang="fi-FI" dirty="0"/>
              <a:t>Tästä olemassa harvoja perusteltuja poikkeuksia</a:t>
            </a:r>
          </a:p>
        </p:txBody>
      </p:sp>
    </p:spTree>
    <p:extLst>
      <p:ext uri="{BB962C8B-B14F-4D97-AF65-F5344CB8AC3E}">
        <p14:creationId xmlns:p14="http://schemas.microsoft.com/office/powerpoint/2010/main" val="146184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4895C8-70E9-9741-BFE4-312E7640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Toimenpide ehdotuksia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4CA09B-9765-9542-B698-EFE39EB41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5790995" cy="3777622"/>
          </a:xfrm>
        </p:spPr>
        <p:txBody>
          <a:bodyPr/>
          <a:lstStyle/>
          <a:p>
            <a:r>
              <a:rPr lang="fi-FI" dirty="0"/>
              <a:t>Jos halutaan yhteneväisyyttä niin hautaustoimen valvontaa tulisi lisätä</a:t>
            </a:r>
          </a:p>
          <a:p>
            <a:pPr lvl="1"/>
            <a:r>
              <a:rPr lang="fi-FI" dirty="0"/>
              <a:t>Tuomiokapituli / AVI alueellisesti</a:t>
            </a:r>
          </a:p>
          <a:p>
            <a:pPr lvl="1"/>
            <a:r>
              <a:rPr lang="fi-FI" dirty="0"/>
              <a:t>Kirkkohallitus maan laajuisesti</a:t>
            </a:r>
          </a:p>
          <a:p>
            <a:r>
              <a:rPr lang="fi-FI" dirty="0"/>
              <a:t>Hautaustoimi irti seurakunnilta ja hyvinvointialueiden kokoisille toimijoille ?</a:t>
            </a:r>
          </a:p>
          <a:p>
            <a:r>
              <a:rPr lang="fi-FI" dirty="0"/>
              <a:t>Rahoitus tulisi sitoa siihen, että maksut ovat asianmukaisessa kunnossa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7EABB8-1228-D4C6-27C3-E3F8536582B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3284" y="2133600"/>
            <a:ext cx="3980329" cy="29852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41291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F661C8-A015-1C43-87DC-899B18CE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tästä eteenpäin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B6F796-AD20-2E40-ADA2-D70DE737B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Monet osat työstä jäivät vielä vajaiksi</a:t>
            </a:r>
          </a:p>
          <a:p>
            <a:pPr lvl="1"/>
            <a:r>
              <a:rPr lang="fi-FI" dirty="0"/>
              <a:t>Oikeudellista pohdintaa tai arviointia tarvitaan lisää</a:t>
            </a:r>
          </a:p>
          <a:p>
            <a:r>
              <a:rPr lang="fi-FI" dirty="0"/>
              <a:t>Krematorioiden sijainti ja verkosto huomioiden huoltovarmuus ja kuljetusmatkat ja krematorioiden kapasiteetti</a:t>
            </a:r>
          </a:p>
          <a:p>
            <a:r>
              <a:rPr lang="fi-FI" dirty="0"/>
              <a:t>Selvitys hautausmaksujen ja hoitojen hintojen noston vaikutuksista talouteen tilastoaineiston pohjalta</a:t>
            </a:r>
          </a:p>
          <a:p>
            <a:r>
              <a:rPr lang="fi-FI" dirty="0"/>
              <a:t>Miten määritellään tehokkaan hautausmaan hoidon mittarit ?</a:t>
            </a:r>
          </a:p>
          <a:p>
            <a:r>
              <a:rPr lang="fi-FI" dirty="0"/>
              <a:t>Kansainvälinen vertailu ?</a:t>
            </a:r>
          </a:p>
          <a:p>
            <a:pPr lvl="1"/>
            <a:r>
              <a:rPr lang="fi-FI" dirty="0"/>
              <a:t>Mm. Saksassa ala on hyvin kilpailtu, mutta hautaamisen kokonaishinta n. 2,5 kertaa suurempi kuin Suomessa. 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026815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{06F2D414-0BB4-6F47-BA80-9F293F56629F}tf10001069</Template>
  <TotalTime>14989</TotalTime>
  <Words>475</Words>
  <Application>Microsoft Macintosh PowerPoint</Application>
  <PresentationFormat>Laajakuva</PresentationFormat>
  <Paragraphs>74</Paragraphs>
  <Slides>10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Kuiskaus</vt:lpstr>
      <vt:lpstr>Hautaustoimen säädökset ja niiden soveltaminen </vt:lpstr>
      <vt:lpstr>Taustaa ja tavoitteita</vt:lpstr>
      <vt:lpstr>Aineistonkeruu</vt:lpstr>
      <vt:lpstr>Huomioita lähdemateriaalista</vt:lpstr>
      <vt:lpstr>Havaintoja </vt:lpstr>
      <vt:lpstr>Havaintoja </vt:lpstr>
      <vt:lpstr>Pohdintaa</vt:lpstr>
      <vt:lpstr>Toimenpide ehdotuksia</vt:lpstr>
      <vt:lpstr>Mitä tästä eteenpäin</vt:lpstr>
      <vt:lpstr>Kiitos mielenkiinnostanne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Hautaustoimen säädökset ja niiden soveltaminen </dc:title>
  <dc:creator>Solja Petri</dc:creator>
  <cp:lastModifiedBy>Solja Petri</cp:lastModifiedBy>
  <cp:revision>15</cp:revision>
  <dcterms:created xsi:type="dcterms:W3CDTF">2022-10-19T13:42:12Z</dcterms:created>
  <dcterms:modified xsi:type="dcterms:W3CDTF">2022-11-19T20:07:59Z</dcterms:modified>
</cp:coreProperties>
</file>