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87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300" y="347304"/>
            <a:ext cx="6142355" cy="1060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jp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6000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95"/>
              </a:spcBef>
            </a:pPr>
            <a:r>
              <a:rPr lang="fi" sz="3400" b="0" i="0" u="none" spc="-155" baseline="0">
                <a:solidFill>
                  <a:srgbClr val="FFFFFF"/>
                </a:solidFill>
              </a:rPr>
              <a:t>HAUTAUSMAAT</a:t>
            </a:r>
            <a:r>
              <a:rPr lang="fi" sz="3400" b="0" i="0" u="none" spc="-5" baseline="0">
                <a:solidFill>
                  <a:srgbClr val="FFFFFF"/>
                </a:solidFill>
              </a:rPr>
              <a:t> </a:t>
            </a:r>
            <a:r>
              <a:rPr lang="fi" sz="3400" b="0" i="0" u="none" spc="75" baseline="0">
                <a:solidFill>
                  <a:srgbClr val="FFFFFF"/>
                </a:solidFill>
              </a:rPr>
              <a:t>JA</a:t>
            </a:r>
            <a:r>
              <a:rPr lang="fi" sz="3400" b="0" i="0" u="none" spc="-5" baseline="0">
                <a:solidFill>
                  <a:srgbClr val="FFFFFF"/>
                </a:solidFill>
              </a:rPr>
              <a:t> </a:t>
            </a:r>
            <a:r>
              <a:rPr lang="fi" sz="3400" b="0" i="0" u="none" spc="-190" baseline="0">
                <a:solidFill>
                  <a:srgbClr val="FFFFFF"/>
                </a:solidFill>
              </a:rPr>
              <a:t>HAUTAUSTAVAT </a:t>
            </a:r>
            <a:r>
              <a:rPr lang="fi" sz="3400" b="0" i="0" u="none" spc="-100" baseline="0">
                <a:solidFill>
                  <a:srgbClr val="FFFFFF"/>
                </a:solidFill>
              </a:rPr>
              <a:t>UUDET</a:t>
            </a:r>
            <a:r>
              <a:rPr lang="fi" sz="3400" b="0" i="0" u="none" spc="-125" baseline="0">
                <a:solidFill>
                  <a:srgbClr val="FFFFFF"/>
                </a:solidFill>
              </a:rPr>
              <a:t> </a:t>
            </a:r>
            <a:r>
              <a:rPr lang="fi" sz="3400" b="0" i="0" u="none" spc="-305" baseline="0">
                <a:solidFill>
                  <a:srgbClr val="FFFFFF"/>
                </a:solidFill>
              </a:rPr>
              <a:t>TAVAT</a:t>
            </a:r>
            <a:endParaRPr sz="3400"/>
          </a:p>
        </p:txBody>
      </p:sp>
      <p:sp>
        <p:nvSpPr>
          <p:cNvPr id="4" name="object 4"/>
          <p:cNvSpPr txBox="1"/>
          <p:nvPr/>
        </p:nvSpPr>
        <p:spPr>
          <a:xfrm>
            <a:off x="9360590" y="347305"/>
            <a:ext cx="984250" cy="542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9415" rtl="0">
              <a:lnSpc>
                <a:spcPct val="100000"/>
              </a:lnSpc>
              <a:spcBef>
                <a:spcPts val="95"/>
              </a:spcBef>
            </a:pPr>
            <a:r>
              <a:rPr lang="fi" sz="1700" b="0" i="0" u="none" spc="-50" baseline="0">
                <a:solidFill>
                  <a:srgbClr val="FFFFFF"/>
                </a:solidFill>
                <a:latin typeface="Arial"/>
                <a:ea typeface="Arial"/>
                <a:cs typeface="Arial"/>
              </a:rPr>
              <a:t>NFKK </a:t>
            </a:r>
            <a:r>
              <a:rPr lang="fi" sz="1700" b="0" i="0" u="none" spc="-20" baseline="0">
                <a:solidFill>
                  <a:srgbClr val="FFFFFF"/>
                </a:solidFill>
                <a:latin typeface="Arial"/>
                <a:ea typeface="Arial"/>
                <a:cs typeface="Arial"/>
              </a:rPr>
              <a:t>18.9.2025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9489" y="6067111"/>
            <a:ext cx="3835400" cy="109156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595"/>
              </a:spcBef>
            </a:pPr>
            <a:r>
              <a:rPr lang="fi" sz="3400" b="0" i="0" u="none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Anne</a:t>
            </a:r>
            <a:r>
              <a:rPr lang="fi" sz="3400" b="0" i="0" u="none" spc="-15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3400" b="0" i="0" u="none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Vium</a:t>
            </a:r>
            <a:r>
              <a:rPr lang="fi" sz="3400" b="0" i="0" u="none" spc="-10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3400" b="0" i="0" u="none" spc="-30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Skaarup</a:t>
            </a:r>
            <a:endParaRPr sz="3400" dirty="0">
              <a:latin typeface="Arial"/>
              <a:cs typeface="Arial"/>
            </a:endParaRPr>
          </a:p>
          <a:p>
            <a:pPr marL="364490" marR="5080" indent="1227455" rtl="0">
              <a:lnSpc>
                <a:spcPts val="1630"/>
              </a:lnSpc>
              <a:spcBef>
                <a:spcPts val="560"/>
              </a:spcBef>
            </a:pPr>
            <a:r>
              <a:rPr lang="fi" sz="1600" b="0" i="0" u="none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Maisema-arkkitehti</a:t>
            </a:r>
            <a:r>
              <a:rPr lang="fi" sz="1600" b="0" i="0" u="none" spc="390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65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MAA </a:t>
            </a:r>
            <a:r>
              <a:rPr lang="fi" sz="1600" b="0" i="0" u="none" spc="10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Hautausmaakonsulentti</a:t>
            </a:r>
            <a:r>
              <a:rPr lang="fi" sz="1600" b="0" i="0" u="none" spc="120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10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Haderslevin</a:t>
            </a:r>
            <a:r>
              <a:rPr lang="fi" sz="1600" b="0" i="0" u="none" spc="125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45" baseline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Seurakunta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122" y="6144602"/>
            <a:ext cx="4955577" cy="110426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5080" rtl="0">
              <a:lnSpc>
                <a:spcPct val="79200"/>
              </a:lnSpc>
              <a:spcBef>
                <a:spcPts val="1085"/>
              </a:spcBef>
            </a:pPr>
            <a:r>
              <a:rPr lang="fi" sz="3950" b="1" i="0" u="none" spc="-10" baseline="0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SKAARUP MAALAISMAISEMA</a:t>
            </a:r>
            <a:endParaRPr sz="39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1999" cy="75600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spc="-40" baseline="0"/>
              <a:t>JELLING</a:t>
            </a:r>
            <a:r>
              <a:rPr lang="fi" b="0" i="0" u="none" spc="-110" baseline="0"/>
              <a:t> </a:t>
            </a:r>
            <a:r>
              <a:rPr lang="fi" b="0" i="0" u="none" spc="-105" baseline="0"/>
              <a:t>HAUTAUSMAA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9972" y="513016"/>
            <a:ext cx="4145768" cy="66869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3878" y="1029538"/>
            <a:ext cx="3941127" cy="61704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938"/>
            <a:ext cx="10692130" cy="7475220"/>
            <a:chOff x="0" y="37938"/>
            <a:chExt cx="10692130" cy="7475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938"/>
              <a:ext cx="773133" cy="5851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6814"/>
              <a:ext cx="10692003" cy="7456000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6358480" y="81407"/>
            <a:ext cx="53213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sz="2750" b="0" i="0" u="none" spc="-800" baseline="0">
                <a:solidFill>
                  <a:srgbClr val="67793D"/>
                </a:solidFill>
                <a:latin typeface="Times New Roman"/>
                <a:ea typeface="Times New Roman"/>
                <a:cs typeface="Times New Roman"/>
              </a:rPr>
              <a:t>·�:�</a:t>
            </a:r>
            <a:endParaRPr sz="2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5516" y="601245"/>
            <a:ext cx="540817" cy="5307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082" y="1299903"/>
            <a:ext cx="1157349" cy="5361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1837" y="1955232"/>
            <a:ext cx="1838779" cy="10561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042" y="3130491"/>
            <a:ext cx="567858" cy="6120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69087" y="1511124"/>
            <a:ext cx="913981" cy="21934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6123" y="3823731"/>
            <a:ext cx="2996128" cy="276213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37149" y="3845394"/>
            <a:ext cx="286633" cy="86113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75827" y="3520438"/>
            <a:ext cx="502960" cy="131065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38584" y="1814417"/>
            <a:ext cx="248775" cy="59033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60831" y="1110344"/>
            <a:ext cx="438062" cy="42785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41544" y="1641107"/>
            <a:ext cx="1005920" cy="158687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20823" y="4998991"/>
            <a:ext cx="2330922" cy="158687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360012" y="3379625"/>
            <a:ext cx="502960" cy="16247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252360" y="3628758"/>
            <a:ext cx="37857" cy="88821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52462" y="5475593"/>
            <a:ext cx="935613" cy="77989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408" y="4587381"/>
            <a:ext cx="0" cy="412115"/>
          </a:xfrm>
          <a:custGeom>
            <a:avLst/>
            <a:gdLst/>
            <a:ahLst/>
            <a:cxnLst/>
            <a:rect l="l" t="t" r="r" b="b"/>
            <a:pathLst>
              <a:path h="412114">
                <a:moveTo>
                  <a:pt x="0" y="411611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8368" y="1484045"/>
            <a:ext cx="0" cy="563880"/>
          </a:xfrm>
          <a:custGeom>
            <a:avLst/>
            <a:gdLst/>
            <a:ahLst/>
            <a:cxnLst/>
            <a:rect l="l" t="t" r="r" b="b"/>
            <a:pathLst>
              <a:path h="563880">
                <a:moveTo>
                  <a:pt x="0" y="563258"/>
                </a:moveTo>
                <a:lnTo>
                  <a:pt x="0" y="0"/>
                </a:lnTo>
              </a:path>
            </a:pathLst>
          </a:custGeom>
          <a:ln w="27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8470" y="3011342"/>
            <a:ext cx="0" cy="817880"/>
          </a:xfrm>
          <a:custGeom>
            <a:avLst/>
            <a:gdLst/>
            <a:ahLst/>
            <a:cxnLst/>
            <a:rect l="l" t="t" r="r" b="b"/>
            <a:pathLst>
              <a:path h="817879">
                <a:moveTo>
                  <a:pt x="0" y="817806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4797" y="3005925"/>
            <a:ext cx="0" cy="693420"/>
          </a:xfrm>
          <a:custGeom>
            <a:avLst/>
            <a:gdLst/>
            <a:ahLst/>
            <a:cxnLst/>
            <a:rect l="l" t="t" r="r" b="b"/>
            <a:pathLst>
              <a:path h="693420">
                <a:moveTo>
                  <a:pt x="0" y="693241"/>
                </a:moveTo>
                <a:lnTo>
                  <a:pt x="0" y="0"/>
                </a:lnTo>
              </a:path>
            </a:pathLst>
          </a:custGeom>
          <a:ln w="27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95411" y="3005925"/>
            <a:ext cx="0" cy="693420"/>
          </a:xfrm>
          <a:custGeom>
            <a:avLst/>
            <a:gdLst/>
            <a:ahLst/>
            <a:cxnLst/>
            <a:rect l="l" t="t" r="r" b="b"/>
            <a:pathLst>
              <a:path h="693420">
                <a:moveTo>
                  <a:pt x="0" y="693241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7452" y="2756792"/>
            <a:ext cx="0" cy="427990"/>
          </a:xfrm>
          <a:custGeom>
            <a:avLst/>
            <a:gdLst/>
            <a:ahLst/>
            <a:cxnLst/>
            <a:rect l="l" t="t" r="r" b="b"/>
            <a:pathLst>
              <a:path h="427989">
                <a:moveTo>
                  <a:pt x="0" y="427859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14698" y="3022173"/>
            <a:ext cx="0" cy="807085"/>
          </a:xfrm>
          <a:custGeom>
            <a:avLst/>
            <a:gdLst/>
            <a:ahLst/>
            <a:cxnLst/>
            <a:rect l="l" t="t" r="r" b="b"/>
            <a:pathLst>
              <a:path h="807085">
                <a:moveTo>
                  <a:pt x="0" y="806975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17453" y="3033005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790727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1841" y="2708049"/>
            <a:ext cx="0" cy="1121410"/>
          </a:xfrm>
          <a:custGeom>
            <a:avLst/>
            <a:gdLst/>
            <a:ahLst/>
            <a:cxnLst/>
            <a:rect l="l" t="t" r="r" b="b"/>
            <a:pathLst>
              <a:path h="1121410">
                <a:moveTo>
                  <a:pt x="0" y="1121099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82453" y="2708049"/>
            <a:ext cx="0" cy="1207770"/>
          </a:xfrm>
          <a:custGeom>
            <a:avLst/>
            <a:gdLst/>
            <a:ahLst/>
            <a:cxnLst/>
            <a:rect l="l" t="t" r="r" b="b"/>
            <a:pathLst>
              <a:path h="1207770">
                <a:moveTo>
                  <a:pt x="0" y="1207754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66331" y="2810951"/>
            <a:ext cx="0" cy="883285"/>
          </a:xfrm>
          <a:custGeom>
            <a:avLst/>
            <a:gdLst/>
            <a:ahLst/>
            <a:cxnLst/>
            <a:rect l="l" t="t" r="r" b="b"/>
            <a:pathLst>
              <a:path h="883285">
                <a:moveTo>
                  <a:pt x="0" y="882798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34189" y="3872476"/>
            <a:ext cx="0" cy="828675"/>
          </a:xfrm>
          <a:custGeom>
            <a:avLst/>
            <a:gdLst/>
            <a:ahLst/>
            <a:cxnLst/>
            <a:rect l="l" t="t" r="r" b="b"/>
            <a:pathLst>
              <a:path h="828675">
                <a:moveTo>
                  <a:pt x="0" y="828638"/>
                </a:moveTo>
                <a:lnTo>
                  <a:pt x="0" y="0"/>
                </a:lnTo>
              </a:path>
            </a:pathLst>
          </a:custGeom>
          <a:ln w="27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85823" y="2301853"/>
            <a:ext cx="0" cy="1386840"/>
          </a:xfrm>
          <a:custGeom>
            <a:avLst/>
            <a:gdLst/>
            <a:ahLst/>
            <a:cxnLst/>
            <a:rect l="l" t="t" r="r" b="b"/>
            <a:pathLst>
              <a:path h="1386839">
                <a:moveTo>
                  <a:pt x="0" y="1386481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72353" y="2312685"/>
            <a:ext cx="0" cy="1386840"/>
          </a:xfrm>
          <a:custGeom>
            <a:avLst/>
            <a:gdLst/>
            <a:ahLst/>
            <a:cxnLst/>
            <a:rect l="l" t="t" r="r" b="b"/>
            <a:pathLst>
              <a:path h="1386839">
                <a:moveTo>
                  <a:pt x="0" y="1386481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96741" y="2096048"/>
            <a:ext cx="0" cy="1299845"/>
          </a:xfrm>
          <a:custGeom>
            <a:avLst/>
            <a:gdLst/>
            <a:ahLst/>
            <a:cxnLst/>
            <a:rect l="l" t="t" r="r" b="b"/>
            <a:pathLst>
              <a:path h="1299845">
                <a:moveTo>
                  <a:pt x="0" y="1299825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31946" y="2117711"/>
            <a:ext cx="0" cy="1283970"/>
          </a:xfrm>
          <a:custGeom>
            <a:avLst/>
            <a:gdLst/>
            <a:ahLst/>
            <a:cxnLst/>
            <a:rect l="l" t="t" r="r" b="b"/>
            <a:pathLst>
              <a:path h="1283970">
                <a:moveTo>
                  <a:pt x="0" y="1283578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2049" y="3742493"/>
            <a:ext cx="0" cy="1262380"/>
          </a:xfrm>
          <a:custGeom>
            <a:avLst/>
            <a:gdLst/>
            <a:ahLst/>
            <a:cxnLst/>
            <a:rect l="l" t="t" r="r" b="b"/>
            <a:pathLst>
              <a:path h="1262379">
                <a:moveTo>
                  <a:pt x="0" y="1261914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48273" y="2328933"/>
            <a:ext cx="0" cy="828675"/>
          </a:xfrm>
          <a:custGeom>
            <a:avLst/>
            <a:gdLst/>
            <a:ahLst/>
            <a:cxnLst/>
            <a:rect l="l" t="t" r="r" b="b"/>
            <a:pathLst>
              <a:path h="828675">
                <a:moveTo>
                  <a:pt x="0" y="828638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29396" y="3753325"/>
            <a:ext cx="0" cy="1245870"/>
          </a:xfrm>
          <a:custGeom>
            <a:avLst/>
            <a:gdLst/>
            <a:ahLst/>
            <a:cxnLst/>
            <a:rect l="l" t="t" r="r" b="b"/>
            <a:pathLst>
              <a:path h="1245870">
                <a:moveTo>
                  <a:pt x="0" y="1245667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32151" y="3325466"/>
            <a:ext cx="0" cy="1348740"/>
          </a:xfrm>
          <a:custGeom>
            <a:avLst/>
            <a:gdLst/>
            <a:ahLst/>
            <a:cxnLst/>
            <a:rect l="l" t="t" r="r" b="b"/>
            <a:pathLst>
              <a:path h="1348739">
                <a:moveTo>
                  <a:pt x="0" y="1348570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83580" y="3336298"/>
            <a:ext cx="0" cy="1337945"/>
          </a:xfrm>
          <a:custGeom>
            <a:avLst/>
            <a:gdLst/>
            <a:ahLst/>
            <a:cxnLst/>
            <a:rect l="l" t="t" r="r" b="b"/>
            <a:pathLst>
              <a:path h="1337945">
                <a:moveTo>
                  <a:pt x="0" y="1337738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83682" y="3542103"/>
            <a:ext cx="0" cy="1273175"/>
          </a:xfrm>
          <a:custGeom>
            <a:avLst/>
            <a:gdLst/>
            <a:ahLst/>
            <a:cxnLst/>
            <a:rect l="l" t="t" r="r" b="b"/>
            <a:pathLst>
              <a:path h="1273175">
                <a:moveTo>
                  <a:pt x="0" y="1272747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94601" y="2312685"/>
            <a:ext cx="0" cy="845185"/>
          </a:xfrm>
          <a:custGeom>
            <a:avLst/>
            <a:gdLst/>
            <a:ahLst/>
            <a:cxnLst/>
            <a:rect l="l" t="t" r="r" b="b"/>
            <a:pathLst>
              <a:path h="845185">
                <a:moveTo>
                  <a:pt x="0" y="844886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35316" y="2312685"/>
            <a:ext cx="0" cy="1018540"/>
          </a:xfrm>
          <a:custGeom>
            <a:avLst/>
            <a:gdLst/>
            <a:ahLst/>
            <a:cxnLst/>
            <a:rect l="l" t="t" r="r" b="b"/>
            <a:pathLst>
              <a:path h="1018539">
                <a:moveTo>
                  <a:pt x="0" y="1018196"/>
                </a:moveTo>
                <a:lnTo>
                  <a:pt x="0" y="0"/>
                </a:lnTo>
              </a:path>
            </a:pathLst>
          </a:custGeom>
          <a:ln w="27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732662" y="2312685"/>
            <a:ext cx="0" cy="1018540"/>
          </a:xfrm>
          <a:custGeom>
            <a:avLst/>
            <a:gdLst/>
            <a:ahLst/>
            <a:cxnLst/>
            <a:rect l="l" t="t" r="r" b="b"/>
            <a:pathLst>
              <a:path h="1018539">
                <a:moveTo>
                  <a:pt x="0" y="1018196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46235" y="2117711"/>
            <a:ext cx="0" cy="1132205"/>
          </a:xfrm>
          <a:custGeom>
            <a:avLst/>
            <a:gdLst/>
            <a:ahLst/>
            <a:cxnLst/>
            <a:rect l="l" t="t" r="r" b="b"/>
            <a:pathLst>
              <a:path h="1132205">
                <a:moveTo>
                  <a:pt x="0" y="1131931"/>
                </a:moveTo>
                <a:lnTo>
                  <a:pt x="0" y="0"/>
                </a:lnTo>
              </a:path>
            </a:pathLst>
          </a:custGeom>
          <a:ln w="27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181541" y="4836514"/>
            <a:ext cx="0" cy="920750"/>
          </a:xfrm>
          <a:custGeom>
            <a:avLst/>
            <a:gdLst/>
            <a:ahLst/>
            <a:cxnLst/>
            <a:rect l="l" t="t" r="r" b="b"/>
            <a:pathLst>
              <a:path h="920750">
                <a:moveTo>
                  <a:pt x="0" y="920711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92358" y="3493360"/>
            <a:ext cx="0" cy="969644"/>
          </a:xfrm>
          <a:custGeom>
            <a:avLst/>
            <a:gdLst/>
            <a:ahLst/>
            <a:cxnLst/>
            <a:rect l="l" t="t" r="r" b="b"/>
            <a:pathLst>
              <a:path h="969645">
                <a:moveTo>
                  <a:pt x="0" y="969454"/>
                </a:moveTo>
                <a:lnTo>
                  <a:pt x="0" y="0"/>
                </a:lnTo>
              </a:path>
            </a:pathLst>
          </a:custGeom>
          <a:ln w="27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68071" y="4836514"/>
            <a:ext cx="0" cy="920750"/>
          </a:xfrm>
          <a:custGeom>
            <a:avLst/>
            <a:gdLst/>
            <a:ahLst/>
            <a:cxnLst/>
            <a:rect l="l" t="t" r="r" b="b"/>
            <a:pathLst>
              <a:path h="920750">
                <a:moveTo>
                  <a:pt x="0" y="920711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68071" y="3493360"/>
            <a:ext cx="0" cy="969644"/>
          </a:xfrm>
          <a:custGeom>
            <a:avLst/>
            <a:gdLst/>
            <a:ahLst/>
            <a:cxnLst/>
            <a:rect l="l" t="t" r="r" b="b"/>
            <a:pathLst>
              <a:path h="969645">
                <a:moveTo>
                  <a:pt x="0" y="969454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392460" y="4625292"/>
            <a:ext cx="0" cy="1262380"/>
          </a:xfrm>
          <a:custGeom>
            <a:avLst/>
            <a:gdLst/>
            <a:ahLst/>
            <a:cxnLst/>
            <a:rect l="l" t="t" r="r" b="b"/>
            <a:pathLst>
              <a:path h="1262379">
                <a:moveTo>
                  <a:pt x="0" y="1261914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397868" y="3542103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790727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16848" y="4636124"/>
            <a:ext cx="0" cy="1245870"/>
          </a:xfrm>
          <a:custGeom>
            <a:avLst/>
            <a:gdLst/>
            <a:ahLst/>
            <a:cxnLst/>
            <a:rect l="l" t="t" r="r" b="b"/>
            <a:pathLst>
              <a:path h="1245870">
                <a:moveTo>
                  <a:pt x="0" y="1245667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16848" y="3542103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790727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727767" y="3542103"/>
            <a:ext cx="0" cy="894080"/>
          </a:xfrm>
          <a:custGeom>
            <a:avLst/>
            <a:gdLst/>
            <a:ahLst/>
            <a:cxnLst/>
            <a:rect l="l" t="t" r="r" b="b"/>
            <a:pathLst>
              <a:path h="894079">
                <a:moveTo>
                  <a:pt x="0" y="893631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825113" y="3542103"/>
            <a:ext cx="0" cy="894080"/>
          </a:xfrm>
          <a:custGeom>
            <a:avLst/>
            <a:gdLst/>
            <a:ahLst/>
            <a:cxnLst/>
            <a:rect l="l" t="t" r="r" b="b"/>
            <a:pathLst>
              <a:path h="894079">
                <a:moveTo>
                  <a:pt x="0" y="893631"/>
                </a:moveTo>
                <a:lnTo>
                  <a:pt x="0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44093" y="2529322"/>
            <a:ext cx="0" cy="704215"/>
          </a:xfrm>
          <a:custGeom>
            <a:avLst/>
            <a:gdLst/>
            <a:ahLst/>
            <a:cxnLst/>
            <a:rect l="l" t="t" r="r" b="b"/>
            <a:pathLst>
              <a:path h="704214">
                <a:moveTo>
                  <a:pt x="0" y="704072"/>
                </a:moveTo>
                <a:lnTo>
                  <a:pt x="0" y="0"/>
                </a:lnTo>
              </a:path>
            </a:pathLst>
          </a:custGeom>
          <a:ln w="27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04095" y="4652372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731152"/>
                </a:moveTo>
                <a:lnTo>
                  <a:pt x="0" y="0"/>
                </a:lnTo>
              </a:path>
            </a:pathLst>
          </a:custGeom>
          <a:ln w="32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93483" y="1484045"/>
            <a:ext cx="0" cy="4289425"/>
          </a:xfrm>
          <a:custGeom>
            <a:avLst/>
            <a:gdLst/>
            <a:ahLst/>
            <a:cxnLst/>
            <a:rect l="l" t="t" r="r" b="b"/>
            <a:pathLst>
              <a:path h="4289425">
                <a:moveTo>
                  <a:pt x="0" y="4289427"/>
                </a:moveTo>
                <a:lnTo>
                  <a:pt x="0" y="0"/>
                </a:lnTo>
              </a:path>
            </a:pathLst>
          </a:custGeom>
          <a:ln w="16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57144" y="1132009"/>
            <a:ext cx="7258050" cy="0"/>
          </a:xfrm>
          <a:custGeom>
            <a:avLst/>
            <a:gdLst/>
            <a:ahLst/>
            <a:cxnLst/>
            <a:rect l="l" t="t" r="r" b="b"/>
            <a:pathLst>
              <a:path w="7258050">
                <a:moveTo>
                  <a:pt x="0" y="0"/>
                </a:moveTo>
                <a:lnTo>
                  <a:pt x="7257767" y="0"/>
                </a:lnTo>
              </a:path>
            </a:pathLst>
          </a:custGeom>
          <a:ln w="108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41431" y="1326983"/>
            <a:ext cx="6224905" cy="0"/>
          </a:xfrm>
          <a:custGeom>
            <a:avLst/>
            <a:gdLst/>
            <a:ahLst/>
            <a:cxnLst/>
            <a:rect l="l" t="t" r="r" b="b"/>
            <a:pathLst>
              <a:path w="6224905">
                <a:moveTo>
                  <a:pt x="0" y="0"/>
                </a:moveTo>
                <a:lnTo>
                  <a:pt x="6224807" y="0"/>
                </a:lnTo>
              </a:path>
            </a:pathLst>
          </a:custGeom>
          <a:ln w="27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398891" y="1505709"/>
            <a:ext cx="427355" cy="0"/>
          </a:xfrm>
          <a:custGeom>
            <a:avLst/>
            <a:gdLst/>
            <a:ahLst/>
            <a:cxnLst/>
            <a:rect l="l" t="t" r="r" b="b"/>
            <a:pathLst>
              <a:path w="427354">
                <a:moveTo>
                  <a:pt x="0" y="0"/>
                </a:moveTo>
                <a:lnTo>
                  <a:pt x="427245" y="0"/>
                </a:lnTo>
              </a:path>
            </a:pathLst>
          </a:custGeom>
          <a:ln w="5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93474" y="1500293"/>
            <a:ext cx="525145" cy="0"/>
          </a:xfrm>
          <a:custGeom>
            <a:avLst/>
            <a:gdLst/>
            <a:ahLst/>
            <a:cxnLst/>
            <a:rect l="l" t="t" r="r" b="b"/>
            <a:pathLst>
              <a:path w="525145">
                <a:moveTo>
                  <a:pt x="0" y="0"/>
                </a:moveTo>
                <a:lnTo>
                  <a:pt x="524593" y="0"/>
                </a:lnTo>
              </a:path>
            </a:pathLst>
          </a:custGeom>
          <a:ln w="5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247463" y="1825250"/>
            <a:ext cx="579120" cy="0"/>
          </a:xfrm>
          <a:custGeom>
            <a:avLst/>
            <a:gdLst/>
            <a:ahLst/>
            <a:cxnLst/>
            <a:rect l="l" t="t" r="r" b="b"/>
            <a:pathLst>
              <a:path w="579120">
                <a:moveTo>
                  <a:pt x="0" y="0"/>
                </a:moveTo>
                <a:lnTo>
                  <a:pt x="578674" y="0"/>
                </a:lnTo>
              </a:path>
            </a:pathLst>
          </a:custGeom>
          <a:ln w="5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619603" y="1993144"/>
            <a:ext cx="627380" cy="0"/>
          </a:xfrm>
          <a:custGeom>
            <a:avLst/>
            <a:gdLst/>
            <a:ahLst/>
            <a:cxnLst/>
            <a:rect l="l" t="t" r="r" b="b"/>
            <a:pathLst>
              <a:path w="627379">
                <a:moveTo>
                  <a:pt x="0" y="0"/>
                </a:moveTo>
                <a:lnTo>
                  <a:pt x="627347" y="0"/>
                </a:lnTo>
              </a:path>
            </a:pathLst>
          </a:custGeom>
          <a:ln w="108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835418" y="2128543"/>
            <a:ext cx="400685" cy="0"/>
          </a:xfrm>
          <a:custGeom>
            <a:avLst/>
            <a:gdLst/>
            <a:ahLst/>
            <a:cxnLst/>
            <a:rect l="l" t="t" r="r" b="b"/>
            <a:pathLst>
              <a:path w="400685">
                <a:moveTo>
                  <a:pt x="0" y="0"/>
                </a:moveTo>
                <a:lnTo>
                  <a:pt x="400204" y="0"/>
                </a:lnTo>
              </a:path>
            </a:pathLst>
          </a:custGeom>
          <a:ln w="324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570929" y="2318100"/>
            <a:ext cx="676275" cy="0"/>
          </a:xfrm>
          <a:custGeom>
            <a:avLst/>
            <a:gdLst/>
            <a:ahLst/>
            <a:cxnLst/>
            <a:rect l="l" t="t" r="r" b="b"/>
            <a:pathLst>
              <a:path w="676275">
                <a:moveTo>
                  <a:pt x="0" y="0"/>
                </a:moveTo>
                <a:lnTo>
                  <a:pt x="676022" y="0"/>
                </a:lnTo>
              </a:path>
            </a:pathLst>
          </a:custGeom>
          <a:ln w="5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537457" y="2334348"/>
            <a:ext cx="438150" cy="0"/>
          </a:xfrm>
          <a:custGeom>
            <a:avLst/>
            <a:gdLst/>
            <a:ahLst/>
            <a:cxnLst/>
            <a:rect l="l" t="t" r="r" b="b"/>
            <a:pathLst>
              <a:path w="438150">
                <a:moveTo>
                  <a:pt x="0" y="0"/>
                </a:moveTo>
                <a:lnTo>
                  <a:pt x="438062" y="0"/>
                </a:lnTo>
              </a:path>
            </a:pathLst>
          </a:custGeom>
          <a:ln w="324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47463" y="3033005"/>
            <a:ext cx="579120" cy="0"/>
          </a:xfrm>
          <a:custGeom>
            <a:avLst/>
            <a:gdLst/>
            <a:ahLst/>
            <a:cxnLst/>
            <a:rect l="l" t="t" r="r" b="b"/>
            <a:pathLst>
              <a:path w="579120">
                <a:moveTo>
                  <a:pt x="0" y="0"/>
                </a:moveTo>
                <a:lnTo>
                  <a:pt x="578674" y="0"/>
                </a:lnTo>
              </a:path>
            </a:pathLst>
          </a:custGeom>
          <a:ln w="5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526640" y="3125076"/>
            <a:ext cx="438150" cy="0"/>
          </a:xfrm>
          <a:custGeom>
            <a:avLst/>
            <a:gdLst/>
            <a:ahLst/>
            <a:cxnLst/>
            <a:rect l="l" t="t" r="r" b="b"/>
            <a:pathLst>
              <a:path w="438150">
                <a:moveTo>
                  <a:pt x="0" y="0"/>
                </a:moveTo>
                <a:lnTo>
                  <a:pt x="438062" y="0"/>
                </a:lnTo>
              </a:path>
            </a:pathLst>
          </a:custGeom>
          <a:ln w="27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176132" y="3211731"/>
            <a:ext cx="789940" cy="0"/>
          </a:xfrm>
          <a:custGeom>
            <a:avLst/>
            <a:gdLst/>
            <a:ahLst/>
            <a:cxnLst/>
            <a:rect l="l" t="t" r="r" b="b"/>
            <a:pathLst>
              <a:path w="789940">
                <a:moveTo>
                  <a:pt x="0" y="0"/>
                </a:moveTo>
                <a:lnTo>
                  <a:pt x="789593" y="0"/>
                </a:lnTo>
              </a:path>
            </a:pathLst>
          </a:custGeom>
          <a:ln w="27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857562" y="3515024"/>
            <a:ext cx="1963420" cy="0"/>
          </a:xfrm>
          <a:custGeom>
            <a:avLst/>
            <a:gdLst/>
            <a:ahLst/>
            <a:cxnLst/>
            <a:rect l="l" t="t" r="r" b="b"/>
            <a:pathLst>
              <a:path w="1963420">
                <a:moveTo>
                  <a:pt x="0" y="0"/>
                </a:moveTo>
                <a:lnTo>
                  <a:pt x="1963166" y="0"/>
                </a:lnTo>
              </a:path>
            </a:pathLst>
          </a:custGeom>
          <a:ln w="5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078273" y="3563768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021" y="0"/>
                </a:lnTo>
              </a:path>
            </a:pathLst>
          </a:custGeom>
          <a:ln w="324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417964" y="3883308"/>
            <a:ext cx="427355" cy="0"/>
          </a:xfrm>
          <a:custGeom>
            <a:avLst/>
            <a:gdLst/>
            <a:ahLst/>
            <a:cxnLst/>
            <a:rect l="l" t="t" r="r" b="b"/>
            <a:pathLst>
              <a:path w="427354">
                <a:moveTo>
                  <a:pt x="0" y="0"/>
                </a:moveTo>
                <a:lnTo>
                  <a:pt x="427245" y="0"/>
                </a:lnTo>
              </a:path>
            </a:pathLst>
          </a:custGeom>
          <a:ln w="27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781848" y="4137857"/>
            <a:ext cx="2038985" cy="0"/>
          </a:xfrm>
          <a:custGeom>
            <a:avLst/>
            <a:gdLst/>
            <a:ahLst/>
            <a:cxnLst/>
            <a:rect l="l" t="t" r="r" b="b"/>
            <a:pathLst>
              <a:path w="2038984">
                <a:moveTo>
                  <a:pt x="0" y="0"/>
                </a:moveTo>
                <a:lnTo>
                  <a:pt x="2038881" y="0"/>
                </a:lnTo>
              </a:path>
            </a:pathLst>
          </a:custGeom>
          <a:ln w="54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417964" y="4663204"/>
            <a:ext cx="427355" cy="0"/>
          </a:xfrm>
          <a:custGeom>
            <a:avLst/>
            <a:gdLst/>
            <a:ahLst/>
            <a:cxnLst/>
            <a:rect l="l" t="t" r="r" b="b"/>
            <a:pathLst>
              <a:path w="427354">
                <a:moveTo>
                  <a:pt x="0" y="0"/>
                </a:moveTo>
                <a:lnTo>
                  <a:pt x="427245" y="0"/>
                </a:lnTo>
              </a:path>
            </a:pathLst>
          </a:custGeom>
          <a:ln w="324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257767" y="4679451"/>
            <a:ext cx="768350" cy="0"/>
          </a:xfrm>
          <a:custGeom>
            <a:avLst/>
            <a:gdLst/>
            <a:ahLst/>
            <a:cxnLst/>
            <a:rect l="l" t="t" r="r" b="b"/>
            <a:pathLst>
              <a:path w="768350">
                <a:moveTo>
                  <a:pt x="0" y="0"/>
                </a:moveTo>
                <a:lnTo>
                  <a:pt x="767961" y="0"/>
                </a:lnTo>
              </a:path>
            </a:pathLst>
          </a:custGeom>
          <a:ln w="27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056641" y="4787770"/>
            <a:ext cx="448945" cy="0"/>
          </a:xfrm>
          <a:custGeom>
            <a:avLst/>
            <a:gdLst/>
            <a:ahLst/>
            <a:cxnLst/>
            <a:rect l="l" t="t" r="r" b="b"/>
            <a:pathLst>
              <a:path w="448945">
                <a:moveTo>
                  <a:pt x="0" y="0"/>
                </a:moveTo>
                <a:lnTo>
                  <a:pt x="448877" y="0"/>
                </a:lnTo>
              </a:path>
            </a:pathLst>
          </a:custGeom>
          <a:ln w="324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41953" y="4955664"/>
            <a:ext cx="779145" cy="0"/>
          </a:xfrm>
          <a:custGeom>
            <a:avLst/>
            <a:gdLst/>
            <a:ahLst/>
            <a:cxnLst/>
            <a:rect l="l" t="t" r="r" b="b"/>
            <a:pathLst>
              <a:path w="779145">
                <a:moveTo>
                  <a:pt x="0" y="0"/>
                </a:moveTo>
                <a:lnTo>
                  <a:pt x="778776" y="0"/>
                </a:lnTo>
              </a:path>
            </a:pathLst>
          </a:custGeom>
          <a:ln w="108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77045" y="5172302"/>
            <a:ext cx="1054735" cy="0"/>
          </a:xfrm>
          <a:custGeom>
            <a:avLst/>
            <a:gdLst/>
            <a:ahLst/>
            <a:cxnLst/>
            <a:rect l="l" t="t" r="r" b="b"/>
            <a:pathLst>
              <a:path w="1054735">
                <a:moveTo>
                  <a:pt x="0" y="0"/>
                </a:moveTo>
                <a:lnTo>
                  <a:pt x="1054593" y="0"/>
                </a:lnTo>
              </a:path>
            </a:pathLst>
          </a:custGeom>
          <a:ln w="27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257767" y="5340196"/>
            <a:ext cx="768350" cy="0"/>
          </a:xfrm>
          <a:custGeom>
            <a:avLst/>
            <a:gdLst/>
            <a:ahLst/>
            <a:cxnLst/>
            <a:rect l="l" t="t" r="r" b="b"/>
            <a:pathLst>
              <a:path w="768350">
                <a:moveTo>
                  <a:pt x="0" y="0"/>
                </a:moveTo>
                <a:lnTo>
                  <a:pt x="767961" y="0"/>
                </a:lnTo>
              </a:path>
            </a:pathLst>
          </a:custGeom>
          <a:ln w="324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51744" y="6038853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533" y="0"/>
                </a:lnTo>
              </a:path>
            </a:pathLst>
          </a:custGeom>
          <a:ln w="324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051744" y="6244658"/>
            <a:ext cx="1849755" cy="0"/>
          </a:xfrm>
          <a:custGeom>
            <a:avLst/>
            <a:gdLst/>
            <a:ahLst/>
            <a:cxnLst/>
            <a:rect l="l" t="t" r="r" b="b"/>
            <a:pathLst>
              <a:path w="1849754">
                <a:moveTo>
                  <a:pt x="0" y="0"/>
                </a:moveTo>
                <a:lnTo>
                  <a:pt x="1849595" y="0"/>
                </a:lnTo>
              </a:path>
            </a:pathLst>
          </a:custGeom>
          <a:ln w="108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7123696" y="543375"/>
            <a:ext cx="257175" cy="56324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21590" rtl="0">
              <a:lnSpc>
                <a:spcPct val="84200"/>
              </a:lnSpc>
              <a:spcBef>
                <a:spcPts val="335"/>
              </a:spcBef>
            </a:pPr>
            <a:r>
              <a:rPr lang="fi" sz="1250" b="1" i="0" u="none" spc="-2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t:J </a:t>
            </a:r>
            <a:r>
              <a:rPr lang="fi" sz="1450" b="1" i="0" u="none" spc="-409" baseline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</a:rPr>
              <a:t>D</a:t>
            </a:r>
            <a:r>
              <a:rPr lang="fi" sz="1450" b="1" i="0" u="none" spc="-120" baseline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i" sz="1250" b="1" i="1" u="none" spc="-1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t:::1</a:t>
            </a:r>
            <a:endParaRPr sz="12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503243" y="1652477"/>
            <a:ext cx="939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600" b="0" i="0" u="none" spc="-50" baseline="0">
                <a:solidFill>
                  <a:srgbClr val="AAACA8"/>
                </a:solidFill>
                <a:latin typeface="Times New Roman"/>
                <a:ea typeface="Times New Roman"/>
                <a:cs typeface="Times New Roman"/>
              </a:rPr>
              <a:t>J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76286" y="1884160"/>
            <a:ext cx="320675" cy="26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 rtl="0">
              <a:lnSpc>
                <a:spcPts val="880"/>
              </a:lnSpc>
              <a:spcBef>
                <a:spcPts val="100"/>
              </a:spcBef>
            </a:pPr>
            <a:r>
              <a:rPr lang="fi" sz="800" b="1" i="0" u="none" spc="-25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Vaahtera</a:t>
            </a:r>
            <a:endParaRPr sz="800">
              <a:latin typeface="Arial"/>
              <a:cs typeface="Arial"/>
            </a:endParaRPr>
          </a:p>
          <a:p>
            <a:pPr marL="12700" rtl="0">
              <a:lnSpc>
                <a:spcPts val="1000"/>
              </a:lnSpc>
            </a:pPr>
            <a:r>
              <a:rPr lang="fi" sz="900" b="0" i="0" u="none" spc="-5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�</a:t>
            </a:r>
            <a:endParaRPr sz="9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870368" y="1652477"/>
            <a:ext cx="7385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  <a:tabLst>
                <a:tab pos="725170" algn="l"/>
              </a:tabLst>
            </a:pPr>
            <a:r>
              <a:rPr lang="fi" sz="1600" b="0" i="0" u="none" baseline="0">
                <a:solidFill>
                  <a:srgbClr val="AAACA8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	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914622" y="2845376"/>
            <a:ext cx="10160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950" b="0" i="0" u="none" spc="-5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K</a:t>
            </a:r>
            <a:endParaRPr sz="9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258774" y="2597446"/>
            <a:ext cx="28765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  <a:tabLst>
                <a:tab pos="202565" algn="l"/>
              </a:tabLst>
            </a:pPr>
            <a:r>
              <a:rPr lang="fi" sz="600" b="0" i="1" u="none" spc="-50" baseline="0">
                <a:solidFill>
                  <a:srgbClr val="757575"/>
                </a:solidFill>
                <a:latin typeface="Courier New"/>
                <a:ea typeface="Courier New"/>
                <a:cs typeface="Courier New"/>
              </a:rPr>
              <a:t>r</a:t>
            </a:r>
            <a:r>
              <a:rPr lang="fi" sz="600" b="0" i="0" u="none" baseline="0">
                <a:solidFill>
                  <a:srgbClr val="757575"/>
                </a:solidFill>
                <a:latin typeface="Courier New"/>
                <a:ea typeface="Courier New"/>
                <a:cs typeface="Courier New"/>
              </a:rPr>
              <a:t>	</a:t>
            </a:r>
            <a:r>
              <a:rPr lang="fi" sz="1750" b="1" i="1" u="none" spc="-47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a</a:t>
            </a:r>
            <a:endParaRPr sz="17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029466" y="1305595"/>
            <a:ext cx="1266190" cy="25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2810" rtl="0">
              <a:lnSpc>
                <a:spcPts val="875"/>
              </a:lnSpc>
              <a:spcBef>
                <a:spcPts val="100"/>
              </a:spcBef>
            </a:pPr>
            <a:r>
              <a:rPr lang="fi" sz="750" b="1" i="0" u="none" spc="-3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c:::,</a:t>
            </a:r>
            <a:r>
              <a:rPr lang="fi" sz="750" b="1" i="0" u="none" spc="-6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650" b="1" i="0" u="none" spc="-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c:::,</a:t>
            </a:r>
            <a:endParaRPr sz="650">
              <a:latin typeface="Arial"/>
              <a:cs typeface="Arial"/>
            </a:endParaRPr>
          </a:p>
          <a:p>
            <a:pPr marL="12700" rtl="0">
              <a:lnSpc>
                <a:spcPts val="935"/>
              </a:lnSpc>
            </a:pPr>
            <a:r>
              <a:rPr lang="fi" sz="800" b="0" i="0" u="none" spc="625" baseline="0">
                <a:solidFill>
                  <a:srgbClr val="BDC1BC"/>
                </a:solidFill>
                <a:latin typeface="Arial"/>
                <a:ea typeface="Arial"/>
                <a:cs typeface="Arial"/>
              </a:rPr>
              <a:t>-------</a:t>
            </a:r>
            <a:r>
              <a:rPr lang="fi" sz="800" b="0" i="0" u="none" spc="484" baseline="0">
                <a:solidFill>
                  <a:srgbClr val="BDC1BC"/>
                </a:solidFill>
                <a:latin typeface="Arial"/>
                <a:ea typeface="Arial"/>
                <a:cs typeface="Arial"/>
              </a:rPr>
              <a:t>,</a:t>
            </a:r>
            <a:endParaRPr sz="8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622339" y="3381555"/>
            <a:ext cx="10858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950" b="1" i="0" u="none" spc="-5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K</a:t>
            </a:r>
            <a:endParaRPr sz="9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447709" y="4069605"/>
            <a:ext cx="39751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155" rtl="0">
              <a:lnSpc>
                <a:spcPct val="100000"/>
              </a:lnSpc>
              <a:spcBef>
                <a:spcPts val="100"/>
              </a:spcBef>
            </a:pPr>
            <a:r>
              <a:rPr lang="fi" sz="6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</a:t>
            </a:r>
            <a:r>
              <a:rPr lang="fi" sz="650" b="0" i="0" u="none" spc="17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 </a:t>
            </a:r>
            <a:r>
              <a:rPr lang="fi" sz="650" b="0" i="0" u="none" spc="-5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80379" y="1715814"/>
            <a:ext cx="1130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400" b="1" i="1" u="none" spc="-25" baseline="0">
                <a:solidFill>
                  <a:srgbClr val="AAACA8"/>
                </a:solidFill>
                <a:latin typeface="Arial"/>
                <a:ea typeface="Arial"/>
                <a:cs typeface="Arial"/>
              </a:rPr>
              <a:t>l</a:t>
            </a:r>
            <a:r>
              <a:rPr lang="fi" sz="1400" b="1" i="1" u="none" spc="-2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099907" y="4168747"/>
            <a:ext cx="38989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5260" rtl="0">
              <a:lnSpc>
                <a:spcPct val="100000"/>
              </a:lnSpc>
              <a:spcBef>
                <a:spcPts val="100"/>
              </a:spcBef>
            </a:pPr>
            <a:r>
              <a:rPr lang="fi" sz="850" b="0" i="0" u="none" baseline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lang="fi" sz="850" b="0" i="0" u="none" spc="434" baseline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i" sz="600" b="0" i="0" u="none" spc="-50" baseline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</a:rPr>
              <a:t>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507178" y="2318375"/>
            <a:ext cx="5270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750" b="0" i="0" u="none" spc="-50" baseline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</a:rPr>
              <a:t>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425895" y="2393258"/>
            <a:ext cx="546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800" b="0" i="0" u="none" spc="-50" baseline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</a:rPr>
              <a:t>I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838694" y="2729535"/>
            <a:ext cx="9334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350" b="1" i="0" u="none" spc="-90" baseline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</a:rPr>
              <a:t>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864743" y="3630688"/>
            <a:ext cx="9588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rtl="0">
              <a:lnSpc>
                <a:spcPct val="100000"/>
              </a:lnSpc>
              <a:spcBef>
                <a:spcPts val="100"/>
              </a:spcBef>
            </a:pPr>
            <a:r>
              <a:rPr lang="fi" sz="950" b="1" i="0" u="none" spc="-5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K</a:t>
            </a:r>
            <a:endParaRPr sz="9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044695" y="3944586"/>
            <a:ext cx="4191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rtl="0">
              <a:lnSpc>
                <a:spcPct val="100000"/>
              </a:lnSpc>
              <a:spcBef>
                <a:spcPts val="100"/>
              </a:spcBef>
            </a:pPr>
            <a:r>
              <a:rPr lang="fi" sz="1250" b="0" i="0" u="none" spc="-5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'</a:t>
            </a:r>
            <a:endParaRPr sz="12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527553" y="5320462"/>
            <a:ext cx="10858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950" b="1" i="0" u="none" spc="-5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K</a:t>
            </a:r>
            <a:endParaRPr sz="9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870815" y="1451825"/>
            <a:ext cx="52260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Nykyinen</a:t>
            </a:r>
            <a:r>
              <a:rPr lang="fi" sz="750" b="0" i="0" u="none" spc="-2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v</a:t>
            </a:r>
            <a:r>
              <a:rPr lang="fi" sz="750" b="0" i="0" u="none" spc="-20" baseline="0">
                <a:solidFill>
                  <a:srgbClr val="757575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-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lli</a:t>
            </a:r>
            <a:endParaRPr sz="7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865217" y="1728037"/>
            <a:ext cx="115062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Korkea</a:t>
            </a:r>
            <a:r>
              <a:rPr lang="fi" sz="750" b="0" i="0" u="none" spc="7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ruoho-</a:t>
            </a:r>
            <a:r>
              <a:rPr lang="fi" sz="750" b="0" i="0" u="none" spc="5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niittykasvillisuus</a:t>
            </a:r>
            <a:endParaRPr sz="7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865978" y="1944675"/>
            <a:ext cx="28194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750" b="0" i="0" u="none" spc="-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Penkki</a:t>
            </a:r>
            <a:endParaRPr sz="7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864075" y="2247028"/>
            <a:ext cx="1796414" cy="62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 rtl="0">
              <a:lnSpc>
                <a:spcPct val="100000"/>
              </a:lnSpc>
              <a:spcBef>
                <a:spcPts val="100"/>
              </a:spcBef>
            </a:pP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Hautauspaikkoja</a:t>
            </a:r>
            <a:r>
              <a:rPr lang="fi" sz="750" b="0" i="0" u="none" spc="9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joissa on</a:t>
            </a:r>
            <a:r>
              <a:rPr lang="fi" sz="750" b="0" i="0" u="none" spc="19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v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aakasuoria</a:t>
            </a:r>
            <a:r>
              <a:rPr lang="fi" sz="750" b="0" i="0" u="none" spc="8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hautam</a:t>
            </a:r>
            <a:r>
              <a:rPr lang="fi" sz="750" b="0" i="0" u="none" spc="10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u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istomerkkejä</a:t>
            </a:r>
            <a:r>
              <a:rPr lang="fi" sz="750" b="0" i="0" u="none" spc="7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endParaRPr sz="800">
              <a:latin typeface="Times New Roman"/>
              <a:cs typeface="Times New Roman"/>
            </a:endParaRPr>
          </a:p>
          <a:p>
            <a:pPr marL="18415" rtl="0">
              <a:lnSpc>
                <a:spcPct val="100000"/>
              </a:lnSpc>
              <a:spcBef>
                <a:spcPts val="25"/>
              </a:spcBef>
            </a:pP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ruoho</a:t>
            </a:r>
            <a:r>
              <a:rPr lang="fi" sz="750" b="0" i="0" u="none" spc="10" baseline="0">
                <a:solidFill>
                  <a:srgbClr val="131513"/>
                </a:solidFill>
                <a:latin typeface="Arial"/>
                <a:ea typeface="Arial"/>
                <a:cs typeface="Arial"/>
              </a:rPr>
              <a:t>.</a:t>
            </a:r>
            <a:r>
              <a:rPr lang="fi" sz="750" b="0" i="0" u="none" spc="-30" baseline="0">
                <a:solidFill>
                  <a:srgbClr val="131513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Ympäröity</a:t>
            </a:r>
            <a:r>
              <a:rPr lang="fi" sz="750" b="0" i="0" u="none" spc="-3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140</a:t>
            </a:r>
            <a:r>
              <a:rPr lang="fi" sz="750" b="0" i="0" u="none" spc="5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cm</a:t>
            </a:r>
            <a:r>
              <a:rPr lang="fi" sz="750" b="0" i="0" u="none" spc="6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korkea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lla</a:t>
            </a:r>
            <a:r>
              <a:rPr lang="fi" sz="750" b="0" i="0" u="none" spc="4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pyö</a:t>
            </a:r>
            <a:r>
              <a:rPr lang="fi" sz="750" b="0" i="0" u="none" spc="-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kkipensasaidalla.</a:t>
            </a:r>
            <a:endParaRPr sz="750">
              <a:latin typeface="Arial"/>
              <a:cs typeface="Arial"/>
            </a:endParaRPr>
          </a:p>
          <a:p>
            <a:pPr marL="15240" marR="134620" indent="-3175" rtl="0">
              <a:lnSpc>
                <a:spcPct val="104200"/>
              </a:lnSpc>
              <a:spcBef>
                <a:spcPts val="5"/>
              </a:spcBef>
            </a:pPr>
            <a:r>
              <a:rPr lang="fi" sz="750" b="0" i="0" u="none" spc="10" baseline="0">
                <a:solidFill>
                  <a:srgbClr val="030303"/>
                </a:solidFill>
                <a:latin typeface="Arial"/>
                <a:ea typeface="Arial"/>
                <a:cs typeface="Arial"/>
              </a:rPr>
              <a:t>Projektin</a:t>
            </a:r>
            <a:r>
              <a:rPr lang="fi" sz="750" b="0" i="0" u="none" spc="90" baseline="0">
                <a:solidFill>
                  <a:srgbClr val="030303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ensi v</a:t>
            </a:r>
            <a:r>
              <a:rPr lang="fi" sz="750" b="0" i="0" u="none" spc="10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iheen</a:t>
            </a:r>
            <a:r>
              <a:rPr lang="fi" sz="750" b="0" i="0" u="none" spc="9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yht</a:t>
            </a:r>
            <a:r>
              <a:rPr lang="fi" sz="750" b="0" i="0" u="none" spc="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eydessä</a:t>
            </a:r>
            <a:r>
              <a:rPr lang="fi" sz="750" b="0" i="0" u="none" spc="9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s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ov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it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e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taan</a:t>
            </a:r>
            <a:r>
              <a:rPr lang="fi" sz="750" b="0" i="0" u="none" spc="3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pen</a:t>
            </a:r>
            <a:r>
              <a:rPr lang="fi" sz="750" b="0" i="0" u="none" spc="-20" baseline="0">
                <a:solidFill>
                  <a:srgbClr val="757575"/>
                </a:solidFill>
                <a:latin typeface="Arial"/>
                <a:ea typeface="Arial"/>
                <a:cs typeface="Arial"/>
              </a:rPr>
              <a:t>k</a:t>
            </a:r>
            <a:r>
              <a:rPr lang="fi" sz="750" b="0" i="0" u="none" spc="-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it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y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ht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een</a:t>
            </a:r>
            <a:r>
              <a:rPr lang="fi" sz="750" b="0" i="0" u="none" spc="-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m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atalien</a:t>
            </a:r>
            <a:r>
              <a:rPr lang="fi" sz="750" b="0" i="0" u="none" spc="10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pen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saiden</a:t>
            </a:r>
            <a:r>
              <a:rPr lang="fi" sz="750" b="0" i="0" u="none" spc="165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/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monivuotisten</a:t>
            </a:r>
            <a:r>
              <a:rPr lang="fi" sz="750" b="0" i="0" u="none" spc="4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k</a:t>
            </a:r>
            <a:r>
              <a:rPr lang="fi" sz="750" b="0" i="0" u="none" spc="-10" baseline="0">
                <a:solidFill>
                  <a:srgbClr val="757575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svien</a:t>
            </a:r>
            <a:r>
              <a:rPr lang="fi" sz="750" b="0" i="0" u="none" spc="-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 k</a:t>
            </a:r>
            <a:r>
              <a:rPr lang="fi" sz="750" b="0" i="0" u="none" spc="-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-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ns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sa</a:t>
            </a:r>
            <a:endParaRPr sz="7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866740" y="2962872"/>
            <a:ext cx="1750695" cy="25907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1270" rtl="0">
              <a:lnSpc>
                <a:spcPct val="104200"/>
              </a:lnSpc>
              <a:spcBef>
                <a:spcPts val="60"/>
              </a:spcBef>
            </a:pP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Tauk</a:t>
            </a:r>
            <a:r>
              <a:rPr lang="fi" sz="750" b="0" i="0" u="none" baseline="0">
                <a:solidFill>
                  <a:srgbClr val="030303"/>
                </a:solidFill>
                <a:latin typeface="Arial"/>
                <a:ea typeface="Arial"/>
                <a:cs typeface="Arial"/>
              </a:rPr>
              <a:t>o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paik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ka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jossa</a:t>
            </a:r>
            <a:r>
              <a:rPr lang="fi" sz="750" b="0" i="0" u="none" spc="1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vesip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eili/</a:t>
            </a:r>
            <a:r>
              <a:rPr lang="fi" sz="750" b="0" i="0" u="none" spc="43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taidetta</a:t>
            </a:r>
            <a:r>
              <a:rPr lang="fi" sz="750" b="0" i="0" u="none" spc="5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2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ja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penkkejä</a:t>
            </a:r>
            <a:endParaRPr sz="75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796922" y="6085049"/>
            <a:ext cx="765810" cy="3035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4445" rtl="0">
              <a:lnSpc>
                <a:spcPct val="102699"/>
              </a:lnSpc>
              <a:spcBef>
                <a:spcPts val="70"/>
              </a:spcBef>
            </a:pPr>
            <a:r>
              <a:rPr lang="fi" sz="900" b="0" i="0" u="none" spc="-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NORDHØJ THYRAS</a:t>
            </a:r>
            <a:r>
              <a:rPr lang="fi" sz="900" b="0" i="0" u="none" spc="-35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-25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KUKKULA</a:t>
            </a:r>
            <a:endParaRPr sz="9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8866740" y="3450307"/>
            <a:ext cx="1706880" cy="4921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270" rtl="0">
              <a:lnSpc>
                <a:spcPct val="102699"/>
              </a:lnSpc>
              <a:spcBef>
                <a:spcPts val="75"/>
              </a:spcBef>
            </a:pP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160</a:t>
            </a:r>
            <a:r>
              <a:rPr lang="fi" sz="750" b="0" i="0" u="none" baseline="0">
                <a:solidFill>
                  <a:srgbClr val="030303"/>
                </a:solidFill>
                <a:latin typeface="Arial"/>
                <a:ea typeface="Arial"/>
                <a:cs typeface="Arial"/>
              </a:rPr>
              <a:t>-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240</a:t>
            </a:r>
            <a:r>
              <a:rPr lang="fi" sz="750" b="0" i="0" u="none" spc="17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cm</a:t>
            </a:r>
            <a:r>
              <a:rPr lang="fi" sz="750" b="0" i="0" u="none" spc="6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leveä</a:t>
            </a:r>
            <a:r>
              <a:rPr lang="fi" sz="750" b="0" i="0" u="none" spc="9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kukkapenkki</a:t>
            </a:r>
            <a:r>
              <a:rPr lang="fi" sz="750" b="0" i="0" u="none" spc="12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jo</a:t>
            </a:r>
            <a:r>
              <a:rPr lang="fi" sz="750" b="0" i="0" u="none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s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sa</a:t>
            </a:r>
            <a:r>
              <a:rPr lang="fi" sz="750" b="0" i="0" u="none" spc="7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2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joko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pieniä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,</a:t>
            </a:r>
            <a:r>
              <a:rPr lang="fi" sz="750" b="0" i="0" u="none" spc="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y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ksilö</a:t>
            </a:r>
            <a:r>
              <a:rPr lang="fi" sz="750" b="0" i="0" u="none" spc="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lli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si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ä hautap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ikkoja t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 </a:t>
            </a:r>
            <a:r>
              <a:rPr lang="fi" sz="750" b="0" i="0" u="none" spc="-2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h</a:t>
            </a:r>
            <a:r>
              <a:rPr lang="fi" sz="750" b="0" i="0" u="none" spc="-20" baseline="0">
                <a:solidFill>
                  <a:srgbClr val="757575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-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u</a:t>
            </a:r>
            <a:r>
              <a:rPr lang="fi" sz="750" b="0" i="0" u="none" spc="-2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ta</a:t>
            </a:r>
            <a:r>
              <a:rPr lang="fi" sz="750" b="0" i="0" u="none" spc="-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-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p</a:t>
            </a:r>
            <a:r>
              <a:rPr lang="fi" sz="750" b="0" i="0" u="none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ikkoja</a:t>
            </a:r>
            <a:r>
              <a:rPr lang="fi" sz="750" b="0" i="0" u="none" spc="5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samassa</a:t>
            </a:r>
            <a:r>
              <a:rPr lang="fi" sz="750" b="0" i="0" u="none" spc="10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yhtei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s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essä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istu</a:t>
            </a:r>
            <a:r>
              <a:rPr lang="fi" sz="750" b="0" i="0" u="none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t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u</a:t>
            </a:r>
            <a:r>
              <a:rPr lang="fi" sz="750" b="0" i="0" u="none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k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sessa</a:t>
            </a:r>
            <a:r>
              <a:rPr lang="fi" sz="750" b="0" i="0" u="none" spc="229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ja</a:t>
            </a:r>
            <a:r>
              <a:rPr lang="fi" sz="750" b="0" i="0" u="none" spc="19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yksittäisiä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pensaita.</a:t>
            </a:r>
            <a:r>
              <a:rPr lang="fi" sz="750" b="0" i="0" u="none" spc="-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Pääty</a:t>
            </a:r>
            <a:r>
              <a:rPr lang="fi" sz="750" b="0" i="0" u="none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ita</a:t>
            </a:r>
            <a:r>
              <a:rPr lang="fi" sz="750" b="0" i="0" u="none" spc="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2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marjakuuse</a:t>
            </a:r>
            <a:r>
              <a:rPr lang="fi" sz="750" b="0" i="0" u="none" spc="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sta</a:t>
            </a:r>
            <a:endParaRPr sz="75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866740" y="4067724"/>
            <a:ext cx="1701164" cy="4978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1270" rtl="0">
              <a:lnSpc>
                <a:spcPct val="104200"/>
              </a:lnSpc>
              <a:spcBef>
                <a:spcPts val="60"/>
              </a:spcBef>
            </a:pP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100</a:t>
            </a:r>
            <a:r>
              <a:rPr lang="fi" sz="750" b="0" i="0" u="none" baseline="0">
                <a:solidFill>
                  <a:srgbClr val="030303"/>
                </a:solidFill>
                <a:latin typeface="Arial"/>
                <a:ea typeface="Arial"/>
                <a:cs typeface="Arial"/>
              </a:rPr>
              <a:t>-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120</a:t>
            </a:r>
            <a:r>
              <a:rPr lang="fi" sz="750" b="0" i="0" u="none" spc="1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cm</a:t>
            </a:r>
            <a:r>
              <a:rPr lang="fi" sz="750" b="0" i="0" u="none" spc="7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leveä</a:t>
            </a:r>
            <a:r>
              <a:rPr lang="fi" sz="750" b="0" i="0" u="none" spc="10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k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kkapenkki</a:t>
            </a:r>
            <a:r>
              <a:rPr lang="fi" sz="750" b="0" i="0" u="none" spc="20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jossa</a:t>
            </a:r>
            <a:r>
              <a:rPr lang="fi" sz="750" b="0" i="0" u="none" spc="4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2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joko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pien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iä,</a:t>
            </a:r>
            <a:r>
              <a:rPr lang="fi" sz="750" b="0" i="0" u="none" spc="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y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ksilöl</a:t>
            </a:r>
            <a:r>
              <a:rPr lang="fi" sz="750" b="0" i="0" u="none" spc="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lisiä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hauta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p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aikkoja t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 </a:t>
            </a:r>
            <a:r>
              <a:rPr lang="fi" sz="750" b="0" i="0" u="none" spc="-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h</a:t>
            </a:r>
            <a:r>
              <a:rPr lang="fi" sz="750" b="0" i="0" u="none" spc="-10" baseline="0">
                <a:solidFill>
                  <a:srgbClr val="757575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-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u</a:t>
            </a:r>
            <a:r>
              <a:rPr lang="fi" sz="750" b="0" i="0" u="none" spc="-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taus-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p</a:t>
            </a:r>
            <a:r>
              <a:rPr lang="fi" sz="750" b="0" i="0" u="none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ikkoja</a:t>
            </a:r>
            <a:r>
              <a:rPr lang="fi" sz="750" b="0" i="0" u="none" spc="5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y</a:t>
            </a:r>
            <a:r>
              <a:rPr lang="fi" sz="750" b="0" i="0" u="none" spc="10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ht</a:t>
            </a:r>
            <a:r>
              <a:rPr lang="fi" sz="750" b="0" i="0" u="none" baseline="0">
                <a:solidFill>
                  <a:srgbClr val="131513"/>
                </a:solidFill>
                <a:latin typeface="Arial"/>
                <a:ea typeface="Arial"/>
                <a:cs typeface="Arial"/>
              </a:rPr>
              <a:t>ei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se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ssä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ist</a:t>
            </a:r>
            <a:r>
              <a:rPr lang="fi" sz="750" b="0" i="0" u="none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u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</a:t>
            </a:r>
            <a:r>
              <a:rPr lang="fi" sz="750" b="0" i="0" u="none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uk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se</a:t>
            </a:r>
            <a:r>
              <a:rPr lang="fi" sz="750" b="0" i="0" u="none" baseline="0">
                <a:solidFill>
                  <a:srgbClr val="757575"/>
                </a:solidFill>
                <a:latin typeface="Arial"/>
                <a:ea typeface="Arial"/>
                <a:cs typeface="Arial"/>
              </a:rPr>
              <a:t>ss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229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ja</a:t>
            </a:r>
            <a:r>
              <a:rPr lang="fi" sz="750" b="0" i="0" u="none" spc="19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9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yksittäisiä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pensaita.</a:t>
            </a:r>
            <a:r>
              <a:rPr lang="fi" sz="750" b="0" i="0" u="none" spc="-4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Pääty</a:t>
            </a:r>
            <a:r>
              <a:rPr lang="fi" sz="750" b="0" i="0" u="none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aita</a:t>
            </a:r>
            <a:r>
              <a:rPr lang="fi" sz="750" b="0" i="0" u="none" spc="7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2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marjakuusesta</a:t>
            </a:r>
            <a:endParaRPr sz="75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8864075" y="4896363"/>
            <a:ext cx="1765300" cy="811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rtl="0">
              <a:lnSpc>
                <a:spcPct val="100000"/>
              </a:lnSpc>
              <a:spcBef>
                <a:spcPts val="100"/>
              </a:spcBef>
            </a:pP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Yhteinen</a:t>
            </a:r>
            <a:r>
              <a:rPr lang="fi" sz="750" b="0" i="0" u="none" spc="-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m</a:t>
            </a:r>
            <a:r>
              <a:rPr lang="fi" sz="750" b="0" i="0" u="none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uistomerkki</a:t>
            </a:r>
            <a:r>
              <a:rPr lang="fi" sz="750" b="0" i="0" u="none" spc="10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ja</a:t>
            </a:r>
            <a:r>
              <a:rPr lang="fi" sz="750" b="0" i="0" u="none" spc="13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kukkien laskupaikka</a:t>
            </a:r>
            <a:endParaRPr sz="750">
              <a:latin typeface="Arial"/>
              <a:cs typeface="Arial"/>
            </a:endParaRPr>
          </a:p>
          <a:p>
            <a:pPr marL="15240" marR="174625" indent="635" rtl="0">
              <a:lnSpc>
                <a:spcPct val="109000"/>
              </a:lnSpc>
              <a:spcBef>
                <a:spcPts val="509"/>
              </a:spcBef>
            </a:pP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Tun</a:t>
            </a:r>
            <a:r>
              <a:rPr lang="fi" sz="750" b="0" i="0" u="none" spc="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te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maton</a:t>
            </a:r>
            <a:r>
              <a:rPr lang="fi" sz="750" b="0" i="0" u="none" spc="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uurnahautausp</a:t>
            </a:r>
            <a:r>
              <a:rPr lang="fi" sz="750" b="0" i="0" u="none" spc="10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ikka,</a:t>
            </a:r>
            <a:r>
              <a:rPr lang="fi" sz="750" b="0" i="0" u="none" spc="-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jo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ta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voidaan</a:t>
            </a:r>
            <a:r>
              <a:rPr lang="fi" sz="750" b="0" i="0" u="none" spc="9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2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jatkossa</a:t>
            </a:r>
            <a:r>
              <a:rPr lang="fi" sz="750" b="0" i="0" u="none" spc="2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laa</a:t>
            </a:r>
            <a:r>
              <a:rPr lang="fi" sz="750" b="0" i="0" u="none" spc="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jentaa</a:t>
            </a:r>
            <a:r>
              <a:rPr lang="fi" sz="750" b="0" i="0" u="none" spc="-35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2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pohjoise</a:t>
            </a:r>
            <a:r>
              <a:rPr lang="fi" sz="750" b="0" i="0" u="none" spc="20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n</a:t>
            </a:r>
            <a:r>
              <a:rPr lang="fi" sz="750" b="0" i="0" u="none" spc="135" baseline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suuntaan.</a:t>
            </a:r>
            <a:endParaRPr sz="750">
              <a:latin typeface="Arial"/>
              <a:cs typeface="Arial"/>
            </a:endParaRPr>
          </a:p>
          <a:p>
            <a:pPr marL="15240" marR="92710" indent="-3175" rtl="0">
              <a:lnSpc>
                <a:spcPct val="104200"/>
              </a:lnSpc>
            </a:pPr>
            <a:r>
              <a:rPr lang="fi" sz="750" b="0" i="0" u="none" spc="10" baseline="0">
                <a:solidFill>
                  <a:srgbClr val="030303"/>
                </a:solidFill>
                <a:latin typeface="Arial"/>
                <a:ea typeface="Arial"/>
                <a:cs typeface="Arial"/>
              </a:rPr>
              <a:t>Projektin</a:t>
            </a:r>
            <a:r>
              <a:rPr lang="fi" sz="750" b="0" i="0" u="none" spc="80" baseline="0">
                <a:solidFill>
                  <a:srgbClr val="030303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e</a:t>
            </a:r>
            <a:r>
              <a:rPr lang="fi" sz="750" b="0" i="0" u="none" spc="10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n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si</a:t>
            </a:r>
            <a:r>
              <a:rPr lang="fi" sz="750" b="0" i="0" u="none" spc="8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vaiheen</a:t>
            </a:r>
            <a:r>
              <a:rPr lang="fi" sz="750" b="0" i="0" u="none" spc="1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y</a:t>
            </a:r>
            <a:r>
              <a:rPr lang="fi" sz="750" b="0" i="0" u="none" spc="10" baseline="0">
                <a:solidFill>
                  <a:srgbClr val="757575"/>
                </a:solidFill>
                <a:latin typeface="Arial"/>
                <a:ea typeface="Arial"/>
                <a:cs typeface="Arial"/>
              </a:rPr>
              <a:t>h</a:t>
            </a:r>
            <a:r>
              <a:rPr lang="fi" sz="750" b="0" i="0" u="none" spc="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teydessä</a:t>
            </a:r>
            <a:r>
              <a:rPr lang="fi" sz="750" b="0" i="0" u="none" spc="2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sov</a:t>
            </a:r>
            <a:r>
              <a:rPr lang="fi" sz="750" b="0" i="0" u="none" spc="-20" baseline="0">
                <a:solidFill>
                  <a:srgbClr val="757575"/>
                </a:solidFill>
                <a:latin typeface="Arial"/>
                <a:ea typeface="Arial"/>
                <a:cs typeface="Arial"/>
              </a:rPr>
              <a:t>i</a:t>
            </a:r>
            <a:r>
              <a:rPr lang="fi" sz="750" b="0" i="0" u="none" spc="-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tetaan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penkit</a:t>
            </a:r>
            <a:r>
              <a:rPr lang="fi" sz="750" b="0" i="0" u="none" spc="-3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yhteen</a:t>
            </a:r>
            <a:r>
              <a:rPr lang="fi" sz="750" b="0" i="0" u="none" spc="3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5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matalien</a:t>
            </a:r>
            <a:r>
              <a:rPr lang="fi" sz="750" b="0" i="0" u="none" spc="-3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55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pensaiden /</a:t>
            </a:r>
            <a:r>
              <a:rPr lang="fi" sz="750" b="0" i="0" u="none" spc="-5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baseline="0">
                <a:solidFill>
                  <a:srgbClr val="8E8E8E"/>
                </a:solidFill>
                <a:latin typeface="Arial"/>
                <a:ea typeface="Arial"/>
                <a:cs typeface="Arial"/>
              </a:rPr>
              <a:t>m</a:t>
            </a:r>
            <a:r>
              <a:rPr lang="fi" sz="750" b="0" i="0" u="none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onivuotisten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750" b="0" i="0" u="none" spc="-10" baseline="0">
                <a:solidFill>
                  <a:srgbClr val="525252"/>
                </a:solidFill>
                <a:latin typeface="Arial"/>
                <a:ea typeface="Arial"/>
                <a:cs typeface="Arial"/>
              </a:rPr>
              <a:t>kasvien 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k</a:t>
            </a:r>
            <a:r>
              <a:rPr lang="fi" sz="750" b="0" i="0" u="none" spc="-10" baseline="0">
                <a:solidFill>
                  <a:srgbClr val="646464"/>
                </a:solidFill>
                <a:latin typeface="Arial"/>
                <a:ea typeface="Arial"/>
                <a:cs typeface="Arial"/>
              </a:rPr>
              <a:t>a</a:t>
            </a:r>
            <a:r>
              <a:rPr lang="fi" sz="750" b="0" i="0" u="none" spc="-1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nssa</a:t>
            </a:r>
            <a:endParaRPr sz="75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696010" y="5073209"/>
            <a:ext cx="10591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850" b="0" i="0" u="none" spc="210" baseline="0">
                <a:solidFill>
                  <a:srgbClr val="9C3641"/>
                </a:solidFill>
                <a:latin typeface="Arial"/>
                <a:ea typeface="Arial"/>
                <a:cs typeface="Arial"/>
              </a:rPr>
              <a:t>--</a:t>
            </a:r>
            <a:r>
              <a:rPr lang="fi" sz="850" b="0" i="0" u="none" spc="185" baseline="0">
                <a:solidFill>
                  <a:srgbClr val="793D4B"/>
                </a:solidFill>
                <a:latin typeface="Arial"/>
                <a:ea typeface="Arial"/>
                <a:cs typeface="Arial"/>
              </a:rPr>
              <a:t>....-</a:t>
            </a:r>
            <a:r>
              <a:rPr lang="fi" sz="850" b="0" i="0" u="none" spc="220" baseline="0">
                <a:solidFill>
                  <a:srgbClr val="793D4B"/>
                </a:solidFill>
                <a:latin typeface="Arial"/>
                <a:ea typeface="Arial"/>
                <a:cs typeface="Arial"/>
              </a:rPr>
              <a:t>-</a:t>
            </a:r>
            <a:r>
              <a:rPr lang="fi" sz="850" b="0" i="0" u="none" spc="210" baseline="0">
                <a:solidFill>
                  <a:srgbClr val="793D4B"/>
                </a:solidFill>
                <a:latin typeface="Arial"/>
                <a:ea typeface="Arial"/>
                <a:cs typeface="Arial"/>
              </a:rPr>
              <a:t>-</a:t>
            </a:r>
            <a:r>
              <a:rPr lang="fi" sz="850" b="0" i="0" u="none" spc="210" baseline="0">
                <a:solidFill>
                  <a:srgbClr val="9C3641"/>
                </a:solidFill>
                <a:latin typeface="Arial"/>
                <a:ea typeface="Arial"/>
                <a:cs typeface="Arial"/>
              </a:rPr>
              <a:t>-</a:t>
            </a:r>
            <a:r>
              <a:rPr lang="fi" sz="850" b="0" i="0" u="none" spc="215" baseline="0">
                <a:solidFill>
                  <a:srgbClr val="915656"/>
                </a:solidFill>
                <a:latin typeface="Arial"/>
                <a:ea typeface="Arial"/>
                <a:cs typeface="Arial"/>
              </a:rPr>
              <a:t>-</a:t>
            </a:r>
            <a:r>
              <a:rPr lang="fi" sz="850" b="0" i="0" u="none" spc="295" baseline="0">
                <a:solidFill>
                  <a:srgbClr val="915656"/>
                </a:solidFill>
                <a:latin typeface="Arial"/>
                <a:ea typeface="Arial"/>
                <a:cs typeface="Arial"/>
              </a:rPr>
              <a:t>+-</a:t>
            </a:r>
            <a:r>
              <a:rPr lang="fi" sz="850" b="0" i="0" u="none" spc="210" baseline="0">
                <a:solidFill>
                  <a:srgbClr val="9C3641"/>
                </a:solidFill>
                <a:latin typeface="Arial"/>
                <a:ea typeface="Arial"/>
                <a:cs typeface="Arial"/>
              </a:rPr>
              <a:t>--</a:t>
            </a:r>
            <a:r>
              <a:rPr lang="fi" sz="850" b="0" i="0" u="none" spc="160" baseline="0">
                <a:solidFill>
                  <a:srgbClr val="9C3641"/>
                </a:solidFill>
                <a:latin typeface="Arial"/>
                <a:ea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564119" y="6276752"/>
            <a:ext cx="33401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rtl="0">
              <a:lnSpc>
                <a:spcPct val="100000"/>
              </a:lnSpc>
              <a:spcBef>
                <a:spcPts val="100"/>
              </a:spcBef>
            </a:pPr>
            <a:r>
              <a:rPr lang="fi" sz="2475" b="0" i="0" u="none" spc="-465" baseline="-10101">
                <a:solidFill>
                  <a:srgbClr val="28282B"/>
                </a:solidFill>
                <a:latin typeface="Arial"/>
                <a:ea typeface="Arial"/>
                <a:cs typeface="Arial"/>
              </a:rPr>
              <a:t>,</a:t>
            </a:r>
            <a:r>
              <a:rPr lang="fi" sz="1650" b="1" i="1" u="none" spc="-48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t</a:t>
            </a:r>
            <a:r>
              <a:rPr lang="fi" sz="2475" b="0" i="0" u="none" spc="-532" baseline="-10101">
                <a:solidFill>
                  <a:srgbClr val="28282B"/>
                </a:solidFill>
                <a:latin typeface="Arial"/>
                <a:ea typeface="Arial"/>
                <a:cs typeface="Arial"/>
              </a:rPr>
              <a:t>.</a:t>
            </a:r>
            <a:r>
              <a:rPr lang="fi" sz="1650" b="1" i="1" u="none" spc="-420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:</a:t>
            </a:r>
            <a:r>
              <a:rPr lang="fi" sz="2475" b="0" i="0" u="none" spc="-600" baseline="-10101">
                <a:solidFill>
                  <a:srgbClr val="28282B"/>
                </a:solidFill>
                <a:latin typeface="Arial"/>
                <a:ea typeface="Arial"/>
                <a:cs typeface="Arial"/>
              </a:rPr>
              <a:t>.</a:t>
            </a:r>
            <a:r>
              <a:rPr lang="fi" sz="1650" b="1" i="1" u="none" spc="-35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:</a:t>
            </a:r>
            <a:r>
              <a:rPr lang="fi" sz="2475" b="0" i="0" u="none" spc="-1342" baseline="-10101">
                <a:solidFill>
                  <a:srgbClr val="28282B"/>
                </a:solidFill>
                <a:latin typeface="Arial"/>
                <a:ea typeface="Arial"/>
                <a:cs typeface="Arial"/>
              </a:rPr>
              <a:t>_</a:t>
            </a:r>
            <a:r>
              <a:rPr lang="fi" sz="1650" b="1" i="1" u="none" spc="-145" baseline="0">
                <a:solidFill>
                  <a:srgbClr val="3F3F3F"/>
                </a:solidFill>
                <a:latin typeface="Arial"/>
                <a:ea typeface="Arial"/>
                <a:cs typeface="Arial"/>
              </a:rPr>
              <a:t>:J</a:t>
            </a:r>
            <a:endParaRPr sz="165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5489" y="6805370"/>
            <a:ext cx="3368699" cy="28488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7145" marR="5080" indent="-5080" rtl="0">
              <a:lnSpc>
                <a:spcPct val="102699"/>
              </a:lnSpc>
              <a:spcBef>
                <a:spcPts val="70"/>
              </a:spcBef>
            </a:pPr>
            <a:r>
              <a:rPr lang="fi" sz="900" b="0" i="0" u="none" spc="-25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K:</a:t>
            </a:r>
            <a:r>
              <a:rPr lang="fi" sz="900" b="0" i="0" u="none" spc="37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UUSIA</a:t>
            </a:r>
            <a:r>
              <a:rPr lang="fi" sz="900" b="0" i="0" u="none" spc="-15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baseline="0" dirty="0">
                <a:solidFill>
                  <a:srgbClr val="3F3F3F"/>
                </a:solidFill>
                <a:latin typeface="Arial"/>
                <a:ea typeface="Arial"/>
                <a:cs typeface="Arial"/>
              </a:rPr>
              <a:t>Hautapaikkoja</a:t>
            </a:r>
            <a:r>
              <a:rPr lang="fi" sz="900" b="0" i="0" u="none" spc="65" baseline="0" dirty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tarkoitettu</a:t>
            </a:r>
            <a:r>
              <a:rPr lang="fi" sz="900" b="0" i="0" u="none" spc="21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arkuille</a:t>
            </a:r>
            <a:r>
              <a:rPr lang="fi" sz="900" b="0" i="0" u="none" spc="25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(ja</a:t>
            </a:r>
            <a:r>
              <a:rPr lang="fi" sz="900" b="0" i="0" u="none" spc="20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uurnille),</a:t>
            </a:r>
            <a:r>
              <a:rPr lang="fi" sz="900" b="0" i="0" u="none" spc="-6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5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joissa</a:t>
            </a:r>
            <a:r>
              <a:rPr lang="fi" sz="900" b="0" i="0" u="none" spc="3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5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on </a:t>
            </a:r>
            <a:r>
              <a:rPr lang="fi" sz="900" b="0" i="0" u="none" spc="55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hyvin</a:t>
            </a:r>
            <a:r>
              <a:rPr lang="fi" sz="900" b="0" i="0" u="none" spc="145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2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tilaa</a:t>
            </a:r>
            <a:r>
              <a:rPr lang="fi" sz="900" b="0" i="0" u="none" spc="-5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20" baseline="0" dirty="0">
                <a:solidFill>
                  <a:srgbClr val="3F3F3F"/>
                </a:solidFill>
                <a:latin typeface="Arial"/>
                <a:ea typeface="Arial"/>
                <a:cs typeface="Arial"/>
              </a:rPr>
              <a:t>etupuolella</a:t>
            </a:r>
            <a:r>
              <a:rPr lang="fi" sz="900" b="0" i="0" u="none" spc="20" baseline="0" dirty="0">
                <a:solidFill>
                  <a:srgbClr val="030303"/>
                </a:solidFill>
                <a:latin typeface="Arial"/>
                <a:ea typeface="Arial"/>
                <a:cs typeface="Arial"/>
              </a:rPr>
              <a:t>.</a:t>
            </a:r>
            <a:r>
              <a:rPr lang="fi" sz="900" b="0" i="0" u="none" spc="-75" baseline="0" dirty="0">
                <a:solidFill>
                  <a:srgbClr val="030303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5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Muut</a:t>
            </a:r>
            <a:r>
              <a:rPr lang="fi" sz="900" b="0" i="0" u="none" spc="-1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20" baseline="0" dirty="0">
                <a:solidFill>
                  <a:srgbClr val="3F3F3F"/>
                </a:solidFill>
                <a:latin typeface="Arial"/>
                <a:ea typeface="Arial"/>
                <a:cs typeface="Arial"/>
              </a:rPr>
              <a:t>rivit</a:t>
            </a:r>
            <a:r>
              <a:rPr lang="fi" sz="900" b="0" i="0" u="none" spc="25" baseline="0" dirty="0">
                <a:solidFill>
                  <a:srgbClr val="3F3F3F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2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varattu</a:t>
            </a:r>
            <a:r>
              <a:rPr lang="fi" sz="900" b="0" i="0" u="none" spc="135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 </a:t>
            </a:r>
            <a:r>
              <a:rPr lang="fi" sz="900" b="0" i="0" u="none" spc="-10" baseline="0" dirty="0">
                <a:solidFill>
                  <a:srgbClr val="28282B"/>
                </a:solidFill>
                <a:latin typeface="Arial"/>
                <a:ea typeface="Arial"/>
                <a:cs typeface="Arial"/>
              </a:rPr>
              <a:t>uurnille.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908380" y="3614905"/>
            <a:ext cx="3648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spc="-110" baseline="0" dirty="0"/>
              <a:t>LUONTOHAUTAUSMAITA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0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7300" y="347305"/>
            <a:ext cx="86487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sz="3000" b="0" i="0" u="none" spc="-140" baseline="0">
                <a:solidFill>
                  <a:srgbClr val="FFFFFF"/>
                </a:solidFill>
              </a:rPr>
              <a:t>METSÄHAUTAUSMAA</a:t>
            </a:r>
            <a:r>
              <a:rPr lang="fi" sz="3000" b="0" i="0" u="none" spc="-20" baseline="0">
                <a:solidFill>
                  <a:srgbClr val="FFFFFF"/>
                </a:solidFill>
              </a:rPr>
              <a:t> </a:t>
            </a:r>
            <a:r>
              <a:rPr lang="fi" sz="3000" b="0" i="0" u="none" spc="-140" baseline="0">
                <a:solidFill>
                  <a:srgbClr val="FFFFFF"/>
                </a:solidFill>
              </a:rPr>
              <a:t>HORSENS</a:t>
            </a:r>
            <a:r>
              <a:rPr lang="fi" sz="3000" b="0" i="0" u="none" spc="-10" baseline="0">
                <a:solidFill>
                  <a:srgbClr val="FFFFFF"/>
                </a:solidFill>
              </a:rPr>
              <a:t> </a:t>
            </a:r>
            <a:r>
              <a:rPr lang="fi" sz="3000" b="0" i="0" u="none" spc="-245" baseline="0">
                <a:solidFill>
                  <a:srgbClr val="FFFFFF"/>
                </a:solidFill>
              </a:rPr>
              <a:t>VESTRE</a:t>
            </a:r>
            <a:r>
              <a:rPr lang="fi" sz="3000" b="0" i="0" u="none" baseline="0">
                <a:solidFill>
                  <a:srgbClr val="FFFFFF"/>
                </a:solidFill>
              </a:rPr>
              <a:t> </a:t>
            </a:r>
            <a:r>
              <a:rPr lang="fi" sz="3000" b="0" i="0" u="none" spc="-90" baseline="0">
                <a:solidFill>
                  <a:srgbClr val="FFFFFF"/>
                </a:solidFill>
              </a:rPr>
              <a:t>KIRKEGÅRD</a:t>
            </a:r>
            <a:endParaRPr sz="3000"/>
          </a:p>
          <a:p>
            <a:pPr marL="12700" algn="l" rtl="0">
              <a:lnSpc>
                <a:spcPct val="100000"/>
              </a:lnSpc>
            </a:pPr>
            <a:r>
              <a:rPr lang="fi" sz="3000" b="0" i="0" u="none" baseline="0">
                <a:solidFill>
                  <a:srgbClr val="FFFFFF"/>
                </a:solidFill>
              </a:rPr>
              <a:t>Charlotte</a:t>
            </a:r>
            <a:r>
              <a:rPr lang="fi" sz="3000" b="0" i="0" u="none" spc="240" baseline="0">
                <a:solidFill>
                  <a:srgbClr val="FFFFFF"/>
                </a:solidFill>
              </a:rPr>
              <a:t> </a:t>
            </a:r>
            <a:r>
              <a:rPr lang="fi" sz="3000" b="0" i="0" u="none" spc="-10" baseline="0">
                <a:solidFill>
                  <a:srgbClr val="FFFFFF"/>
                </a:solidFill>
              </a:rPr>
              <a:t>Skibsted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1999" cy="75600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5273992" cy="7559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7997" y="12"/>
            <a:ext cx="5273992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1999" cy="75600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0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7300" y="347305"/>
            <a:ext cx="67710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sz="3000" b="0" i="0" u="none" spc="-140" baseline="0">
                <a:solidFill>
                  <a:srgbClr val="FFFFFF"/>
                </a:solidFill>
              </a:rPr>
              <a:t>NØRRE</a:t>
            </a:r>
            <a:r>
              <a:rPr lang="fi" sz="3000" b="0" i="0" u="none" spc="-65" baseline="0">
                <a:solidFill>
                  <a:srgbClr val="FFFFFF"/>
                </a:solidFill>
              </a:rPr>
              <a:t> </a:t>
            </a:r>
            <a:r>
              <a:rPr lang="fi" sz="3000" b="0" i="0" u="none" spc="-110" baseline="0">
                <a:solidFill>
                  <a:srgbClr val="FFFFFF"/>
                </a:solidFill>
              </a:rPr>
              <a:t>LYNGVIG</a:t>
            </a:r>
            <a:r>
              <a:rPr lang="fi" sz="3000" b="0" i="0" u="none" spc="-65" baseline="0">
                <a:solidFill>
                  <a:srgbClr val="FFFFFF"/>
                </a:solidFill>
              </a:rPr>
              <a:t> </a:t>
            </a:r>
            <a:r>
              <a:rPr lang="fi" sz="3000" b="0" i="0" u="none" spc="-45" baseline="0">
                <a:solidFill>
                  <a:srgbClr val="FFFFFF"/>
                </a:solidFill>
              </a:rPr>
              <a:t>DYYNIHAUTAUSMAA</a:t>
            </a:r>
            <a:endParaRPr sz="3000"/>
          </a:p>
          <a:p>
            <a:pPr marL="12700" algn="l" rtl="0">
              <a:lnSpc>
                <a:spcPct val="100000"/>
              </a:lnSpc>
            </a:pPr>
            <a:r>
              <a:rPr lang="fi" sz="3000" b="0" i="0" u="none" baseline="0">
                <a:solidFill>
                  <a:srgbClr val="FFFFFF"/>
                </a:solidFill>
              </a:rPr>
              <a:t>Møller </a:t>
            </a:r>
            <a:r>
              <a:rPr lang="fi" sz="3000" b="0" i="0" u="none" spc="100" baseline="0">
                <a:solidFill>
                  <a:srgbClr val="FFFFFF"/>
                </a:solidFill>
              </a:rPr>
              <a:t>&amp;</a:t>
            </a:r>
            <a:r>
              <a:rPr lang="fi" sz="3000" b="0" i="0" u="none" spc="5" baseline="0">
                <a:solidFill>
                  <a:srgbClr val="FFFFFF"/>
                </a:solidFill>
              </a:rPr>
              <a:t> </a:t>
            </a:r>
            <a:r>
              <a:rPr lang="fi" sz="3000" b="0" i="0" u="none" spc="-45" baseline="0">
                <a:solidFill>
                  <a:srgbClr val="FFFFFF"/>
                </a:solidFill>
              </a:rPr>
              <a:t>Fauerskov</a:t>
            </a:r>
            <a:r>
              <a:rPr lang="fi" sz="3000" b="0" i="0" u="none" spc="5" baseline="0">
                <a:solidFill>
                  <a:srgbClr val="FFFFFF"/>
                </a:solidFill>
              </a:rPr>
              <a:t> </a:t>
            </a:r>
            <a:r>
              <a:rPr lang="fi" sz="3000" b="0" i="0" u="none" spc="-10" baseline="0">
                <a:solidFill>
                  <a:srgbClr val="FFFFFF"/>
                </a:solidFill>
              </a:rPr>
              <a:t>Landskabsarkitekter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3999" y="377558"/>
            <a:ext cx="5867996" cy="6822452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7300" y="347305"/>
            <a:ext cx="38195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spc="-20" baseline="0"/>
              <a:t>KEHITYKSEN</a:t>
            </a:r>
            <a:r>
              <a:rPr lang="fi" b="0" i="0" u="none" spc="-120" baseline="0"/>
              <a:t> </a:t>
            </a:r>
            <a:r>
              <a:rPr lang="fi" b="0" i="0" u="none" spc="-35" baseline="0"/>
              <a:t>TAUSTA</a:t>
            </a:r>
            <a:r>
              <a:rPr lang="fi" b="0" i="0" u="none" spc="-70" baseline="0"/>
              <a:t> </a:t>
            </a:r>
            <a:r>
              <a:rPr lang="fi" b="0" i="0" u="none" spc="-10" baseline="0"/>
              <a:t>TANSKASSA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1208" y="1671144"/>
            <a:ext cx="3937635" cy="551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215" marR="696595" algn="ctr" rtl="0">
              <a:lnSpc>
                <a:spcPct val="100000"/>
              </a:lnSpc>
              <a:spcBef>
                <a:spcPts val="100"/>
              </a:spcBef>
            </a:pPr>
            <a:r>
              <a:rPr lang="fi" sz="1600" b="0" i="0" u="none" baseline="0" dirty="0">
                <a:latin typeface="Arial"/>
                <a:ea typeface="Arial"/>
                <a:cs typeface="Arial"/>
              </a:rPr>
              <a:t>Rauhoitusaika</a:t>
            </a:r>
            <a:r>
              <a:rPr lang="fi" sz="1600" b="0" i="0" u="none" spc="20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arkku</a:t>
            </a:r>
            <a:r>
              <a:rPr lang="fi" sz="1600" b="0" i="0" u="none" spc="2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25</a:t>
            </a:r>
            <a:r>
              <a:rPr lang="fi" sz="1600" b="0" i="0" u="none" spc="2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-</a:t>
            </a:r>
            <a:r>
              <a:rPr lang="fi" sz="1600" b="0" i="0" u="none" spc="20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30</a:t>
            </a:r>
            <a:r>
              <a:rPr lang="fi" sz="1600" b="0" i="0" u="none" spc="2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45" baseline="0" dirty="0">
                <a:latin typeface="Arial"/>
                <a:ea typeface="Arial"/>
                <a:cs typeface="Arial"/>
              </a:rPr>
              <a:t>vuotta</a:t>
            </a:r>
          </a:p>
          <a:p>
            <a:pPr marL="704215" marR="696595" algn="ctr" rtl="0">
              <a:lnSpc>
                <a:spcPct val="100000"/>
              </a:lnSpc>
              <a:spcBef>
                <a:spcPts val="100"/>
              </a:spcBef>
            </a:pPr>
            <a:endParaRPr lang="fi" sz="1600" spc="-45" dirty="0">
              <a:latin typeface="Arial"/>
              <a:ea typeface="Arial"/>
              <a:cs typeface="Arial"/>
            </a:endParaRPr>
          </a:p>
          <a:p>
            <a:pPr marL="704215" marR="696595" algn="ctr" rtl="0">
              <a:lnSpc>
                <a:spcPct val="100000"/>
              </a:lnSpc>
              <a:spcBef>
                <a:spcPts val="100"/>
              </a:spcBef>
            </a:pPr>
            <a:r>
              <a:rPr lang="fi" sz="1600" b="0" i="0" u="none" baseline="0" dirty="0">
                <a:latin typeface="Arial"/>
                <a:ea typeface="Arial"/>
                <a:cs typeface="Arial"/>
              </a:rPr>
              <a:t>Rauhoitusaika</a:t>
            </a:r>
            <a:r>
              <a:rPr lang="fi" sz="1600" b="0" i="0" u="none" spc="5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uurna</a:t>
            </a:r>
            <a:r>
              <a:rPr lang="fi" sz="1600" b="0" i="0" u="none" spc="5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10</a:t>
            </a:r>
            <a:r>
              <a:rPr lang="fi" sz="1600" b="0" i="0" u="none" spc="5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25" baseline="0" dirty="0">
                <a:latin typeface="Arial"/>
                <a:ea typeface="Arial"/>
                <a:cs typeface="Arial"/>
              </a:rPr>
              <a:t>vuotta</a:t>
            </a:r>
            <a:endParaRPr sz="1600" dirty="0">
              <a:latin typeface="Arial"/>
              <a:cs typeface="Arial"/>
            </a:endParaRPr>
          </a:p>
          <a:p>
            <a:pPr rtl="0"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 rtl="0">
              <a:lnSpc>
                <a:spcPct val="100000"/>
              </a:lnSpc>
              <a:spcBef>
                <a:spcPts val="160"/>
              </a:spcBef>
            </a:pPr>
            <a:endParaRPr sz="1600" dirty="0">
              <a:latin typeface="Arial"/>
              <a:cs typeface="Arial"/>
            </a:endParaRPr>
          </a:p>
          <a:p>
            <a:pPr algn="ctr" rtl="0">
              <a:lnSpc>
                <a:spcPct val="100000"/>
              </a:lnSpc>
            </a:pPr>
            <a:r>
              <a:rPr lang="fi" sz="1600" b="0" i="0" u="none" baseline="0" dirty="0">
                <a:latin typeface="Arial"/>
                <a:ea typeface="Arial"/>
                <a:cs typeface="Arial"/>
              </a:rPr>
              <a:t>Enemmän</a:t>
            </a:r>
            <a:r>
              <a:rPr lang="fi" sz="1600" b="0" i="0" u="none" spc="-90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 dirty="0">
                <a:latin typeface="Arial"/>
                <a:ea typeface="Arial"/>
                <a:cs typeface="Arial"/>
              </a:rPr>
              <a:t>uurnia,</a:t>
            </a:r>
            <a:r>
              <a:rPr lang="fi" sz="1600" b="0" i="0" u="none" spc="-90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vähemmän</a:t>
            </a:r>
            <a:r>
              <a:rPr lang="fi" sz="1600" b="0" i="0" u="none" spc="-90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20" baseline="0" dirty="0">
                <a:latin typeface="Arial"/>
                <a:ea typeface="Arial"/>
                <a:cs typeface="Arial"/>
              </a:rPr>
              <a:t>arkkuja,</a:t>
            </a:r>
            <a:r>
              <a:rPr lang="fi" sz="1600" b="0" i="0" u="none" spc="-8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25" baseline="0" dirty="0">
                <a:latin typeface="Arial"/>
                <a:ea typeface="Arial"/>
                <a:cs typeface="Arial"/>
              </a:rPr>
              <a:t>Vähemmän</a:t>
            </a:r>
            <a:r>
              <a:rPr lang="fi" sz="1600" b="0" i="0" u="none" spc="-90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 dirty="0">
                <a:latin typeface="Arial"/>
                <a:ea typeface="Arial"/>
                <a:cs typeface="Arial"/>
              </a:rPr>
              <a:t>jatkoja</a:t>
            </a:r>
            <a:endParaRPr sz="1600" dirty="0">
              <a:latin typeface="Arial"/>
              <a:cs typeface="Arial"/>
            </a:endParaRPr>
          </a:p>
          <a:p>
            <a:pPr rtl="0"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 rtl="0">
              <a:lnSpc>
                <a:spcPct val="100000"/>
              </a:lnSpc>
              <a:spcBef>
                <a:spcPts val="160"/>
              </a:spcBef>
            </a:pPr>
            <a:endParaRPr sz="1600" dirty="0">
              <a:latin typeface="Arial"/>
              <a:cs typeface="Arial"/>
            </a:endParaRPr>
          </a:p>
          <a:p>
            <a:pPr marL="553720" marR="546100" indent="413384" rtl="0">
              <a:lnSpc>
                <a:spcPct val="100000"/>
              </a:lnSpc>
            </a:pPr>
            <a:r>
              <a:rPr lang="fi" sz="1600" b="0" i="0" u="none" baseline="0" dirty="0">
                <a:latin typeface="Arial"/>
                <a:ea typeface="Arial"/>
                <a:cs typeface="Arial"/>
              </a:rPr>
              <a:t>Enemmän</a:t>
            </a:r>
            <a:r>
              <a:rPr lang="fi" sz="1600" b="0" i="0" u="none" spc="-114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 dirty="0">
                <a:latin typeface="Arial"/>
                <a:ea typeface="Arial"/>
                <a:cs typeface="Arial"/>
              </a:rPr>
              <a:t>tuhkansirotteluja Yksityisiä</a:t>
            </a:r>
            <a:r>
              <a:rPr lang="fi" sz="1600" b="0" i="0" u="none" spc="-6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 dirty="0">
                <a:latin typeface="Arial"/>
                <a:ea typeface="Arial"/>
                <a:cs typeface="Arial"/>
              </a:rPr>
              <a:t>toimijoita</a:t>
            </a:r>
            <a:r>
              <a:rPr lang="fi" sz="1600" b="0" i="0" u="none" spc="-6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25" baseline="0" dirty="0">
                <a:latin typeface="Arial"/>
                <a:ea typeface="Arial"/>
                <a:cs typeface="Arial"/>
              </a:rPr>
              <a:t>(metsahautausmaita)</a:t>
            </a:r>
            <a:endParaRPr sz="1600" dirty="0">
              <a:latin typeface="Arial"/>
              <a:cs typeface="Arial"/>
            </a:endParaRPr>
          </a:p>
          <a:p>
            <a:pPr algn="ctr" rtl="0">
              <a:lnSpc>
                <a:spcPct val="100000"/>
              </a:lnSpc>
            </a:pPr>
            <a:r>
              <a:rPr lang="fi" sz="1600" b="0" i="0" u="none" spc="70" baseline="0" dirty="0">
                <a:latin typeface="Arial"/>
                <a:ea typeface="Arial"/>
                <a:cs typeface="Arial"/>
              </a:rPr>
              <a:t>=</a:t>
            </a:r>
            <a:endParaRPr sz="1600" dirty="0">
              <a:latin typeface="Arial"/>
              <a:cs typeface="Arial"/>
            </a:endParaRPr>
          </a:p>
          <a:p>
            <a:pPr marL="461645" marR="453390" indent="325120" rtl="0">
              <a:lnSpc>
                <a:spcPct val="200000"/>
              </a:lnSpc>
            </a:pPr>
            <a:r>
              <a:rPr lang="fi" sz="1600" b="0" i="0" u="none" baseline="0" dirty="0">
                <a:latin typeface="Arial"/>
                <a:ea typeface="Arial"/>
                <a:cs typeface="Arial"/>
              </a:rPr>
              <a:t>Paljon</a:t>
            </a:r>
            <a:r>
              <a:rPr lang="fi" sz="1600" b="0" i="0" u="none" spc="14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tyhjiä</a:t>
            </a:r>
            <a:r>
              <a:rPr lang="fi" sz="1600" b="0" i="0" u="none" spc="14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 dirty="0">
                <a:latin typeface="Arial"/>
                <a:ea typeface="Arial"/>
                <a:cs typeface="Arial"/>
              </a:rPr>
              <a:t>hautapaikkoja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Tarve</a:t>
            </a:r>
            <a:r>
              <a:rPr lang="fi" sz="1600" b="0" i="0" u="none" spc="15" baseline="0" dirty="0">
                <a:latin typeface="Arial"/>
                <a:ea typeface="Arial"/>
                <a:cs typeface="Arial"/>
              </a:rPr>
              <a:t>  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säätää</a:t>
            </a:r>
            <a:r>
              <a:rPr lang="fi" sz="1600" b="0" i="0" u="none" spc="15" baseline="0" dirty="0">
                <a:latin typeface="Arial"/>
                <a:ea typeface="Arial"/>
                <a:cs typeface="Arial"/>
              </a:rPr>
              <a:t> kapasiteettia</a:t>
            </a:r>
            <a:endParaRPr sz="1600" dirty="0">
              <a:latin typeface="Arial"/>
              <a:cs typeface="Arial"/>
            </a:endParaRPr>
          </a:p>
          <a:p>
            <a:pPr rtl="0">
              <a:lnSpc>
                <a:spcPct val="100000"/>
              </a:lnSpc>
              <a:spcBef>
                <a:spcPts val="80"/>
              </a:spcBef>
            </a:pPr>
            <a:endParaRPr sz="1600" dirty="0">
              <a:latin typeface="Arial"/>
              <a:cs typeface="Arial"/>
            </a:endParaRPr>
          </a:p>
          <a:p>
            <a:pPr marL="50165" marR="42545" algn="ctr" rtl="0">
              <a:lnSpc>
                <a:spcPct val="100000"/>
              </a:lnSpc>
            </a:pPr>
            <a:r>
              <a:rPr lang="fi" sz="1600" b="0" i="0" u="none" baseline="0" dirty="0">
                <a:latin typeface="Arial"/>
                <a:ea typeface="Arial"/>
                <a:cs typeface="Arial"/>
              </a:rPr>
              <a:t>Tarve</a:t>
            </a:r>
            <a:r>
              <a:rPr lang="fi" sz="1600" b="0" i="0" u="none" spc="50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tarjota</a:t>
            </a:r>
            <a:r>
              <a:rPr lang="fi" sz="1600" b="0" i="0" u="none" spc="5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kysyntää</a:t>
            </a:r>
            <a:r>
              <a:rPr lang="fi" sz="1600" b="0" i="0" u="none" spc="55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 dirty="0">
                <a:latin typeface="Arial"/>
                <a:ea typeface="Arial"/>
                <a:cs typeface="Arial"/>
              </a:rPr>
              <a:t>vastaavia</a:t>
            </a:r>
            <a:r>
              <a:rPr lang="fi" sz="1600" b="0" i="0" u="none" spc="50" baseline="0" dirty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 dirty="0">
                <a:latin typeface="Arial"/>
                <a:ea typeface="Arial"/>
                <a:cs typeface="Arial"/>
              </a:rPr>
              <a:t>hautapaikkoja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"/>
            <a:ext cx="10692003" cy="7559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" y="381"/>
            <a:ext cx="10690923" cy="755924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43729" y="12"/>
            <a:ext cx="6248400" cy="7560309"/>
            <a:chOff x="4443729" y="12"/>
            <a:chExt cx="624840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3729" y="12"/>
              <a:ext cx="6248273" cy="75599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99827" y="4794248"/>
              <a:ext cx="2012950" cy="22860"/>
            </a:xfrm>
            <a:custGeom>
              <a:avLst/>
              <a:gdLst/>
              <a:ahLst/>
              <a:cxnLst/>
              <a:rect l="l" t="t" r="r" b="b"/>
              <a:pathLst>
                <a:path w="2012950" h="22860">
                  <a:moveTo>
                    <a:pt x="2012530" y="0"/>
                  </a:moveTo>
                  <a:lnTo>
                    <a:pt x="0" y="22821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89465" y="4190121"/>
              <a:ext cx="62230" cy="574040"/>
            </a:xfrm>
            <a:custGeom>
              <a:avLst/>
              <a:gdLst/>
              <a:ahLst/>
              <a:cxnLst/>
              <a:rect l="l" t="t" r="r" b="b"/>
              <a:pathLst>
                <a:path w="62229" h="574039">
                  <a:moveTo>
                    <a:pt x="62141" y="574027"/>
                  </a:moveTo>
                  <a:lnTo>
                    <a:pt x="58968" y="535183"/>
                  </a:lnTo>
                  <a:lnTo>
                    <a:pt x="55048" y="488617"/>
                  </a:lnTo>
                  <a:lnTo>
                    <a:pt x="50465" y="436013"/>
                  </a:lnTo>
                  <a:lnTo>
                    <a:pt x="45303" y="379057"/>
                  </a:lnTo>
                  <a:lnTo>
                    <a:pt x="39645" y="319433"/>
                  </a:lnTo>
                  <a:lnTo>
                    <a:pt x="33576" y="258825"/>
                  </a:lnTo>
                  <a:lnTo>
                    <a:pt x="27179" y="198919"/>
                  </a:lnTo>
                  <a:lnTo>
                    <a:pt x="20539" y="141399"/>
                  </a:lnTo>
                  <a:lnTo>
                    <a:pt x="13740" y="87949"/>
                  </a:lnTo>
                  <a:lnTo>
                    <a:pt x="6866" y="40254"/>
                  </a:lnTo>
                  <a:lnTo>
                    <a:pt x="0" y="0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30142" y="3644258"/>
              <a:ext cx="229870" cy="453390"/>
            </a:xfrm>
            <a:custGeom>
              <a:avLst/>
              <a:gdLst/>
              <a:ahLst/>
              <a:cxnLst/>
              <a:rect l="l" t="t" r="r" b="b"/>
              <a:pathLst>
                <a:path w="229870" h="453389">
                  <a:moveTo>
                    <a:pt x="229768" y="453148"/>
                  </a:moveTo>
                  <a:lnTo>
                    <a:pt x="211802" y="413583"/>
                  </a:lnTo>
                  <a:lnTo>
                    <a:pt x="190434" y="369270"/>
                  </a:lnTo>
                  <a:lnTo>
                    <a:pt x="166523" y="321513"/>
                  </a:lnTo>
                  <a:lnTo>
                    <a:pt x="140927" y="271610"/>
                  </a:lnTo>
                  <a:lnTo>
                    <a:pt x="114503" y="220864"/>
                  </a:lnTo>
                  <a:lnTo>
                    <a:pt x="88109" y="170574"/>
                  </a:lnTo>
                  <a:lnTo>
                    <a:pt x="62604" y="122042"/>
                  </a:lnTo>
                  <a:lnTo>
                    <a:pt x="38845" y="76568"/>
                  </a:lnTo>
                  <a:lnTo>
                    <a:pt x="17691" y="35454"/>
                  </a:lnTo>
                  <a:lnTo>
                    <a:pt x="0" y="0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40280" y="3022518"/>
              <a:ext cx="59055" cy="525780"/>
            </a:xfrm>
            <a:custGeom>
              <a:avLst/>
              <a:gdLst/>
              <a:ahLst/>
              <a:cxnLst/>
              <a:rect l="l" t="t" r="r" b="b"/>
              <a:pathLst>
                <a:path w="59054" h="525779">
                  <a:moveTo>
                    <a:pt x="59054" y="525551"/>
                  </a:moveTo>
                  <a:lnTo>
                    <a:pt x="53690" y="481443"/>
                  </a:lnTo>
                  <a:lnTo>
                    <a:pt x="48978" y="430287"/>
                  </a:lnTo>
                  <a:lnTo>
                    <a:pt x="44630" y="374021"/>
                  </a:lnTo>
                  <a:lnTo>
                    <a:pt x="40354" y="314584"/>
                  </a:lnTo>
                  <a:lnTo>
                    <a:pt x="35861" y="253917"/>
                  </a:lnTo>
                  <a:lnTo>
                    <a:pt x="30862" y="193958"/>
                  </a:lnTo>
                  <a:lnTo>
                    <a:pt x="25066" y="136648"/>
                  </a:lnTo>
                  <a:lnTo>
                    <a:pt x="18183" y="83925"/>
                  </a:lnTo>
                  <a:lnTo>
                    <a:pt x="9924" y="37729"/>
                  </a:lnTo>
                  <a:lnTo>
                    <a:pt x="0" y="0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52280" y="2764636"/>
              <a:ext cx="315595" cy="184150"/>
            </a:xfrm>
            <a:custGeom>
              <a:avLst/>
              <a:gdLst/>
              <a:ahLst/>
              <a:cxnLst/>
              <a:rect l="l" t="t" r="r" b="b"/>
              <a:pathLst>
                <a:path w="315595" h="184150">
                  <a:moveTo>
                    <a:pt x="315582" y="183984"/>
                  </a:moveTo>
                  <a:lnTo>
                    <a:pt x="273967" y="159362"/>
                  </a:lnTo>
                  <a:lnTo>
                    <a:pt x="226588" y="132451"/>
                  </a:lnTo>
                  <a:lnTo>
                    <a:pt x="176211" y="104294"/>
                  </a:lnTo>
                  <a:lnTo>
                    <a:pt x="125599" y="75930"/>
                  </a:lnTo>
                  <a:lnTo>
                    <a:pt x="77516" y="48399"/>
                  </a:lnTo>
                  <a:lnTo>
                    <a:pt x="34728" y="22742"/>
                  </a:lnTo>
                  <a:lnTo>
                    <a:pt x="0" y="0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54640" y="2514305"/>
              <a:ext cx="375285" cy="180340"/>
            </a:xfrm>
            <a:custGeom>
              <a:avLst/>
              <a:gdLst/>
              <a:ahLst/>
              <a:cxnLst/>
              <a:rect l="l" t="t" r="r" b="b"/>
              <a:pathLst>
                <a:path w="375285" h="180339">
                  <a:moveTo>
                    <a:pt x="0" y="180111"/>
                  </a:moveTo>
                  <a:lnTo>
                    <a:pt x="35136" y="158887"/>
                  </a:lnTo>
                  <a:lnTo>
                    <a:pt x="78436" y="135604"/>
                  </a:lnTo>
                  <a:lnTo>
                    <a:pt x="127492" y="111107"/>
                  </a:lnTo>
                  <a:lnTo>
                    <a:pt x="179895" y="86240"/>
                  </a:lnTo>
                  <a:lnTo>
                    <a:pt x="233236" y="61851"/>
                  </a:lnTo>
                  <a:lnTo>
                    <a:pt x="285107" y="38784"/>
                  </a:lnTo>
                  <a:lnTo>
                    <a:pt x="333098" y="17885"/>
                  </a:lnTo>
                  <a:lnTo>
                    <a:pt x="374802" y="0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20865" y="2330684"/>
              <a:ext cx="494030" cy="144780"/>
            </a:xfrm>
            <a:custGeom>
              <a:avLst/>
              <a:gdLst/>
              <a:ahLst/>
              <a:cxnLst/>
              <a:rect l="l" t="t" r="r" b="b"/>
              <a:pathLst>
                <a:path w="494029" h="144780">
                  <a:moveTo>
                    <a:pt x="0" y="144297"/>
                  </a:moveTo>
                  <a:lnTo>
                    <a:pt x="38120" y="127863"/>
                  </a:lnTo>
                  <a:lnTo>
                    <a:pt x="81319" y="109772"/>
                  </a:lnTo>
                  <a:lnTo>
                    <a:pt x="128631" y="90812"/>
                  </a:lnTo>
                  <a:lnTo>
                    <a:pt x="179087" y="71773"/>
                  </a:lnTo>
                  <a:lnTo>
                    <a:pt x="231719" y="53441"/>
                  </a:lnTo>
                  <a:lnTo>
                    <a:pt x="285560" y="36606"/>
                  </a:lnTo>
                  <a:lnTo>
                    <a:pt x="339643" y="22056"/>
                  </a:lnTo>
                  <a:lnTo>
                    <a:pt x="392999" y="10580"/>
                  </a:lnTo>
                  <a:lnTo>
                    <a:pt x="444661" y="2964"/>
                  </a:lnTo>
                  <a:lnTo>
                    <a:pt x="493661" y="0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13216" y="2342327"/>
              <a:ext cx="654050" cy="189865"/>
            </a:xfrm>
            <a:custGeom>
              <a:avLst/>
              <a:gdLst/>
              <a:ahLst/>
              <a:cxnLst/>
              <a:rect l="l" t="t" r="r" b="b"/>
              <a:pathLst>
                <a:path w="654050" h="189864">
                  <a:moveTo>
                    <a:pt x="0" y="0"/>
                  </a:moveTo>
                  <a:lnTo>
                    <a:pt x="43209" y="10070"/>
                  </a:lnTo>
                  <a:lnTo>
                    <a:pt x="89524" y="22505"/>
                  </a:lnTo>
                  <a:lnTo>
                    <a:pt x="138417" y="36862"/>
                  </a:lnTo>
                  <a:lnTo>
                    <a:pt x="189363" y="52703"/>
                  </a:lnTo>
                  <a:lnTo>
                    <a:pt x="241837" y="69587"/>
                  </a:lnTo>
                  <a:lnTo>
                    <a:pt x="295312" y="87073"/>
                  </a:lnTo>
                  <a:lnTo>
                    <a:pt x="349262" y="104722"/>
                  </a:lnTo>
                  <a:lnTo>
                    <a:pt x="403162" y="122094"/>
                  </a:lnTo>
                  <a:lnTo>
                    <a:pt x="456486" y="138748"/>
                  </a:lnTo>
                  <a:lnTo>
                    <a:pt x="508708" y="154244"/>
                  </a:lnTo>
                  <a:lnTo>
                    <a:pt x="559302" y="168141"/>
                  </a:lnTo>
                  <a:lnTo>
                    <a:pt x="607743" y="180001"/>
                  </a:lnTo>
                  <a:lnTo>
                    <a:pt x="653503" y="189382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66063" y="2528982"/>
              <a:ext cx="946150" cy="74930"/>
            </a:xfrm>
            <a:custGeom>
              <a:avLst/>
              <a:gdLst/>
              <a:ahLst/>
              <a:cxnLst/>
              <a:rect l="l" t="t" r="r" b="b"/>
              <a:pathLst>
                <a:path w="946150" h="74930">
                  <a:moveTo>
                    <a:pt x="0" y="12804"/>
                  </a:moveTo>
                  <a:lnTo>
                    <a:pt x="38284" y="13204"/>
                  </a:lnTo>
                  <a:lnTo>
                    <a:pt x="80691" y="12704"/>
                  </a:lnTo>
                  <a:lnTo>
                    <a:pt x="126692" y="11503"/>
                  </a:lnTo>
                  <a:lnTo>
                    <a:pt x="175756" y="9797"/>
                  </a:lnTo>
                  <a:lnTo>
                    <a:pt x="227356" y="7783"/>
                  </a:lnTo>
                  <a:lnTo>
                    <a:pt x="280961" y="5659"/>
                  </a:lnTo>
                  <a:lnTo>
                    <a:pt x="336043" y="3621"/>
                  </a:lnTo>
                  <a:lnTo>
                    <a:pt x="392071" y="1868"/>
                  </a:lnTo>
                  <a:lnTo>
                    <a:pt x="448516" y="595"/>
                  </a:lnTo>
                  <a:lnTo>
                    <a:pt x="504850" y="0"/>
                  </a:lnTo>
                  <a:lnTo>
                    <a:pt x="560542" y="279"/>
                  </a:lnTo>
                  <a:lnTo>
                    <a:pt x="615064" y="1631"/>
                  </a:lnTo>
                  <a:lnTo>
                    <a:pt x="667886" y="4252"/>
                  </a:lnTo>
                  <a:lnTo>
                    <a:pt x="718479" y="8340"/>
                  </a:lnTo>
                  <a:lnTo>
                    <a:pt x="766313" y="14090"/>
                  </a:lnTo>
                  <a:lnTo>
                    <a:pt x="810859" y="21701"/>
                  </a:lnTo>
                  <a:lnTo>
                    <a:pt x="851588" y="31370"/>
                  </a:lnTo>
                  <a:lnTo>
                    <a:pt x="887971" y="43293"/>
                  </a:lnTo>
                  <a:lnTo>
                    <a:pt x="919477" y="57668"/>
                  </a:lnTo>
                  <a:lnTo>
                    <a:pt x="945578" y="74691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68696" y="2690832"/>
              <a:ext cx="74930" cy="257175"/>
            </a:xfrm>
            <a:custGeom>
              <a:avLst/>
              <a:gdLst/>
              <a:ahLst/>
              <a:cxnLst/>
              <a:rect l="l" t="t" r="r" b="b"/>
              <a:pathLst>
                <a:path w="74929" h="257175">
                  <a:moveTo>
                    <a:pt x="0" y="0"/>
                  </a:moveTo>
                  <a:lnTo>
                    <a:pt x="25924" y="61501"/>
                  </a:lnTo>
                  <a:lnTo>
                    <a:pt x="45456" y="119610"/>
                  </a:lnTo>
                  <a:lnTo>
                    <a:pt x="59497" y="172646"/>
                  </a:lnTo>
                  <a:lnTo>
                    <a:pt x="68949" y="218926"/>
                  </a:lnTo>
                  <a:lnTo>
                    <a:pt x="74714" y="256768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48305" y="3052423"/>
              <a:ext cx="20320" cy="1696720"/>
            </a:xfrm>
            <a:custGeom>
              <a:avLst/>
              <a:gdLst/>
              <a:ahLst/>
              <a:cxnLst/>
              <a:rect l="l" t="t" r="r" b="b"/>
              <a:pathLst>
                <a:path w="20320" h="1696720">
                  <a:moveTo>
                    <a:pt x="0" y="0"/>
                  </a:moveTo>
                  <a:lnTo>
                    <a:pt x="20027" y="1696212"/>
                  </a:lnTo>
                </a:path>
              </a:pathLst>
            </a:custGeom>
            <a:ln w="602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53439" y="4787106"/>
              <a:ext cx="34290" cy="30480"/>
            </a:xfrm>
            <a:custGeom>
              <a:avLst/>
              <a:gdLst/>
              <a:ahLst/>
              <a:cxnLst/>
              <a:rect l="l" t="t" r="r" b="b"/>
              <a:pathLst>
                <a:path w="34289" h="30479">
                  <a:moveTo>
                    <a:pt x="33896" y="30111"/>
                  </a:moveTo>
                  <a:lnTo>
                    <a:pt x="2362" y="30467"/>
                  </a:lnTo>
                  <a:lnTo>
                    <a:pt x="1853" y="23747"/>
                  </a:lnTo>
                  <a:lnTo>
                    <a:pt x="1438" y="18334"/>
                  </a:lnTo>
                  <a:lnTo>
                    <a:pt x="894" y="11370"/>
                  </a:lnTo>
                  <a:lnTo>
                    <a:pt x="0" y="0"/>
                  </a:lnTo>
                </a:path>
              </a:pathLst>
            </a:custGeom>
            <a:ln w="602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9196" y="4108802"/>
              <a:ext cx="78130" cy="762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3563" y="3562913"/>
              <a:ext cx="81406" cy="8614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1230" y="2933687"/>
              <a:ext cx="94649" cy="921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88054" y="2682867"/>
              <a:ext cx="73659" cy="987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24400" y="2454909"/>
              <a:ext cx="89435" cy="8484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27073" y="2330773"/>
              <a:ext cx="62865" cy="6985"/>
            </a:xfrm>
            <a:custGeom>
              <a:avLst/>
              <a:gdLst/>
              <a:ahLst/>
              <a:cxnLst/>
              <a:rect l="l" t="t" r="r" b="b"/>
              <a:pathLst>
                <a:path w="62864" h="6985">
                  <a:moveTo>
                    <a:pt x="0" y="0"/>
                  </a:moveTo>
                  <a:lnTo>
                    <a:pt x="38951" y="3188"/>
                  </a:lnTo>
                  <a:lnTo>
                    <a:pt x="54366" y="5530"/>
                  </a:lnTo>
                  <a:lnTo>
                    <a:pt x="62331" y="6896"/>
                  </a:lnTo>
                </a:path>
              </a:pathLst>
            </a:custGeom>
            <a:ln w="602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72122" y="2503678"/>
              <a:ext cx="70704" cy="672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95768" y="2586532"/>
              <a:ext cx="90680" cy="9499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337331" y="2961532"/>
              <a:ext cx="31750" cy="1832610"/>
            </a:xfrm>
            <a:custGeom>
              <a:avLst/>
              <a:gdLst/>
              <a:ahLst/>
              <a:cxnLst/>
              <a:rect l="l" t="t" r="r" b="b"/>
              <a:pathLst>
                <a:path w="31750" h="1832610">
                  <a:moveTo>
                    <a:pt x="7721" y="0"/>
                  </a:moveTo>
                  <a:lnTo>
                    <a:pt x="9076" y="13984"/>
                  </a:lnTo>
                  <a:lnTo>
                    <a:pt x="9852" y="24331"/>
                  </a:lnTo>
                  <a:lnTo>
                    <a:pt x="10204" y="30752"/>
                  </a:lnTo>
                  <a:lnTo>
                    <a:pt x="10287" y="32956"/>
                  </a:lnTo>
                  <a:lnTo>
                    <a:pt x="10668" y="64960"/>
                  </a:lnTo>
                </a:path>
                <a:path w="31750" h="1832610">
                  <a:moveTo>
                    <a:pt x="31153" y="1800059"/>
                  </a:moveTo>
                  <a:lnTo>
                    <a:pt x="31534" y="1832076"/>
                  </a:lnTo>
                  <a:lnTo>
                    <a:pt x="0" y="1832432"/>
                  </a:lnTo>
                </a:path>
              </a:pathLst>
            </a:custGeom>
            <a:ln w="602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92691" y="3518401"/>
              <a:ext cx="67310" cy="2018664"/>
            </a:xfrm>
            <a:custGeom>
              <a:avLst/>
              <a:gdLst/>
              <a:ahLst/>
              <a:cxnLst/>
              <a:rect l="l" t="t" r="r" b="b"/>
              <a:pathLst>
                <a:path w="67309" h="2018664">
                  <a:moveTo>
                    <a:pt x="0" y="2018309"/>
                  </a:moveTo>
                  <a:lnTo>
                    <a:pt x="66814" y="0"/>
                  </a:lnTo>
                </a:path>
              </a:pathLst>
            </a:custGeom>
            <a:ln w="60210">
              <a:solidFill>
                <a:srgbClr val="E53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61376" y="3518401"/>
              <a:ext cx="189865" cy="105410"/>
            </a:xfrm>
            <a:custGeom>
              <a:avLst/>
              <a:gdLst/>
              <a:ahLst/>
              <a:cxnLst/>
              <a:rect l="l" t="t" r="r" b="b"/>
              <a:pathLst>
                <a:path w="189865" h="105410">
                  <a:moveTo>
                    <a:pt x="0" y="98780"/>
                  </a:moveTo>
                  <a:lnTo>
                    <a:pt x="98132" y="0"/>
                  </a:lnTo>
                  <a:lnTo>
                    <a:pt x="189509" y="105054"/>
                  </a:lnTo>
                </a:path>
              </a:pathLst>
            </a:custGeom>
            <a:ln w="60210">
              <a:solidFill>
                <a:srgbClr val="E53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51629" y="2096483"/>
              <a:ext cx="8890" cy="1934210"/>
            </a:xfrm>
            <a:custGeom>
              <a:avLst/>
              <a:gdLst/>
              <a:ahLst/>
              <a:cxnLst/>
              <a:rect l="l" t="t" r="r" b="b"/>
              <a:pathLst>
                <a:path w="8890" h="1934210">
                  <a:moveTo>
                    <a:pt x="0" y="1933752"/>
                  </a:moveTo>
                  <a:lnTo>
                    <a:pt x="8305" y="0"/>
                  </a:lnTo>
                </a:path>
              </a:pathLst>
            </a:custGeom>
            <a:ln w="60210">
              <a:solidFill>
                <a:srgbClr val="E53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64697" y="2096475"/>
              <a:ext cx="189865" cy="102870"/>
            </a:xfrm>
            <a:custGeom>
              <a:avLst/>
              <a:gdLst/>
              <a:ahLst/>
              <a:cxnLst/>
              <a:rect l="l" t="t" r="r" b="b"/>
              <a:pathLst>
                <a:path w="189865" h="102869">
                  <a:moveTo>
                    <a:pt x="0" y="101574"/>
                  </a:moveTo>
                  <a:lnTo>
                    <a:pt x="95237" y="0"/>
                  </a:lnTo>
                  <a:lnTo>
                    <a:pt x="189611" y="102387"/>
                  </a:lnTo>
                </a:path>
              </a:pathLst>
            </a:custGeom>
            <a:ln w="60210">
              <a:solidFill>
                <a:srgbClr val="E53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 descr="$PPTXTitle"/>
          <p:cNvSpPr txBox="1">
            <a:spLocks noGrp="1"/>
          </p:cNvSpPr>
          <p:nvPr>
            <p:ph type="title"/>
          </p:nvPr>
        </p:nvSpPr>
        <p:spPr>
          <a:xfrm>
            <a:off x="347300" y="347305"/>
            <a:ext cx="385640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sz="3000" b="0" i="0" u="none" spc="-20" baseline="0" dirty="0"/>
              <a:t>NEBSAGER </a:t>
            </a:r>
            <a:r>
              <a:rPr lang="fi" sz="3000" b="0" i="0" u="none" spc="-130" baseline="0" dirty="0"/>
              <a:t>METSAHAUTAUSMAA</a:t>
            </a:r>
            <a:endParaRPr sz="3000" dirty="0"/>
          </a:p>
          <a:p>
            <a:pPr marL="12700" algn="l" rtl="0">
              <a:lnSpc>
                <a:spcPct val="100000"/>
              </a:lnSpc>
            </a:pPr>
            <a:r>
              <a:rPr lang="fi" sz="3000" b="0" i="0" u="none" spc="-40" baseline="0" dirty="0"/>
              <a:t>Skaarup</a:t>
            </a:r>
            <a:r>
              <a:rPr lang="fi" sz="3000" b="0" i="0" u="none" spc="-170" baseline="0" dirty="0"/>
              <a:t> </a:t>
            </a:r>
            <a:r>
              <a:rPr lang="fi" sz="3000" b="0" i="0" u="none" spc="-10" baseline="0" dirty="0"/>
              <a:t>Maalaismaisema</a:t>
            </a:r>
            <a:endParaRPr sz="3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600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600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745575" y="3622605"/>
            <a:ext cx="32759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spc="-65" baseline="0" dirty="0"/>
              <a:t>INSPIRAATIOTA</a:t>
            </a:r>
            <a:r>
              <a:rPr lang="fi" b="0" i="0" u="none" spc="-95" baseline="0" dirty="0"/>
              <a:t> </a:t>
            </a:r>
            <a:r>
              <a:rPr lang="fi" b="0" i="0" u="none" spc="-70" baseline="0" dirty="0"/>
              <a:t>MUUALTA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1999" cy="756000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7300" y="347305"/>
            <a:ext cx="23609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sz="3000" b="0" i="0" u="none" spc="-10" baseline="0">
                <a:solidFill>
                  <a:srgbClr val="FFFFFF"/>
                </a:solidFill>
              </a:rPr>
              <a:t>LOENEN</a:t>
            </a:r>
            <a:endParaRPr sz="3000"/>
          </a:p>
          <a:p>
            <a:pPr marL="12700" algn="l" rtl="0">
              <a:lnSpc>
                <a:spcPct val="100000"/>
              </a:lnSpc>
            </a:pPr>
            <a:r>
              <a:rPr lang="fi" sz="3000" b="0" i="0" u="none" spc="-65" baseline="0">
                <a:solidFill>
                  <a:srgbClr val="FFFFFF"/>
                </a:solidFill>
              </a:rPr>
              <a:t>Karres</a:t>
            </a:r>
            <a:r>
              <a:rPr lang="fi" sz="3000" b="0" i="0" u="none" spc="-114" baseline="0">
                <a:solidFill>
                  <a:srgbClr val="FFFFFF"/>
                </a:solidFill>
              </a:rPr>
              <a:t> </a:t>
            </a:r>
            <a:r>
              <a:rPr lang="fi" sz="3000" b="0" i="0" u="none" spc="-40" baseline="0">
                <a:solidFill>
                  <a:srgbClr val="FFFFFF"/>
                </a:solidFill>
              </a:rPr>
              <a:t>Brands</a:t>
            </a:r>
            <a:endParaRPr sz="3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"/>
            <a:ext cx="10691999" cy="75599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600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1999" cy="756000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7300" y="347305"/>
            <a:ext cx="24822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sz="3000" b="0" i="0" u="none" baseline="0">
                <a:solidFill>
                  <a:srgbClr val="FFFFFF"/>
                </a:solidFill>
              </a:rPr>
              <a:t>DEN</a:t>
            </a:r>
            <a:r>
              <a:rPr lang="fi" sz="3000" b="0" i="0" u="none" spc="-45" baseline="0">
                <a:solidFill>
                  <a:srgbClr val="FFFFFF"/>
                </a:solidFill>
              </a:rPr>
              <a:t> </a:t>
            </a:r>
            <a:r>
              <a:rPr lang="fi" sz="3000" b="0" i="0" u="none" baseline="0">
                <a:solidFill>
                  <a:srgbClr val="FFFFFF"/>
                </a:solidFill>
              </a:rPr>
              <a:t>EN</a:t>
            </a:r>
            <a:r>
              <a:rPr lang="fi" sz="3000" b="0" i="0" u="none" spc="-40" baseline="0">
                <a:solidFill>
                  <a:srgbClr val="FFFFFF"/>
                </a:solidFill>
              </a:rPr>
              <a:t> </a:t>
            </a:r>
            <a:r>
              <a:rPr lang="fi" sz="3000" b="0" i="0" u="none" spc="-220" baseline="0">
                <a:solidFill>
                  <a:srgbClr val="FFFFFF"/>
                </a:solidFill>
              </a:rPr>
              <a:t>RUST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3999" y="368782"/>
            <a:ext cx="5867996" cy="682244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spc="-100" baseline="0"/>
              <a:t>SUUNTAUKSIA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0260" y="1628968"/>
            <a:ext cx="3779520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marR="86360" algn="ctr" rtl="0">
              <a:lnSpc>
                <a:spcPct val="100000"/>
              </a:lnSpc>
              <a:spcBef>
                <a:spcPts val="100"/>
              </a:spcBef>
            </a:pPr>
            <a:r>
              <a:rPr lang="fi" sz="1600" b="0" i="0" u="none" baseline="0">
                <a:latin typeface="Arial"/>
                <a:ea typeface="Arial"/>
                <a:cs typeface="Arial"/>
              </a:rPr>
              <a:t>Talous</a:t>
            </a:r>
            <a:r>
              <a:rPr lang="fi" sz="1600" b="0" i="0" u="none" spc="5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-</a:t>
            </a:r>
            <a:r>
              <a:rPr lang="fi" sz="1600" b="0" i="0" u="none" spc="60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tarve</a:t>
            </a:r>
            <a:r>
              <a:rPr lang="fi" sz="1600" b="0" i="0" u="none" spc="60" baseline="0">
                <a:latin typeface="Arial"/>
                <a:ea typeface="Arial"/>
                <a:cs typeface="Arial"/>
              </a:rPr>
              <a:t> 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hautausmaille</a:t>
            </a:r>
            <a:r>
              <a:rPr lang="fi" sz="1600" b="0" i="0" u="none" spc="5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70" baseline="0">
                <a:latin typeface="Arial"/>
                <a:ea typeface="Arial"/>
                <a:cs typeface="Arial"/>
              </a:rPr>
              <a:t>ja</a:t>
            </a:r>
            <a:r>
              <a:rPr lang="fi" sz="1600" b="0" i="0" u="none" spc="60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25" baseline="0">
                <a:latin typeface="Arial"/>
                <a:ea typeface="Arial"/>
                <a:cs typeface="Arial"/>
              </a:rPr>
              <a:t>uusille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hautapaikoille</a:t>
            </a:r>
            <a:r>
              <a:rPr lang="fi" sz="1600" b="0" i="0" u="none" spc="-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joilla on</a:t>
            </a:r>
            <a:r>
              <a:rPr lang="fi" sz="1600" b="0" i="0" u="none" spc="-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>
                <a:latin typeface="Arial"/>
                <a:ea typeface="Arial"/>
                <a:cs typeface="Arial"/>
              </a:rPr>
              <a:t>matalammat käyttökustannukset</a:t>
            </a:r>
            <a:endParaRPr sz="1600">
              <a:latin typeface="Arial"/>
              <a:cs typeface="Arial"/>
            </a:endParaRPr>
          </a:p>
          <a:p>
            <a:pPr rtl="0"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 rtl="0">
              <a:lnSpc>
                <a:spcPct val="100000"/>
              </a:lnSpc>
              <a:spcBef>
                <a:spcPts val="160"/>
              </a:spcBef>
            </a:pPr>
            <a:endParaRPr sz="1600">
              <a:latin typeface="Arial"/>
              <a:cs typeface="Arial"/>
            </a:endParaRPr>
          </a:p>
          <a:p>
            <a:pPr marL="12700" marR="5080" algn="ctr" rtl="0">
              <a:lnSpc>
                <a:spcPct val="100000"/>
              </a:lnSpc>
            </a:pPr>
            <a:r>
              <a:rPr lang="fi" sz="1600" b="0" i="0" u="none" baseline="0">
                <a:latin typeface="Arial"/>
                <a:ea typeface="Arial"/>
                <a:cs typeface="Arial"/>
              </a:rPr>
              <a:t>Vihreä</a:t>
            </a:r>
            <a:r>
              <a:rPr lang="fi" sz="1600" b="0" i="0" u="none" spc="-1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kirkko</a:t>
            </a:r>
            <a:r>
              <a:rPr lang="fi" sz="1600" b="0" i="0" u="none" spc="-1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-</a:t>
            </a:r>
            <a:r>
              <a:rPr lang="fi" sz="1600" b="0" i="0" u="none" spc="-1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>
                <a:latin typeface="Arial"/>
                <a:ea typeface="Arial"/>
                <a:cs typeface="Arial"/>
              </a:rPr>
              <a:t>kasvavat</a:t>
            </a:r>
            <a:r>
              <a:rPr lang="fi" sz="1600" b="0" i="0" u="none" spc="-1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>
                <a:latin typeface="Arial"/>
                <a:ea typeface="Arial"/>
                <a:cs typeface="Arial"/>
              </a:rPr>
              <a:t>vaatimukset</a:t>
            </a:r>
            <a:r>
              <a:rPr lang="fi" sz="1600" b="0" i="0" u="none" spc="-1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kestävälle</a:t>
            </a:r>
            <a:r>
              <a:rPr lang="fi" sz="1600" b="0" i="0" u="none" spc="-1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>
                <a:latin typeface="Arial"/>
                <a:ea typeface="Arial"/>
                <a:cs typeface="Arial"/>
              </a:rPr>
              <a:t>kehitykselle </a:t>
            </a:r>
            <a:r>
              <a:rPr lang="fi" sz="1600" b="0" i="0" u="none" spc="70" baseline="0">
                <a:latin typeface="Arial"/>
                <a:ea typeface="Arial"/>
                <a:cs typeface="Arial"/>
              </a:rPr>
              <a:t>ja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>
                <a:latin typeface="Arial"/>
                <a:ea typeface="Arial"/>
                <a:cs typeface="Arial"/>
              </a:rPr>
              <a:t>biodiversiteetille</a:t>
            </a:r>
            <a:endParaRPr sz="1600">
              <a:latin typeface="Arial"/>
              <a:cs typeface="Arial"/>
            </a:endParaRPr>
          </a:p>
          <a:p>
            <a:pPr rtl="0"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 rtl="0">
              <a:lnSpc>
                <a:spcPct val="100000"/>
              </a:lnSpc>
              <a:spcBef>
                <a:spcPts val="160"/>
              </a:spcBef>
            </a:pPr>
            <a:endParaRPr sz="1600">
              <a:latin typeface="Arial"/>
              <a:cs typeface="Arial"/>
            </a:endParaRPr>
          </a:p>
          <a:p>
            <a:pPr marL="76200" marR="68580" algn="ctr" rtl="0">
              <a:lnSpc>
                <a:spcPct val="100000"/>
              </a:lnSpc>
            </a:pPr>
            <a:r>
              <a:rPr lang="fi" sz="1600" b="0" i="0" u="none" baseline="0">
                <a:latin typeface="Arial"/>
                <a:ea typeface="Arial"/>
                <a:cs typeface="Arial"/>
              </a:rPr>
              <a:t>Muuttunut kysyntä - </a:t>
            </a:r>
            <a:r>
              <a:rPr lang="fi" sz="1600" b="0" i="0" u="none" spc="-10" baseline="0">
                <a:latin typeface="Arial"/>
                <a:ea typeface="Arial"/>
                <a:cs typeface="Arial"/>
              </a:rPr>
              <a:t>Kysytään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reheviä</a:t>
            </a:r>
            <a:r>
              <a:rPr lang="fi" sz="1600" b="0" i="0" u="none" spc="50" baseline="0">
                <a:latin typeface="Arial"/>
                <a:ea typeface="Arial"/>
                <a:cs typeface="Arial"/>
              </a:rPr>
              <a:t> hautapaikkoja,</a:t>
            </a:r>
            <a:r>
              <a:rPr lang="fi" sz="1600" b="0" i="0" u="none" spc="5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enemmän</a:t>
            </a:r>
            <a:r>
              <a:rPr lang="fi" sz="1600" b="0" i="0" u="none" spc="55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10" baseline="0">
                <a:latin typeface="Arial"/>
                <a:ea typeface="Arial"/>
                <a:cs typeface="Arial"/>
              </a:rPr>
              <a:t>luonnonomaisia </a:t>
            </a:r>
            <a:r>
              <a:rPr lang="fi" sz="1600" b="0" i="0" u="none" baseline="0">
                <a:latin typeface="Arial"/>
                <a:ea typeface="Arial"/>
                <a:cs typeface="Arial"/>
              </a:rPr>
              <a:t>alueita</a:t>
            </a:r>
            <a:r>
              <a:rPr lang="fi" sz="1600" b="0" i="0" u="none" spc="30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70" baseline="0">
                <a:latin typeface="Arial"/>
                <a:ea typeface="Arial"/>
                <a:cs typeface="Arial"/>
              </a:rPr>
              <a:t>ja</a:t>
            </a:r>
            <a:r>
              <a:rPr lang="fi" sz="1600" b="0" i="0" u="none" spc="30" baseline="0">
                <a:latin typeface="Arial"/>
                <a:ea typeface="Arial"/>
                <a:cs typeface="Arial"/>
              </a:rPr>
              <a:t> </a:t>
            </a:r>
            <a:r>
              <a:rPr lang="fi" sz="1600" b="0" i="0" u="none" spc="-20" baseline="0">
                <a:latin typeface="Arial"/>
                <a:ea typeface="Arial"/>
                <a:cs typeface="Arial"/>
              </a:rPr>
              <a:t>metsää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600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5184000" cy="7559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6001" y="12"/>
            <a:ext cx="5345988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9996" y="12"/>
            <a:ext cx="4931994" cy="7559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"/>
            <a:ext cx="5543994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6229" y="1286827"/>
            <a:ext cx="4879695" cy="49863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994" y="1286832"/>
            <a:ext cx="4890363" cy="36892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4980" y="6947003"/>
            <a:ext cx="365252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fi" sz="1300" b="0" i="0" u="none" baseline="0">
                <a:latin typeface="Arial"/>
                <a:ea typeface="Arial"/>
                <a:cs typeface="Arial"/>
              </a:rPr>
              <a:t>Haarby</a:t>
            </a:r>
            <a:r>
              <a:rPr lang="fi" sz="1300" b="0" i="0" u="none" spc="150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baseline="0">
                <a:latin typeface="Arial"/>
                <a:ea typeface="Arial"/>
                <a:cs typeface="Arial"/>
              </a:rPr>
              <a:t>hautausmaa,</a:t>
            </a:r>
            <a:r>
              <a:rPr lang="fi" sz="1300" b="0" i="0" u="none" spc="150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baseline="0">
                <a:latin typeface="Arial"/>
                <a:ea typeface="Arial"/>
                <a:cs typeface="Arial"/>
              </a:rPr>
              <a:t>Emil</a:t>
            </a:r>
            <a:r>
              <a:rPr lang="fi" sz="1300" b="0" i="0" u="none" spc="150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baseline="0">
                <a:latin typeface="Arial"/>
                <a:ea typeface="Arial"/>
                <a:cs typeface="Arial"/>
              </a:rPr>
              <a:t>Bøttigerin</a:t>
            </a:r>
            <a:r>
              <a:rPr lang="fi" sz="1300" b="0" i="0" u="none" spc="150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baseline="0">
                <a:latin typeface="Arial"/>
                <a:ea typeface="Arial"/>
                <a:cs typeface="Arial"/>
              </a:rPr>
              <a:t>mittaus</a:t>
            </a:r>
            <a:r>
              <a:rPr lang="fi" sz="1300" b="0" i="0" u="none" spc="150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spc="-20" baseline="0">
                <a:latin typeface="Arial"/>
                <a:ea typeface="Arial"/>
                <a:cs typeface="Arial"/>
              </a:rPr>
              <a:t>1924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17354" y="6947003"/>
            <a:ext cx="411734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fi" sz="1300" b="0" i="0" u="none" baseline="0">
                <a:latin typeface="Arial"/>
                <a:ea typeface="Arial"/>
                <a:cs typeface="Arial"/>
              </a:rPr>
              <a:t>Haarby</a:t>
            </a:r>
            <a:r>
              <a:rPr lang="fi" sz="1300" b="0" i="0" u="none" spc="160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baseline="0">
                <a:latin typeface="Arial"/>
                <a:ea typeface="Arial"/>
                <a:cs typeface="Arial"/>
              </a:rPr>
              <a:t>hautausmaa,</a:t>
            </a:r>
            <a:r>
              <a:rPr lang="fi" sz="1300" b="0" i="0" u="none" spc="160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baseline="0">
                <a:latin typeface="Arial"/>
                <a:ea typeface="Arial"/>
                <a:cs typeface="Arial"/>
              </a:rPr>
              <a:t>Emil</a:t>
            </a:r>
            <a:r>
              <a:rPr lang="fi" sz="1300" b="0" i="0" u="none" spc="165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baseline="0">
                <a:latin typeface="Arial"/>
                <a:ea typeface="Arial"/>
                <a:cs typeface="Arial"/>
              </a:rPr>
              <a:t>Bøttigerin</a:t>
            </a:r>
            <a:r>
              <a:rPr lang="fi" sz="1300" b="0" i="0" u="none" spc="160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baseline="0">
                <a:latin typeface="Arial"/>
                <a:ea typeface="Arial"/>
                <a:cs typeface="Arial"/>
              </a:rPr>
              <a:t>muutossuunitelma</a:t>
            </a:r>
            <a:r>
              <a:rPr lang="fi" sz="1300" b="0" i="0" u="none" spc="165" baseline="0">
                <a:latin typeface="Arial"/>
                <a:ea typeface="Arial"/>
                <a:cs typeface="Arial"/>
              </a:rPr>
              <a:t> </a:t>
            </a:r>
            <a:r>
              <a:rPr lang="fi" sz="1300" b="0" i="0" u="none" spc="-20" baseline="0">
                <a:latin typeface="Arial"/>
                <a:ea typeface="Arial"/>
                <a:cs typeface="Arial"/>
              </a:rPr>
              <a:t>1924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347300" y="347304"/>
            <a:ext cx="91142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spc="-105" baseline="0" dirty="0"/>
              <a:t>HISTORIALLLINEN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985446" y="3614905"/>
            <a:ext cx="47212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NYKYISEN</a:t>
            </a:r>
            <a:r>
              <a:rPr lang="fi" b="0" i="0" u="none" spc="30" baseline="0"/>
              <a:t>  </a:t>
            </a:r>
            <a:r>
              <a:rPr lang="fi" b="0" i="0" u="none" spc="-125" baseline="0"/>
              <a:t>MUUTOS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7864" y="12"/>
            <a:ext cx="8199120" cy="7200265"/>
            <a:chOff x="1147864" y="12"/>
            <a:chExt cx="8199120" cy="7200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7864" y="12"/>
              <a:ext cx="8198738" cy="7199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53559" y="1491612"/>
              <a:ext cx="0" cy="4206875"/>
            </a:xfrm>
            <a:custGeom>
              <a:avLst/>
              <a:gdLst/>
              <a:ahLst/>
              <a:cxnLst/>
              <a:rect l="l" t="t" r="r" b="b"/>
              <a:pathLst>
                <a:path h="4206875">
                  <a:moveTo>
                    <a:pt x="0" y="0"/>
                  </a:moveTo>
                  <a:lnTo>
                    <a:pt x="0" y="4206773"/>
                  </a:lnTo>
                </a:path>
              </a:pathLst>
            </a:custGeom>
            <a:ln w="61315">
              <a:solidFill>
                <a:srgbClr val="D7781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56406" y="5850813"/>
              <a:ext cx="2270125" cy="0"/>
            </a:xfrm>
            <a:custGeom>
              <a:avLst/>
              <a:gdLst/>
              <a:ahLst/>
              <a:cxnLst/>
              <a:rect l="l" t="t" r="r" b="b"/>
              <a:pathLst>
                <a:path w="2270125">
                  <a:moveTo>
                    <a:pt x="0" y="0"/>
                  </a:moveTo>
                  <a:lnTo>
                    <a:pt x="2269807" y="0"/>
                  </a:lnTo>
                </a:path>
              </a:pathLst>
            </a:custGeom>
            <a:ln w="61315">
              <a:solidFill>
                <a:srgbClr val="D7781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71670" y="1430743"/>
              <a:ext cx="0" cy="4206875"/>
            </a:xfrm>
            <a:custGeom>
              <a:avLst/>
              <a:gdLst/>
              <a:ahLst/>
              <a:cxnLst/>
              <a:rect l="l" t="t" r="r" b="b"/>
              <a:pathLst>
                <a:path h="4206875">
                  <a:moveTo>
                    <a:pt x="0" y="4206773"/>
                  </a:moveTo>
                  <a:lnTo>
                    <a:pt x="0" y="0"/>
                  </a:lnTo>
                </a:path>
              </a:pathLst>
            </a:custGeom>
            <a:ln w="61315">
              <a:solidFill>
                <a:srgbClr val="D7781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9014" y="1278317"/>
              <a:ext cx="2270125" cy="0"/>
            </a:xfrm>
            <a:custGeom>
              <a:avLst/>
              <a:gdLst/>
              <a:ahLst/>
              <a:cxnLst/>
              <a:rect l="l" t="t" r="r" b="b"/>
              <a:pathLst>
                <a:path w="2270125">
                  <a:moveTo>
                    <a:pt x="2269807" y="0"/>
                  </a:moveTo>
                  <a:lnTo>
                    <a:pt x="0" y="0"/>
                  </a:lnTo>
                </a:path>
              </a:pathLst>
            </a:custGeom>
            <a:ln w="61315">
              <a:solidFill>
                <a:srgbClr val="D7781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53559" y="1278317"/>
              <a:ext cx="2618740" cy="4572635"/>
            </a:xfrm>
            <a:custGeom>
              <a:avLst/>
              <a:gdLst/>
              <a:ahLst/>
              <a:cxnLst/>
              <a:rect l="l" t="t" r="r" b="b"/>
              <a:pathLst>
                <a:path w="2618740" h="4572635">
                  <a:moveTo>
                    <a:pt x="0" y="4480966"/>
                  </a:moveTo>
                  <a:lnTo>
                    <a:pt x="0" y="4572495"/>
                  </a:lnTo>
                  <a:lnTo>
                    <a:pt x="88049" y="4572495"/>
                  </a:lnTo>
                </a:path>
                <a:path w="2618740" h="4572635">
                  <a:moveTo>
                    <a:pt x="2530055" y="4572495"/>
                  </a:moveTo>
                  <a:lnTo>
                    <a:pt x="2618117" y="4572495"/>
                  </a:lnTo>
                  <a:lnTo>
                    <a:pt x="2618117" y="4480966"/>
                  </a:lnTo>
                </a:path>
                <a:path w="2618740" h="4572635">
                  <a:moveTo>
                    <a:pt x="2618117" y="91528"/>
                  </a:moveTo>
                  <a:lnTo>
                    <a:pt x="2618117" y="0"/>
                  </a:lnTo>
                  <a:lnTo>
                    <a:pt x="2530055" y="0"/>
                  </a:lnTo>
                </a:path>
                <a:path w="2618740" h="4572635">
                  <a:moveTo>
                    <a:pt x="88049" y="0"/>
                  </a:moveTo>
                  <a:lnTo>
                    <a:pt x="0" y="0"/>
                  </a:lnTo>
                  <a:lnTo>
                    <a:pt x="0" y="91528"/>
                  </a:lnTo>
                </a:path>
              </a:pathLst>
            </a:custGeom>
            <a:ln w="61315">
              <a:solidFill>
                <a:srgbClr val="D778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22531" y="6086940"/>
            <a:ext cx="1689100" cy="3937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fi" sz="2400" b="0" i="0" u="none" spc="-10" baseline="0">
                <a:latin typeface="Arial"/>
                <a:ea typeface="Arial"/>
                <a:cs typeface="Arial"/>
              </a:rPr>
              <a:t>Æblelunden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spc="-114" baseline="0"/>
              <a:t>SKANDERUP</a:t>
            </a:r>
            <a:r>
              <a:rPr lang="fi" b="0" i="0" u="none" baseline="0"/>
              <a:t> </a:t>
            </a:r>
            <a:r>
              <a:rPr lang="fi" b="0" i="0" u="none" spc="-105" baseline="0"/>
              <a:t>HAUTAUSMAA,</a:t>
            </a:r>
            <a:r>
              <a:rPr lang="fi" b="0" i="0" u="none" baseline="0"/>
              <a:t> </a:t>
            </a:r>
            <a:r>
              <a:rPr lang="fi" b="0" i="0" u="none" spc="-60" baseline="0"/>
              <a:t>SKANDERBORG</a:t>
            </a:r>
          </a:p>
        </p:txBody>
      </p:sp>
      <p:sp>
        <p:nvSpPr>
          <p:cNvPr id="11" name="object 11"/>
          <p:cNvSpPr/>
          <p:nvPr/>
        </p:nvSpPr>
        <p:spPr>
          <a:xfrm>
            <a:off x="5742000" y="12"/>
            <a:ext cx="4664075" cy="360045"/>
          </a:xfrm>
          <a:custGeom>
            <a:avLst/>
            <a:gdLst/>
            <a:ahLst/>
            <a:cxnLst/>
            <a:rect l="l" t="t" r="r" b="b"/>
            <a:pathLst>
              <a:path w="4664075" h="360045">
                <a:moveTo>
                  <a:pt x="4663579" y="0"/>
                </a:moveTo>
                <a:lnTo>
                  <a:pt x="0" y="0"/>
                </a:lnTo>
                <a:lnTo>
                  <a:pt x="0" y="359994"/>
                </a:lnTo>
                <a:lnTo>
                  <a:pt x="4663579" y="359994"/>
                </a:lnTo>
                <a:lnTo>
                  <a:pt x="4663579" y="0"/>
                </a:lnTo>
                <a:close/>
              </a:path>
            </a:pathLst>
          </a:custGeom>
          <a:solidFill>
            <a:srgbClr val="FBFD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8047" y="1134008"/>
            <a:ext cx="8415896" cy="59155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4980" y="365305"/>
            <a:ext cx="33229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spc="55" baseline="0">
                <a:latin typeface="Arial"/>
                <a:ea typeface="Arial"/>
                <a:cs typeface="Arial"/>
              </a:rPr>
              <a:t>Nykyinen</a:t>
            </a:r>
            <a:r>
              <a:rPr lang="fi" sz="1800" b="0" i="0" u="none" spc="235" baseline="0">
                <a:latin typeface="Arial"/>
                <a:ea typeface="Arial"/>
                <a:cs typeface="Arial"/>
              </a:rPr>
              <a:t> </a:t>
            </a:r>
            <a:r>
              <a:rPr lang="fi" sz="1800" b="0" i="0" u="none" spc="85" baseline="0">
                <a:latin typeface="Arial"/>
                <a:ea typeface="Arial"/>
                <a:cs typeface="Arial"/>
              </a:rPr>
              <a:t>hautauspaikkamoduuli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945007"/>
            <a:ext cx="4213796" cy="55476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0495" y="945007"/>
            <a:ext cx="5536171" cy="6191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4980" y="365305"/>
            <a:ext cx="4394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spc="55" baseline="0">
                <a:latin typeface="Arial"/>
                <a:ea typeface="Arial"/>
                <a:cs typeface="Arial"/>
              </a:rPr>
              <a:t>Nykyinen</a:t>
            </a:r>
            <a:r>
              <a:rPr lang="fi" sz="1800" b="0" i="0" u="none" spc="204" baseline="0">
                <a:latin typeface="Arial"/>
                <a:ea typeface="Arial"/>
                <a:cs typeface="Arial"/>
              </a:rPr>
              <a:t> </a:t>
            </a:r>
            <a:r>
              <a:rPr lang="fi" sz="1800" b="0" i="0" u="none" spc="110" baseline="0">
                <a:latin typeface="Arial"/>
                <a:ea typeface="Arial"/>
                <a:cs typeface="Arial"/>
              </a:rPr>
              <a:t>moduuli</a:t>
            </a:r>
            <a:r>
              <a:rPr lang="fi" sz="1800" b="0" i="0" u="none" spc="204" baseline="0">
                <a:latin typeface="Arial"/>
                <a:ea typeface="Arial"/>
                <a:cs typeface="Arial"/>
              </a:rPr>
              <a:t> </a:t>
            </a:r>
            <a:r>
              <a:rPr lang="fi" sz="1800" b="0" i="0" u="none" baseline="0">
                <a:latin typeface="Arial"/>
                <a:ea typeface="Arial"/>
                <a:cs typeface="Arial"/>
              </a:rPr>
              <a:t>-</a:t>
            </a:r>
            <a:r>
              <a:rPr lang="fi" sz="1800" b="0" i="0" u="none" spc="210" baseline="0">
                <a:latin typeface="Arial"/>
                <a:ea typeface="Arial"/>
                <a:cs typeface="Arial"/>
              </a:rPr>
              <a:t> </a:t>
            </a:r>
            <a:r>
              <a:rPr lang="fi" sz="1800" b="0" i="0" u="none" baseline="0">
                <a:latin typeface="Arial"/>
                <a:ea typeface="Arial"/>
                <a:cs typeface="Arial"/>
              </a:rPr>
              <a:t>ny</a:t>
            </a:r>
            <a:r>
              <a:rPr lang="fi" sz="1800" b="0" i="0" u="none" spc="204" baseline="0">
                <a:latin typeface="Arial"/>
                <a:ea typeface="Arial"/>
                <a:cs typeface="Arial"/>
              </a:rPr>
              <a:t> </a:t>
            </a:r>
            <a:r>
              <a:rPr lang="fi" sz="1800" b="0" i="0" u="none" spc="80" baseline="0">
                <a:latin typeface="Arial"/>
                <a:ea typeface="Arial"/>
                <a:cs typeface="Arial"/>
              </a:rPr>
              <a:t>gravstedstype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75600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322</Words>
  <Application>Microsoft Office PowerPoint</Application>
  <PresentationFormat>Mukautettu</PresentationFormat>
  <Paragraphs>83</Paragraphs>
  <Slides>32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8" baseType="lpstr">
      <vt:lpstr>Arial</vt:lpstr>
      <vt:lpstr>Calibri</vt:lpstr>
      <vt:lpstr>Courier New</vt:lpstr>
      <vt:lpstr>Tahoma</vt:lpstr>
      <vt:lpstr>Times New Roman</vt:lpstr>
      <vt:lpstr>Office Theme</vt:lpstr>
      <vt:lpstr>HAUTAUSMAAT JA HAUTAUSTAVAT UUDET TAVAT</vt:lpstr>
      <vt:lpstr>KEHITYKSEN TAUSTA TANSKASSA</vt:lpstr>
      <vt:lpstr>SUUNTAUKSIA</vt:lpstr>
      <vt:lpstr>HISTORIALLLINEN</vt:lpstr>
      <vt:lpstr>NYKYISEN  MUUTOS</vt:lpstr>
      <vt:lpstr>SKANDERUP HAUTAUSMAA, SKANDERBORG</vt:lpstr>
      <vt:lpstr>PowerPoint-esitys</vt:lpstr>
      <vt:lpstr>PowerPoint-esitys</vt:lpstr>
      <vt:lpstr>PowerPoint-esitys</vt:lpstr>
      <vt:lpstr>PowerPoint-esitys</vt:lpstr>
      <vt:lpstr>JELLING HAUTAUSMAA</vt:lpstr>
      <vt:lpstr>·�:�</vt:lpstr>
      <vt:lpstr>PowerPoint-esitys</vt:lpstr>
      <vt:lpstr>LUONTOHAUTAUSMAITA</vt:lpstr>
      <vt:lpstr>METSÄHAUTAUSMAA HORSENS VESTRE KIRKEGÅRD Charlotte Skibsted</vt:lpstr>
      <vt:lpstr>PowerPoint-esitys</vt:lpstr>
      <vt:lpstr>PowerPoint-esitys</vt:lpstr>
      <vt:lpstr>PowerPoint-esitys</vt:lpstr>
      <vt:lpstr>NØRRE LYNGVIG DYYNIHAUTAUSMAA Møller &amp; Fauerskov Landskabsarkitekter</vt:lpstr>
      <vt:lpstr>PowerPoint-esitys</vt:lpstr>
      <vt:lpstr>PowerPoint-esitys</vt:lpstr>
      <vt:lpstr>NEBSAGER METSAHAUTAUSMAA Skaarup Maalaismaisema</vt:lpstr>
      <vt:lpstr>PowerPoint-esitys</vt:lpstr>
      <vt:lpstr>PowerPoint-esitys</vt:lpstr>
      <vt:lpstr>INSPIRAATIOTA MUUALTA</vt:lpstr>
      <vt:lpstr>LOENEN Karres Brands</vt:lpstr>
      <vt:lpstr>PowerPoint-esitys</vt:lpstr>
      <vt:lpstr>PowerPoint-esitys</vt:lpstr>
      <vt:lpstr>DEN EN RUST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Wilén Mikael</dc:creator>
  <cp:lastModifiedBy>Wilén Mikael</cp:lastModifiedBy>
  <cp:revision>2</cp:revision>
  <dcterms:created xsi:type="dcterms:W3CDTF">2026-01-16T11:54:53Z</dcterms:created>
  <dcterms:modified xsi:type="dcterms:W3CDTF">2026-03-25T06:16:49Z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2025-09-16T00:00:00Z</vt:filetime>
  </property>
  <property fmtid="{D5CDD505-2E9C-101B-9397-08002B2CF9AE}" pid="3" name="Creator">
    <vt:lpwstr>Adobe InDesign 20.5 (Macintosh)</vt:lpwstr>
  </property>
  <property fmtid="{D5CDD505-2E9C-101B-9397-08002B2CF9AE}" pid="4" name="LastSaved">
    <vt:filetime>2026-01-16T00:00:00Z</vt:filetime>
  </property>
  <property fmtid="{D5CDD505-2E9C-101B-9397-08002B2CF9AE}" pid="5" name="Producer">
    <vt:lpwstr>Adobe PDF Library 17.0</vt:lpwstr>
  </property>
</Properties>
</file>