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1220" y="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3940" y="6152654"/>
            <a:ext cx="2747645" cy="3599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1355" y="1159509"/>
            <a:ext cx="4064635" cy="940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1355" y="2442210"/>
            <a:ext cx="8094345" cy="275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59400" y="0"/>
            <a:ext cx="6832600" cy="6858000"/>
          </a:xfrm>
          <a:custGeom>
            <a:avLst/>
            <a:gdLst/>
            <a:ahLst/>
            <a:cxnLst/>
            <a:rect l="l" t="t" r="r" b="b"/>
            <a:pathLst>
              <a:path w="6832600" h="6858000">
                <a:moveTo>
                  <a:pt x="6832600" y="0"/>
                </a:moveTo>
                <a:lnTo>
                  <a:pt x="0" y="0"/>
                </a:lnTo>
                <a:lnTo>
                  <a:pt x="0" y="4699"/>
                </a:lnTo>
                <a:lnTo>
                  <a:pt x="320928" y="12573"/>
                </a:lnTo>
                <a:lnTo>
                  <a:pt x="420782" y="18277"/>
                </a:lnTo>
                <a:lnTo>
                  <a:pt x="520419" y="25434"/>
                </a:lnTo>
                <a:lnTo>
                  <a:pt x="619826" y="34040"/>
                </a:lnTo>
                <a:lnTo>
                  <a:pt x="718988" y="44086"/>
                </a:lnTo>
                <a:lnTo>
                  <a:pt x="817891" y="55569"/>
                </a:lnTo>
                <a:lnTo>
                  <a:pt x="916520" y="68480"/>
                </a:lnTo>
                <a:lnTo>
                  <a:pt x="1014861" y="82815"/>
                </a:lnTo>
                <a:lnTo>
                  <a:pt x="1112900" y="98568"/>
                </a:lnTo>
                <a:lnTo>
                  <a:pt x="1210622" y="115732"/>
                </a:lnTo>
                <a:lnTo>
                  <a:pt x="1308012" y="134302"/>
                </a:lnTo>
                <a:lnTo>
                  <a:pt x="1405057" y="154270"/>
                </a:lnTo>
                <a:lnTo>
                  <a:pt x="1501741" y="175633"/>
                </a:lnTo>
                <a:lnTo>
                  <a:pt x="1598051" y="198382"/>
                </a:lnTo>
                <a:lnTo>
                  <a:pt x="1693972" y="222513"/>
                </a:lnTo>
                <a:lnTo>
                  <a:pt x="1789490" y="248020"/>
                </a:lnTo>
                <a:lnTo>
                  <a:pt x="1884589" y="274895"/>
                </a:lnTo>
                <a:lnTo>
                  <a:pt x="1979257" y="303134"/>
                </a:lnTo>
                <a:lnTo>
                  <a:pt x="2073478" y="332731"/>
                </a:lnTo>
                <a:lnTo>
                  <a:pt x="2167237" y="363678"/>
                </a:lnTo>
                <a:lnTo>
                  <a:pt x="2260521" y="395971"/>
                </a:lnTo>
                <a:lnTo>
                  <a:pt x="2353316" y="429603"/>
                </a:lnTo>
                <a:lnTo>
                  <a:pt x="2445606" y="464569"/>
                </a:lnTo>
                <a:lnTo>
                  <a:pt x="2537377" y="500861"/>
                </a:lnTo>
                <a:lnTo>
                  <a:pt x="2628615" y="538475"/>
                </a:lnTo>
                <a:lnTo>
                  <a:pt x="2719305" y="577404"/>
                </a:lnTo>
                <a:lnTo>
                  <a:pt x="2809433" y="617642"/>
                </a:lnTo>
                <a:lnTo>
                  <a:pt x="2898985" y="659184"/>
                </a:lnTo>
                <a:lnTo>
                  <a:pt x="2987946" y="702022"/>
                </a:lnTo>
                <a:lnTo>
                  <a:pt x="3076302" y="746152"/>
                </a:lnTo>
                <a:lnTo>
                  <a:pt x="3164038" y="791567"/>
                </a:lnTo>
                <a:lnTo>
                  <a:pt x="3251140" y="838261"/>
                </a:lnTo>
                <a:lnTo>
                  <a:pt x="3337593" y="886228"/>
                </a:lnTo>
                <a:lnTo>
                  <a:pt x="3423384" y="935462"/>
                </a:lnTo>
                <a:lnTo>
                  <a:pt x="3508497" y="985957"/>
                </a:lnTo>
                <a:lnTo>
                  <a:pt x="3592918" y="1037707"/>
                </a:lnTo>
                <a:lnTo>
                  <a:pt x="3634865" y="1064051"/>
                </a:lnTo>
                <a:lnTo>
                  <a:pt x="3676633" y="1090706"/>
                </a:lnTo>
                <a:lnTo>
                  <a:pt x="3718221" y="1117673"/>
                </a:lnTo>
                <a:lnTo>
                  <a:pt x="3759628" y="1144949"/>
                </a:lnTo>
                <a:lnTo>
                  <a:pt x="3800850" y="1172534"/>
                </a:lnTo>
                <a:lnTo>
                  <a:pt x="3841887" y="1200428"/>
                </a:lnTo>
                <a:lnTo>
                  <a:pt x="3882737" y="1228630"/>
                </a:lnTo>
                <a:lnTo>
                  <a:pt x="3923397" y="1257139"/>
                </a:lnTo>
                <a:lnTo>
                  <a:pt x="3963866" y="1285953"/>
                </a:lnTo>
                <a:lnTo>
                  <a:pt x="4004143" y="1315074"/>
                </a:lnTo>
                <a:lnTo>
                  <a:pt x="4044225" y="1344499"/>
                </a:lnTo>
                <a:lnTo>
                  <a:pt x="4084111" y="1374228"/>
                </a:lnTo>
                <a:lnTo>
                  <a:pt x="4123798" y="1404261"/>
                </a:lnTo>
                <a:lnTo>
                  <a:pt x="4163286" y="1434595"/>
                </a:lnTo>
                <a:lnTo>
                  <a:pt x="4202572" y="1465232"/>
                </a:lnTo>
                <a:lnTo>
                  <a:pt x="4241654" y="1496170"/>
                </a:lnTo>
                <a:lnTo>
                  <a:pt x="4280531" y="1527407"/>
                </a:lnTo>
                <a:lnTo>
                  <a:pt x="4319200" y="1558945"/>
                </a:lnTo>
                <a:lnTo>
                  <a:pt x="4357661" y="1590781"/>
                </a:lnTo>
                <a:lnTo>
                  <a:pt x="4395911" y="1622915"/>
                </a:lnTo>
                <a:lnTo>
                  <a:pt x="4433948" y="1655346"/>
                </a:lnTo>
                <a:lnTo>
                  <a:pt x="4471771" y="1688074"/>
                </a:lnTo>
                <a:lnTo>
                  <a:pt x="4509377" y="1721097"/>
                </a:lnTo>
                <a:lnTo>
                  <a:pt x="4546766" y="1754416"/>
                </a:lnTo>
                <a:lnTo>
                  <a:pt x="4583935" y="1788028"/>
                </a:lnTo>
                <a:lnTo>
                  <a:pt x="4620882" y="1821934"/>
                </a:lnTo>
                <a:lnTo>
                  <a:pt x="4657606" y="1856133"/>
                </a:lnTo>
                <a:lnTo>
                  <a:pt x="4694104" y="1890624"/>
                </a:lnTo>
                <a:lnTo>
                  <a:pt x="4730376" y="1925406"/>
                </a:lnTo>
                <a:lnTo>
                  <a:pt x="4766419" y="1960478"/>
                </a:lnTo>
                <a:lnTo>
                  <a:pt x="4802231" y="1995840"/>
                </a:lnTo>
                <a:lnTo>
                  <a:pt x="4837810" y="2031491"/>
                </a:lnTo>
                <a:lnTo>
                  <a:pt x="4872929" y="2067197"/>
                </a:lnTo>
                <a:lnTo>
                  <a:pt x="4907763" y="2103131"/>
                </a:lnTo>
                <a:lnTo>
                  <a:pt x="4942310" y="2139294"/>
                </a:lnTo>
                <a:lnTo>
                  <a:pt x="4976570" y="2175682"/>
                </a:lnTo>
                <a:lnTo>
                  <a:pt x="5010543" y="2212295"/>
                </a:lnTo>
                <a:lnTo>
                  <a:pt x="5044228" y="2249130"/>
                </a:lnTo>
                <a:lnTo>
                  <a:pt x="5077624" y="2286186"/>
                </a:lnTo>
                <a:lnTo>
                  <a:pt x="5110730" y="2323460"/>
                </a:lnTo>
                <a:lnTo>
                  <a:pt x="5143545" y="2360951"/>
                </a:lnTo>
                <a:lnTo>
                  <a:pt x="5176070" y="2398658"/>
                </a:lnTo>
                <a:lnTo>
                  <a:pt x="5208302" y="2436578"/>
                </a:lnTo>
                <a:lnTo>
                  <a:pt x="5240242" y="2474710"/>
                </a:lnTo>
                <a:lnTo>
                  <a:pt x="5271888" y="2513052"/>
                </a:lnTo>
                <a:lnTo>
                  <a:pt x="5303240" y="2551602"/>
                </a:lnTo>
                <a:lnTo>
                  <a:pt x="5334298" y="2590358"/>
                </a:lnTo>
                <a:lnTo>
                  <a:pt x="5365060" y="2629319"/>
                </a:lnTo>
                <a:lnTo>
                  <a:pt x="5395525" y="2668482"/>
                </a:lnTo>
                <a:lnTo>
                  <a:pt x="5425694" y="2707847"/>
                </a:lnTo>
                <a:lnTo>
                  <a:pt x="5455564" y="2747411"/>
                </a:lnTo>
                <a:lnTo>
                  <a:pt x="5485136" y="2787172"/>
                </a:lnTo>
                <a:lnTo>
                  <a:pt x="5514409" y="2827129"/>
                </a:lnTo>
                <a:lnTo>
                  <a:pt x="5543382" y="2867279"/>
                </a:lnTo>
                <a:lnTo>
                  <a:pt x="5572055" y="2907622"/>
                </a:lnTo>
                <a:lnTo>
                  <a:pt x="5600426" y="2948155"/>
                </a:lnTo>
                <a:lnTo>
                  <a:pt x="5628494" y="2988877"/>
                </a:lnTo>
                <a:lnTo>
                  <a:pt x="5656260" y="3029785"/>
                </a:lnTo>
                <a:lnTo>
                  <a:pt x="5683722" y="3070879"/>
                </a:lnTo>
                <a:lnTo>
                  <a:pt x="5710880" y="3112155"/>
                </a:lnTo>
                <a:lnTo>
                  <a:pt x="5737733" y="3153613"/>
                </a:lnTo>
                <a:lnTo>
                  <a:pt x="5764280" y="3195251"/>
                </a:lnTo>
                <a:lnTo>
                  <a:pt x="5790520" y="3237066"/>
                </a:lnTo>
                <a:lnTo>
                  <a:pt x="5816453" y="3279057"/>
                </a:lnTo>
                <a:lnTo>
                  <a:pt x="5842078" y="3321223"/>
                </a:lnTo>
                <a:lnTo>
                  <a:pt x="5867395" y="3363561"/>
                </a:lnTo>
                <a:lnTo>
                  <a:pt x="5892402" y="3406070"/>
                </a:lnTo>
                <a:lnTo>
                  <a:pt x="5917098" y="3448748"/>
                </a:lnTo>
                <a:lnTo>
                  <a:pt x="5941484" y="3491593"/>
                </a:lnTo>
                <a:lnTo>
                  <a:pt x="5965558" y="3534603"/>
                </a:lnTo>
                <a:lnTo>
                  <a:pt x="5989320" y="3577777"/>
                </a:lnTo>
                <a:lnTo>
                  <a:pt x="6012769" y="3621112"/>
                </a:lnTo>
                <a:lnTo>
                  <a:pt x="6035903" y="3664608"/>
                </a:lnTo>
                <a:lnTo>
                  <a:pt x="6058724" y="3708262"/>
                </a:lnTo>
                <a:lnTo>
                  <a:pt x="6081228" y="3752072"/>
                </a:lnTo>
                <a:lnTo>
                  <a:pt x="6103417" y="3796037"/>
                </a:lnTo>
                <a:lnTo>
                  <a:pt x="6125289" y="3840154"/>
                </a:lnTo>
                <a:lnTo>
                  <a:pt x="6146844" y="3884423"/>
                </a:lnTo>
                <a:lnTo>
                  <a:pt x="6168080" y="3928841"/>
                </a:lnTo>
                <a:lnTo>
                  <a:pt x="6188997" y="3973407"/>
                </a:lnTo>
                <a:lnTo>
                  <a:pt x="6209595" y="4018119"/>
                </a:lnTo>
                <a:lnTo>
                  <a:pt x="6229872" y="4062974"/>
                </a:lnTo>
                <a:lnTo>
                  <a:pt x="6249828" y="4107972"/>
                </a:lnTo>
                <a:lnTo>
                  <a:pt x="6269462" y="4153110"/>
                </a:lnTo>
                <a:lnTo>
                  <a:pt x="6288774" y="4198386"/>
                </a:lnTo>
                <a:lnTo>
                  <a:pt x="6307762" y="4243800"/>
                </a:lnTo>
                <a:lnTo>
                  <a:pt x="6326426" y="4289348"/>
                </a:lnTo>
                <a:lnTo>
                  <a:pt x="6344765" y="4335030"/>
                </a:lnTo>
                <a:lnTo>
                  <a:pt x="6362779" y="4380843"/>
                </a:lnTo>
                <a:lnTo>
                  <a:pt x="6380466" y="4426786"/>
                </a:lnTo>
                <a:lnTo>
                  <a:pt x="6397827" y="4472857"/>
                </a:lnTo>
                <a:lnTo>
                  <a:pt x="6414859" y="4519054"/>
                </a:lnTo>
                <a:lnTo>
                  <a:pt x="6431564" y="4565376"/>
                </a:lnTo>
                <a:lnTo>
                  <a:pt x="6447939" y="4611820"/>
                </a:lnTo>
                <a:lnTo>
                  <a:pt x="6463984" y="4658384"/>
                </a:lnTo>
                <a:lnTo>
                  <a:pt x="6479698" y="4705068"/>
                </a:lnTo>
                <a:lnTo>
                  <a:pt x="6495081" y="4751869"/>
                </a:lnTo>
                <a:lnTo>
                  <a:pt x="6510132" y="4798786"/>
                </a:lnTo>
                <a:lnTo>
                  <a:pt x="6524850" y="4845816"/>
                </a:lnTo>
                <a:lnTo>
                  <a:pt x="6539234" y="4892958"/>
                </a:lnTo>
                <a:lnTo>
                  <a:pt x="6553284" y="4940210"/>
                </a:lnTo>
                <a:lnTo>
                  <a:pt x="6566999" y="4987570"/>
                </a:lnTo>
                <a:lnTo>
                  <a:pt x="6580379" y="5035037"/>
                </a:lnTo>
                <a:lnTo>
                  <a:pt x="6593421" y="5082609"/>
                </a:lnTo>
                <a:lnTo>
                  <a:pt x="6606127" y="5130284"/>
                </a:lnTo>
                <a:lnTo>
                  <a:pt x="6618494" y="5178059"/>
                </a:lnTo>
                <a:lnTo>
                  <a:pt x="6630523" y="5225935"/>
                </a:lnTo>
                <a:lnTo>
                  <a:pt x="6642212" y="5273908"/>
                </a:lnTo>
                <a:lnTo>
                  <a:pt x="6653562" y="5321976"/>
                </a:lnTo>
                <a:lnTo>
                  <a:pt x="6664570" y="5370139"/>
                </a:lnTo>
                <a:lnTo>
                  <a:pt x="6675237" y="5418394"/>
                </a:lnTo>
                <a:lnTo>
                  <a:pt x="6685561" y="5466740"/>
                </a:lnTo>
                <a:lnTo>
                  <a:pt x="6695542" y="5515174"/>
                </a:lnTo>
                <a:lnTo>
                  <a:pt x="6705179" y="5563695"/>
                </a:lnTo>
                <a:lnTo>
                  <a:pt x="6714472" y="5612302"/>
                </a:lnTo>
                <a:lnTo>
                  <a:pt x="6723420" y="5660991"/>
                </a:lnTo>
                <a:lnTo>
                  <a:pt x="6732021" y="5709763"/>
                </a:lnTo>
                <a:lnTo>
                  <a:pt x="6740276" y="5758614"/>
                </a:lnTo>
                <a:lnTo>
                  <a:pt x="6748183" y="5807543"/>
                </a:lnTo>
                <a:lnTo>
                  <a:pt x="6755743" y="5856548"/>
                </a:lnTo>
                <a:lnTo>
                  <a:pt x="6762953" y="5905628"/>
                </a:lnTo>
                <a:lnTo>
                  <a:pt x="6769813" y="5954781"/>
                </a:lnTo>
                <a:lnTo>
                  <a:pt x="6776323" y="6004004"/>
                </a:lnTo>
                <a:lnTo>
                  <a:pt x="6782482" y="6053297"/>
                </a:lnTo>
                <a:lnTo>
                  <a:pt x="6788289" y="6102657"/>
                </a:lnTo>
                <a:lnTo>
                  <a:pt x="6793744" y="6152082"/>
                </a:lnTo>
                <a:lnTo>
                  <a:pt x="6798845" y="6201571"/>
                </a:lnTo>
                <a:lnTo>
                  <a:pt x="6803592" y="6251122"/>
                </a:lnTo>
                <a:lnTo>
                  <a:pt x="6807984" y="6300734"/>
                </a:lnTo>
                <a:lnTo>
                  <a:pt x="6812021" y="6350403"/>
                </a:lnTo>
                <a:lnTo>
                  <a:pt x="6815702" y="6400130"/>
                </a:lnTo>
                <a:lnTo>
                  <a:pt x="6819025" y="6449911"/>
                </a:lnTo>
                <a:lnTo>
                  <a:pt x="6821991" y="6499745"/>
                </a:lnTo>
                <a:lnTo>
                  <a:pt x="6824599" y="6549631"/>
                </a:lnTo>
                <a:lnTo>
                  <a:pt x="6831990" y="6858000"/>
                </a:lnTo>
                <a:lnTo>
                  <a:pt x="6832600" y="6858000"/>
                </a:lnTo>
                <a:lnTo>
                  <a:pt x="6832600" y="0"/>
                </a:lnTo>
                <a:close/>
              </a:path>
            </a:pathLst>
          </a:custGeom>
          <a:solidFill>
            <a:srgbClr val="7C00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1355" y="1159509"/>
            <a:ext cx="787336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Katarina Evenseth – hautausmaiden ja krematorioiden arkea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1355" y="2344064"/>
            <a:ext cx="6921500" cy="14141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Senior advisor – Göteborgin hautausyhtymä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Ruotsin hautausmaanhoitajien yhdistyksen puheenjohtaja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Työskennellyt hautaustoimen parissa vuodesta 1990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8665" y="314"/>
            <a:ext cx="6863334" cy="6856348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Uurnanlasku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1355" y="2416301"/>
            <a:ext cx="4070350" cy="26543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240665" marR="5080" indent="-228600" rtl="0">
              <a:lnSpc>
                <a:spcPts val="1820"/>
              </a:lnSpc>
              <a:spcBef>
                <a:spcPts val="540"/>
              </a:spcBef>
              <a:buChar char="•"/>
              <a:tabLst>
                <a:tab pos="240665" algn="l"/>
              </a:tabLst>
            </a:pPr>
            <a:r>
              <a:rPr lang="fi" sz="1900" b="0" i="0" u="none" baseline="0">
                <a:latin typeface="Arial"/>
                <a:ea typeface="Arial"/>
                <a:cs typeface="Arial"/>
              </a:rPr>
              <a:t>Joissakin tapauksissa omaiset odottavat hautajaisten kanssa ja pitävät ne uurnanlaskun yhteydessä.</a:t>
            </a:r>
            <a:endParaRPr sz="1900">
              <a:latin typeface="Arial"/>
              <a:cs typeface="Arial"/>
            </a:endParaRPr>
          </a:p>
          <a:p>
            <a:pPr marL="239395" marR="153035" indent="-227329" algn="just" rtl="0">
              <a:lnSpc>
                <a:spcPct val="80000"/>
              </a:lnSpc>
              <a:spcBef>
                <a:spcPts val="1025"/>
              </a:spcBef>
              <a:buChar char="•"/>
              <a:tabLst>
                <a:tab pos="240665" algn="l"/>
              </a:tabLst>
            </a:pPr>
            <a:r>
              <a:rPr lang="fi" sz="1900" b="0" i="0" u="none" baseline="0">
                <a:latin typeface="Arial"/>
                <a:ea typeface="Arial"/>
                <a:cs typeface="Arial"/>
              </a:rPr>
              <a:t>Omaisilla on silloin 1 vuosi aikaa 	järjestää hautajaiset 	verrattuna 30 päivään.</a:t>
            </a:r>
            <a:endParaRPr sz="1900">
              <a:latin typeface="Arial"/>
              <a:cs typeface="Arial"/>
            </a:endParaRPr>
          </a:p>
          <a:p>
            <a:pPr marL="240665" marR="138430" indent="-228600" rtl="0">
              <a:lnSpc>
                <a:spcPct val="8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1900" b="0" i="0" u="none" baseline="0">
                <a:latin typeface="Arial"/>
                <a:ea typeface="Arial"/>
                <a:cs typeface="Arial"/>
              </a:rPr>
              <a:t>Mitä surulle tapahtuu, kun kuolemasta hautajaisiin kuluu niin paljon aikaa?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Shakkimatti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8665" y="305"/>
            <a:ext cx="6863334" cy="685622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549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95"/>
              </a:spcBef>
            </a:pPr>
            <a:r>
              <a:rPr lang="fi" sz="2800" b="0" i="0" u="none" baseline="0"/>
              <a:t>Eripuraa tuhkauksesta ja hautaamisesta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581355" y="2472689"/>
            <a:ext cx="4060190" cy="1956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Hautaustoimella on velvollisuus toimia sovittelijana osapuolten välillä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2010: 5–7 tapausta/vuosi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2024: 15–20 tapausta/vuosi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Erityisiä hautapaikkoja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448306"/>
            <a:ext cx="3908425" cy="287020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40665" marR="5080" indent="-228600" rtl="0">
              <a:lnSpc>
                <a:spcPts val="1839"/>
              </a:lnSpc>
              <a:spcBef>
                <a:spcPts val="330"/>
              </a:spcBef>
              <a:buChar char="•"/>
              <a:tabLst>
                <a:tab pos="240665" algn="l"/>
              </a:tabLst>
            </a:pPr>
            <a:r>
              <a:rPr lang="fi" sz="1700" b="0" i="0" u="none" baseline="0">
                <a:latin typeface="Arial"/>
                <a:ea typeface="Arial"/>
                <a:cs typeface="Arial"/>
              </a:rPr>
              <a:t>Ruotsin hautaustoimilain mukaan hautaustoimen on omalla hallintoalueellaan järjestettävä erityisiä hautapaikkoja niille, jotka eivät kuulu kristillisiin uskonyhteisöihin</a:t>
            </a:r>
            <a:endParaRPr sz="1700">
              <a:latin typeface="Arial"/>
              <a:cs typeface="Arial"/>
            </a:endParaRPr>
          </a:p>
          <a:p>
            <a:pPr marL="240665" marR="232410" indent="-228600" rtl="0">
              <a:lnSpc>
                <a:spcPts val="1839"/>
              </a:lnSpc>
              <a:spcBef>
                <a:spcPts val="980"/>
              </a:spcBef>
              <a:buChar char="•"/>
              <a:tabLst>
                <a:tab pos="240665" algn="l"/>
              </a:tabLst>
            </a:pPr>
            <a:r>
              <a:rPr lang="fi" sz="1700" b="0" i="0" u="none" baseline="0">
                <a:latin typeface="Arial"/>
                <a:ea typeface="Arial"/>
                <a:cs typeface="Arial"/>
              </a:rPr>
              <a:t>50 % Göteborgin asukkaista on syntynyt ulkomailla tai ulkomaisten vanhempien perheeseen – noin 300 000 ihmistä</a:t>
            </a:r>
            <a:endParaRPr sz="1700">
              <a:latin typeface="Arial"/>
              <a:cs typeface="Arial"/>
            </a:endParaRPr>
          </a:p>
          <a:p>
            <a:pPr marL="240665" indent="-227965" rtl="0">
              <a:lnSpc>
                <a:spcPts val="1939"/>
              </a:lnSpc>
              <a:spcBef>
                <a:spcPts val="750"/>
              </a:spcBef>
              <a:buChar char="•"/>
              <a:tabLst>
                <a:tab pos="240665" algn="l"/>
              </a:tabLst>
            </a:pPr>
            <a:r>
              <a:rPr lang="fi" sz="1700" b="0" i="0" u="none" baseline="0">
                <a:latin typeface="Arial"/>
                <a:ea typeface="Arial"/>
                <a:cs typeface="Arial"/>
              </a:rPr>
              <a:t>vuonna 2024 yhteensä 159 vainajaa haudattiin</a:t>
            </a:r>
            <a:endParaRPr sz="1700">
              <a:latin typeface="Arial"/>
              <a:cs typeface="Arial"/>
            </a:endParaRPr>
          </a:p>
          <a:p>
            <a:pPr marL="240665" rtl="0">
              <a:lnSpc>
                <a:spcPts val="1939"/>
              </a:lnSpc>
            </a:pPr>
            <a:r>
              <a:rPr lang="fi" sz="1700" b="0" i="0" u="none" baseline="0">
                <a:latin typeface="Arial"/>
                <a:ea typeface="Arial"/>
                <a:cs typeface="Arial"/>
              </a:rPr>
              <a:t>erityiseen hautapaikkaan (1999: 54 vainajaa)</a:t>
            </a:r>
            <a:endParaRPr sz="1700">
              <a:latin typeface="Arial"/>
              <a:cs typeface="Arial"/>
            </a:endParaRPr>
          </a:p>
        </p:txBody>
      </p:sp>
      <p:pic>
        <p:nvPicPr>
          <p:cNvPr id="4" name="object 4" descr="Kuva, joka sisältää kohteen ulkotila, nurmi, puutarha, maanpeite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3"/>
            <a:ext cx="6851650" cy="68563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Hautojen koristelu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472689"/>
            <a:ext cx="4078604" cy="2291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Moninaisuus – perinteet, kulttuuri ja uskonto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Individualismi – yksilölliset</a:t>
            </a:r>
            <a:endParaRPr sz="2200">
              <a:latin typeface="Arial"/>
              <a:cs typeface="Arial"/>
            </a:endParaRPr>
          </a:p>
          <a:p>
            <a:pPr marL="240665" rtl="0">
              <a:lnSpc>
                <a:spcPct val="100000"/>
              </a:lnSpc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muistomerkit</a:t>
            </a:r>
            <a:endParaRPr sz="2200">
              <a:latin typeface="Arial"/>
              <a:cs typeface="Arial"/>
            </a:endParaRPr>
          </a:p>
          <a:p>
            <a:pPr marL="240665" marR="356870" indent="-228600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Mikä on hyvää hautausmaakulttuuria ja kuka sen päättää?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4"/>
            <a:ext cx="6851650" cy="68563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054467" y="3657727"/>
            <a:ext cx="14217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fi" sz="1500" b="0" i="0" u="none" baseline="0">
                <a:latin typeface="Arial"/>
                <a:ea typeface="Arial"/>
                <a:cs typeface="Arial"/>
              </a:rPr>
              <a:t>Kuva Kvibergistä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Hautakivien uudet materiaalit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344064"/>
            <a:ext cx="1857045" cy="14141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Pleksilasi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Komposiitti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Teräs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6681" y="173101"/>
            <a:ext cx="2730119" cy="27320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0088" y="0"/>
            <a:ext cx="2870073" cy="38267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0971" y="3309238"/>
            <a:ext cx="2661539" cy="35487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81355" y="914400"/>
            <a:ext cx="4064635" cy="940435"/>
          </a:xfrm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 dirty="0"/>
              <a:t>Pienet tuhkahautalehdot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472689"/>
            <a:ext cx="3997325" cy="1830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Luovutetuista tai palautuneista hautapaikoista tehdään pieniä tuhkahautalehtoja</a:t>
            </a:r>
            <a:endParaRPr sz="2200" dirty="0">
              <a:latin typeface="Arial"/>
              <a:cs typeface="Arial"/>
            </a:endParaRPr>
          </a:p>
          <a:p>
            <a:pPr marL="240665" marR="765810" indent="-228600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Suosittu vaihtoehto uurnahaudalle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09"/>
            <a:ext cx="6851650" cy="68563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Hautausmaa – osa kaupungin viheralueita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472689"/>
            <a:ext cx="3456304" cy="2165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5753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Toivomme hautausmaille kävijöitä</a:t>
            </a:r>
            <a:endParaRPr sz="2200">
              <a:latin typeface="Arial"/>
              <a:cs typeface="Arial"/>
            </a:endParaRPr>
          </a:p>
          <a:p>
            <a:pPr marL="240665" marR="5080" indent="-228600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Mitä hautausmaalla saa tehdä, ja miten tästä tiedotetaan asukkaille?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 descr="Kuva, joka sisältää kohteen ulkotila, puu, hauta, hautausmaa&#10;&#10;Tekoälyllä luotu sisältö voi olla virheellistä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08"/>
            <a:ext cx="6851650" cy="68563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Vieraslajit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344064"/>
            <a:ext cx="2771445" cy="1875789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Japanintatar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Keltamajavankaali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Argentiinanlattana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00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Villisika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6400" y="253"/>
            <a:ext cx="2895600" cy="28976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12078" y="721359"/>
            <a:ext cx="3444875" cy="21765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01363" y="3475037"/>
            <a:ext cx="4057650" cy="257175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50985" y="3429000"/>
            <a:ext cx="3392297" cy="1908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15221" y="838200"/>
            <a:ext cx="4064635" cy="940435"/>
          </a:xfrm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 dirty="0"/>
              <a:t>Luonnon monimuotoisuus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4" y="2344064"/>
            <a:ext cx="2314245" cy="2090957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Heinikot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Hyönteishotellit</a:t>
            </a:r>
            <a:endParaRPr sz="2200" dirty="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Puu- ja risupinot pienille eläimille ja hyönteisille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4"/>
            <a:ext cx="6851650" cy="68563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81354" y="500329"/>
            <a:ext cx="1001044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 dirty="0"/>
              <a:t>Ovatko hautausmaat hiljaisia ja rauhallisia ympäristöjä?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3241" y="1283335"/>
            <a:ext cx="3618483" cy="20392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65875" y="1180338"/>
            <a:ext cx="5238750" cy="22452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98671" y="3624884"/>
            <a:ext cx="2997707" cy="29977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37404" y="457200"/>
            <a:ext cx="4064635" cy="940435"/>
          </a:xfrm>
          <a:prstGeom prst="rect">
            <a:avLst/>
          </a:prstGeom>
        </p:spPr>
        <p:txBody>
          <a:bodyPr vert="horz" wrap="square" lIns="0" tIns="74549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95"/>
              </a:spcBef>
            </a:pPr>
            <a:r>
              <a:rPr lang="fi" sz="2800" b="0" i="0" u="none" baseline="0" dirty="0"/>
              <a:t>Göteborgin hautausyhtymä eli Göteborgs Begravningssamfällighet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671271" y="2394965"/>
            <a:ext cx="3842385" cy="268668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83845" indent="-271145" rtl="0">
              <a:lnSpc>
                <a:spcPct val="100000"/>
              </a:lnSpc>
              <a:spcBef>
                <a:spcPts val="915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Hallinnollinen alue = Göteborgin kaupunki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15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600 000 asukasta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15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Ruotsin ainoa hautausyhtymä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30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36 hautausmaata – 121 000 hautaa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20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Kuusi kappelia/seremoniatilaa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15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Alueellinen krematorio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25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205 vakituista työntekijää</a:t>
            </a:r>
            <a:endParaRPr sz="1500" dirty="0">
              <a:latin typeface="Arial"/>
              <a:cs typeface="Arial"/>
            </a:endParaRPr>
          </a:p>
          <a:p>
            <a:pPr marL="283845" indent="-271145" rtl="0">
              <a:lnSpc>
                <a:spcPct val="100000"/>
              </a:lnSpc>
              <a:spcBef>
                <a:spcPts val="820"/>
              </a:spcBef>
              <a:buChar char="•"/>
              <a:tabLst>
                <a:tab pos="283845" algn="l"/>
              </a:tabLst>
            </a:pPr>
            <a:r>
              <a:rPr lang="fi" sz="1500" b="0" i="0" u="none" baseline="0" dirty="0">
                <a:latin typeface="Arial"/>
                <a:ea typeface="Arial"/>
                <a:cs typeface="Arial"/>
              </a:rPr>
              <a:t>100 kausityöntekijää</a:t>
            </a:r>
            <a:endParaRPr sz="15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859155"/>
            <a:ext cx="6851650" cy="513867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Ilmastonmuutos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344064"/>
            <a:ext cx="2299970" cy="9525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Tulvat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Maanvyörymät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4"/>
            <a:ext cx="6851650" cy="68563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74649" y="1371600"/>
            <a:ext cx="3910965" cy="1764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5"/>
              </a:spcBef>
            </a:pPr>
            <a:r>
              <a:rPr lang="fi" sz="3800" b="0" i="0" u="none" baseline="0" dirty="0"/>
              <a:t>Varautuminen kriisitilanteisiin ja sotaan – painopistealue</a:t>
            </a:r>
            <a:endParaRPr sz="38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-491"/>
            <a:ext cx="6851650" cy="68564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4649" y="3970147"/>
            <a:ext cx="4168140" cy="12738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rtl="0">
              <a:lnSpc>
                <a:spcPts val="1730"/>
              </a:lnSpc>
              <a:spcBef>
                <a:spcPts val="310"/>
              </a:spcBef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5 prosentille väestöstä on oltava maahaudat katastrofin tai sodan varalta. 30 000 hautaa.</a:t>
            </a:r>
            <a:endParaRPr sz="1600">
              <a:latin typeface="Arial"/>
              <a:cs typeface="Arial"/>
            </a:endParaRPr>
          </a:p>
          <a:p>
            <a:pPr marL="12700" marR="302260" rtl="0">
              <a:lnSpc>
                <a:spcPct val="90100"/>
              </a:lnSpc>
              <a:spcBef>
                <a:spcPts val="965"/>
              </a:spcBef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Kaatuneet sotilaat ja merimiehet on voitava haudata sinne, missä he kaatuvat. 10 hehtaaria.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Hautausmaamatkailu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472689"/>
            <a:ext cx="3779520" cy="2291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Keino herättää kiinnostusta hautausmailla vierailua kohtaan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Keino ottaa kuolema</a:t>
            </a:r>
            <a:endParaRPr sz="2200">
              <a:latin typeface="Arial"/>
              <a:cs typeface="Arial"/>
            </a:endParaRPr>
          </a:p>
          <a:p>
            <a:pPr marL="240665" rtl="0">
              <a:lnSpc>
                <a:spcPct val="100000"/>
              </a:lnSpc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ja hautajaiset puheeksi</a:t>
            </a:r>
            <a:endParaRPr sz="2200">
              <a:latin typeface="Arial"/>
              <a:cs typeface="Arial"/>
            </a:endParaRPr>
          </a:p>
          <a:p>
            <a:pPr marL="240665" marR="593090" indent="-228600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Vaalitaan kohtaamisia tavallisten ihmisten kanssa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3"/>
            <a:ext cx="6851650" cy="68563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028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Visiomme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452878"/>
            <a:ext cx="3907790" cy="240792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40665" marR="162560" indent="-228600" rtl="0">
              <a:lnSpc>
                <a:spcPts val="1620"/>
              </a:lnSpc>
              <a:spcBef>
                <a:spcPts val="305"/>
              </a:spcBef>
              <a:buChar char="•"/>
              <a:tabLst>
                <a:tab pos="240665" algn="l"/>
              </a:tabLst>
            </a:pPr>
            <a:r>
              <a:rPr lang="fi" sz="1500" b="0" i="0" u="none" baseline="0">
                <a:latin typeface="Arial"/>
                <a:ea typeface="Arial"/>
                <a:cs typeface="Arial"/>
              </a:rPr>
              <a:t>Hautausmaamme ovat paikkoja surulle, muistamiselle ja olevaisuuden pohdiskelulle.</a:t>
            </a:r>
            <a:endParaRPr sz="1500">
              <a:latin typeface="Arial"/>
              <a:cs typeface="Arial"/>
            </a:endParaRPr>
          </a:p>
          <a:p>
            <a:pPr marL="240665" marR="130810" indent="-228600" rtl="0">
              <a:lnSpc>
                <a:spcPts val="1620"/>
              </a:lnSpc>
              <a:spcBef>
                <a:spcPts val="995"/>
              </a:spcBef>
              <a:buChar char="•"/>
              <a:tabLst>
                <a:tab pos="240665" algn="l"/>
              </a:tabLst>
            </a:pPr>
            <a:r>
              <a:rPr lang="fi" sz="1500" b="0" i="0" u="none" baseline="0">
                <a:latin typeface="Arial"/>
                <a:ea typeface="Arial"/>
                <a:cs typeface="Arial"/>
              </a:rPr>
              <a:t>Hautausmaalla kunnioitetaan kulttuurista ja uskonnollista monimuotoisuutta.</a:t>
            </a:r>
            <a:endParaRPr sz="1500">
              <a:latin typeface="Arial"/>
              <a:cs typeface="Arial"/>
            </a:endParaRPr>
          </a:p>
          <a:p>
            <a:pPr marL="240665" marR="5080" indent="-228600" rtl="0">
              <a:lnSpc>
                <a:spcPts val="162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1500" b="0" i="0" u="none" baseline="0">
                <a:latin typeface="Arial"/>
                <a:ea typeface="Arial"/>
                <a:cs typeface="Arial"/>
              </a:rPr>
              <a:t>Edistämme ihmisten välistä yhteisymmärrystä kuoleman ja surun hetkellä.</a:t>
            </a:r>
            <a:endParaRPr sz="1500">
              <a:latin typeface="Arial"/>
              <a:cs typeface="Arial"/>
            </a:endParaRPr>
          </a:p>
          <a:p>
            <a:pPr marL="240665" marR="250825" indent="-228600" rtl="0">
              <a:lnSpc>
                <a:spcPts val="162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1500" b="0" i="0" u="none" baseline="0">
                <a:latin typeface="Arial"/>
                <a:ea typeface="Arial"/>
                <a:cs typeface="Arial"/>
              </a:rPr>
              <a:t>Pidämme huolta sekä vainajista että surevista.</a:t>
            </a:r>
            <a:endParaRPr sz="1500">
              <a:latin typeface="Arial"/>
              <a:cs typeface="Arial"/>
            </a:endParaRPr>
          </a:p>
          <a:p>
            <a:pPr marL="12700" rtl="0">
              <a:lnSpc>
                <a:spcPct val="100000"/>
              </a:lnSpc>
              <a:spcBef>
                <a:spcPts val="790"/>
              </a:spcBef>
            </a:pPr>
            <a:r>
              <a:rPr lang="fi" sz="1500" b="0" i="1" u="none" baseline="0">
                <a:latin typeface="Arial"/>
                <a:ea typeface="Arial"/>
                <a:cs typeface="Arial"/>
              </a:rPr>
              <a:t>Ote hautaustoimen ohjeista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4" name="object 4" descr="Kuva, joka sisältää kohteen pilvi, ulkotila, puu, taivas&#10;&#10;Automaattisesti luotu kuvau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5059" y="314"/>
            <a:ext cx="5142357" cy="68563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81355" y="1093977"/>
            <a:ext cx="3838245" cy="100838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l" rtl="0">
              <a:lnSpc>
                <a:spcPct val="90100"/>
              </a:lnSpc>
              <a:spcBef>
                <a:spcPts val="375"/>
              </a:spcBef>
            </a:pPr>
            <a:r>
              <a:rPr lang="fi" sz="2300" b="1" i="0" u="none" baseline="0" dirty="0">
                <a:latin typeface="Arial"/>
                <a:ea typeface="Arial"/>
                <a:cs typeface="Arial"/>
              </a:rPr>
              <a:t>Aika kuolemasta tuhkaukseen/hautaamiseen on pidentynyt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1355" y="2472689"/>
            <a:ext cx="4046220" cy="2626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2286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Lainsäädännön mukaan 30 päivää kuolemasta tuhkaukseen tai hautaamiseen</a:t>
            </a:r>
            <a:endParaRPr sz="2200" dirty="0">
              <a:latin typeface="Arial"/>
              <a:cs typeface="Arial"/>
            </a:endParaRPr>
          </a:p>
          <a:p>
            <a:pPr marL="240665" marR="83185" indent="-228600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Vuonna 2024 aika kuolemasta tuhkaukseen oli 26,6 päivää</a:t>
            </a:r>
            <a:endParaRPr sz="2200" dirty="0">
              <a:latin typeface="Arial"/>
              <a:cs typeface="Arial"/>
            </a:endParaRPr>
          </a:p>
          <a:p>
            <a:pPr marL="240665" marR="5080" indent="-228600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 dirty="0">
                <a:latin typeface="Arial"/>
                <a:ea typeface="Arial"/>
                <a:cs typeface="Arial"/>
              </a:rPr>
              <a:t>Vuonna 2024 aika kuolemasta hautaamiseen oli 20,9 päivää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4"/>
            <a:ext cx="6851650" cy="68563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59400" y="0"/>
            <a:ext cx="6832600" cy="6858000"/>
          </a:xfrm>
          <a:custGeom>
            <a:avLst/>
            <a:gdLst/>
            <a:ahLst/>
            <a:cxnLst/>
            <a:rect l="l" t="t" r="r" b="b"/>
            <a:pathLst>
              <a:path w="6832600" h="6858000">
                <a:moveTo>
                  <a:pt x="6832600" y="0"/>
                </a:moveTo>
                <a:lnTo>
                  <a:pt x="0" y="0"/>
                </a:lnTo>
                <a:lnTo>
                  <a:pt x="0" y="4699"/>
                </a:lnTo>
                <a:lnTo>
                  <a:pt x="320928" y="12573"/>
                </a:lnTo>
                <a:lnTo>
                  <a:pt x="420782" y="18277"/>
                </a:lnTo>
                <a:lnTo>
                  <a:pt x="520419" y="25434"/>
                </a:lnTo>
                <a:lnTo>
                  <a:pt x="619826" y="34040"/>
                </a:lnTo>
                <a:lnTo>
                  <a:pt x="718988" y="44086"/>
                </a:lnTo>
                <a:lnTo>
                  <a:pt x="817891" y="55569"/>
                </a:lnTo>
                <a:lnTo>
                  <a:pt x="916520" y="68480"/>
                </a:lnTo>
                <a:lnTo>
                  <a:pt x="1014861" y="82815"/>
                </a:lnTo>
                <a:lnTo>
                  <a:pt x="1112900" y="98568"/>
                </a:lnTo>
                <a:lnTo>
                  <a:pt x="1210622" y="115732"/>
                </a:lnTo>
                <a:lnTo>
                  <a:pt x="1308012" y="134302"/>
                </a:lnTo>
                <a:lnTo>
                  <a:pt x="1405057" y="154270"/>
                </a:lnTo>
                <a:lnTo>
                  <a:pt x="1501741" y="175633"/>
                </a:lnTo>
                <a:lnTo>
                  <a:pt x="1598051" y="198382"/>
                </a:lnTo>
                <a:lnTo>
                  <a:pt x="1693972" y="222513"/>
                </a:lnTo>
                <a:lnTo>
                  <a:pt x="1789490" y="248020"/>
                </a:lnTo>
                <a:lnTo>
                  <a:pt x="1884589" y="274895"/>
                </a:lnTo>
                <a:lnTo>
                  <a:pt x="1979257" y="303134"/>
                </a:lnTo>
                <a:lnTo>
                  <a:pt x="2073478" y="332731"/>
                </a:lnTo>
                <a:lnTo>
                  <a:pt x="2167237" y="363678"/>
                </a:lnTo>
                <a:lnTo>
                  <a:pt x="2260521" y="395971"/>
                </a:lnTo>
                <a:lnTo>
                  <a:pt x="2353316" y="429603"/>
                </a:lnTo>
                <a:lnTo>
                  <a:pt x="2445606" y="464569"/>
                </a:lnTo>
                <a:lnTo>
                  <a:pt x="2537377" y="500861"/>
                </a:lnTo>
                <a:lnTo>
                  <a:pt x="2628615" y="538475"/>
                </a:lnTo>
                <a:lnTo>
                  <a:pt x="2719305" y="577404"/>
                </a:lnTo>
                <a:lnTo>
                  <a:pt x="2809433" y="617642"/>
                </a:lnTo>
                <a:lnTo>
                  <a:pt x="2898985" y="659184"/>
                </a:lnTo>
                <a:lnTo>
                  <a:pt x="2987946" y="702022"/>
                </a:lnTo>
                <a:lnTo>
                  <a:pt x="3076302" y="746152"/>
                </a:lnTo>
                <a:lnTo>
                  <a:pt x="3164038" y="791567"/>
                </a:lnTo>
                <a:lnTo>
                  <a:pt x="3251140" y="838261"/>
                </a:lnTo>
                <a:lnTo>
                  <a:pt x="3337593" y="886228"/>
                </a:lnTo>
                <a:lnTo>
                  <a:pt x="3423384" y="935462"/>
                </a:lnTo>
                <a:lnTo>
                  <a:pt x="3508497" y="985957"/>
                </a:lnTo>
                <a:lnTo>
                  <a:pt x="3592918" y="1037707"/>
                </a:lnTo>
                <a:lnTo>
                  <a:pt x="3634865" y="1064051"/>
                </a:lnTo>
                <a:lnTo>
                  <a:pt x="3676633" y="1090706"/>
                </a:lnTo>
                <a:lnTo>
                  <a:pt x="3718221" y="1117673"/>
                </a:lnTo>
                <a:lnTo>
                  <a:pt x="3759628" y="1144949"/>
                </a:lnTo>
                <a:lnTo>
                  <a:pt x="3800850" y="1172534"/>
                </a:lnTo>
                <a:lnTo>
                  <a:pt x="3841887" y="1200428"/>
                </a:lnTo>
                <a:lnTo>
                  <a:pt x="3882737" y="1228630"/>
                </a:lnTo>
                <a:lnTo>
                  <a:pt x="3923397" y="1257139"/>
                </a:lnTo>
                <a:lnTo>
                  <a:pt x="3963866" y="1285953"/>
                </a:lnTo>
                <a:lnTo>
                  <a:pt x="4004143" y="1315074"/>
                </a:lnTo>
                <a:lnTo>
                  <a:pt x="4044225" y="1344499"/>
                </a:lnTo>
                <a:lnTo>
                  <a:pt x="4084111" y="1374228"/>
                </a:lnTo>
                <a:lnTo>
                  <a:pt x="4123798" y="1404261"/>
                </a:lnTo>
                <a:lnTo>
                  <a:pt x="4163286" y="1434595"/>
                </a:lnTo>
                <a:lnTo>
                  <a:pt x="4202572" y="1465232"/>
                </a:lnTo>
                <a:lnTo>
                  <a:pt x="4241654" y="1496170"/>
                </a:lnTo>
                <a:lnTo>
                  <a:pt x="4280531" y="1527407"/>
                </a:lnTo>
                <a:lnTo>
                  <a:pt x="4319200" y="1558945"/>
                </a:lnTo>
                <a:lnTo>
                  <a:pt x="4357661" y="1590781"/>
                </a:lnTo>
                <a:lnTo>
                  <a:pt x="4395911" y="1622915"/>
                </a:lnTo>
                <a:lnTo>
                  <a:pt x="4433948" y="1655346"/>
                </a:lnTo>
                <a:lnTo>
                  <a:pt x="4471771" y="1688074"/>
                </a:lnTo>
                <a:lnTo>
                  <a:pt x="4509377" y="1721097"/>
                </a:lnTo>
                <a:lnTo>
                  <a:pt x="4546766" y="1754416"/>
                </a:lnTo>
                <a:lnTo>
                  <a:pt x="4583935" y="1788028"/>
                </a:lnTo>
                <a:lnTo>
                  <a:pt x="4620882" y="1821934"/>
                </a:lnTo>
                <a:lnTo>
                  <a:pt x="4657606" y="1856133"/>
                </a:lnTo>
                <a:lnTo>
                  <a:pt x="4694104" y="1890624"/>
                </a:lnTo>
                <a:lnTo>
                  <a:pt x="4730376" y="1925406"/>
                </a:lnTo>
                <a:lnTo>
                  <a:pt x="4766419" y="1960478"/>
                </a:lnTo>
                <a:lnTo>
                  <a:pt x="4802231" y="1995840"/>
                </a:lnTo>
                <a:lnTo>
                  <a:pt x="4837810" y="2031491"/>
                </a:lnTo>
                <a:lnTo>
                  <a:pt x="4872929" y="2067197"/>
                </a:lnTo>
                <a:lnTo>
                  <a:pt x="4907763" y="2103131"/>
                </a:lnTo>
                <a:lnTo>
                  <a:pt x="4942310" y="2139294"/>
                </a:lnTo>
                <a:lnTo>
                  <a:pt x="4976570" y="2175682"/>
                </a:lnTo>
                <a:lnTo>
                  <a:pt x="5010543" y="2212295"/>
                </a:lnTo>
                <a:lnTo>
                  <a:pt x="5044228" y="2249130"/>
                </a:lnTo>
                <a:lnTo>
                  <a:pt x="5077624" y="2286186"/>
                </a:lnTo>
                <a:lnTo>
                  <a:pt x="5110730" y="2323460"/>
                </a:lnTo>
                <a:lnTo>
                  <a:pt x="5143545" y="2360951"/>
                </a:lnTo>
                <a:lnTo>
                  <a:pt x="5176070" y="2398658"/>
                </a:lnTo>
                <a:lnTo>
                  <a:pt x="5208302" y="2436578"/>
                </a:lnTo>
                <a:lnTo>
                  <a:pt x="5240242" y="2474710"/>
                </a:lnTo>
                <a:lnTo>
                  <a:pt x="5271888" y="2513052"/>
                </a:lnTo>
                <a:lnTo>
                  <a:pt x="5303240" y="2551602"/>
                </a:lnTo>
                <a:lnTo>
                  <a:pt x="5334298" y="2590358"/>
                </a:lnTo>
                <a:lnTo>
                  <a:pt x="5365060" y="2629319"/>
                </a:lnTo>
                <a:lnTo>
                  <a:pt x="5395525" y="2668482"/>
                </a:lnTo>
                <a:lnTo>
                  <a:pt x="5425694" y="2707847"/>
                </a:lnTo>
                <a:lnTo>
                  <a:pt x="5455564" y="2747411"/>
                </a:lnTo>
                <a:lnTo>
                  <a:pt x="5485136" y="2787172"/>
                </a:lnTo>
                <a:lnTo>
                  <a:pt x="5514409" y="2827129"/>
                </a:lnTo>
                <a:lnTo>
                  <a:pt x="5543382" y="2867279"/>
                </a:lnTo>
                <a:lnTo>
                  <a:pt x="5572055" y="2907622"/>
                </a:lnTo>
                <a:lnTo>
                  <a:pt x="5600426" y="2948155"/>
                </a:lnTo>
                <a:lnTo>
                  <a:pt x="5628494" y="2988877"/>
                </a:lnTo>
                <a:lnTo>
                  <a:pt x="5656260" y="3029785"/>
                </a:lnTo>
                <a:lnTo>
                  <a:pt x="5683722" y="3070879"/>
                </a:lnTo>
                <a:lnTo>
                  <a:pt x="5710880" y="3112155"/>
                </a:lnTo>
                <a:lnTo>
                  <a:pt x="5737733" y="3153613"/>
                </a:lnTo>
                <a:lnTo>
                  <a:pt x="5764280" y="3195251"/>
                </a:lnTo>
                <a:lnTo>
                  <a:pt x="5790520" y="3237066"/>
                </a:lnTo>
                <a:lnTo>
                  <a:pt x="5816453" y="3279057"/>
                </a:lnTo>
                <a:lnTo>
                  <a:pt x="5842078" y="3321223"/>
                </a:lnTo>
                <a:lnTo>
                  <a:pt x="5867395" y="3363561"/>
                </a:lnTo>
                <a:lnTo>
                  <a:pt x="5892402" y="3406070"/>
                </a:lnTo>
                <a:lnTo>
                  <a:pt x="5917098" y="3448748"/>
                </a:lnTo>
                <a:lnTo>
                  <a:pt x="5941484" y="3491593"/>
                </a:lnTo>
                <a:lnTo>
                  <a:pt x="5965558" y="3534603"/>
                </a:lnTo>
                <a:lnTo>
                  <a:pt x="5989320" y="3577777"/>
                </a:lnTo>
                <a:lnTo>
                  <a:pt x="6012769" y="3621112"/>
                </a:lnTo>
                <a:lnTo>
                  <a:pt x="6035903" y="3664608"/>
                </a:lnTo>
                <a:lnTo>
                  <a:pt x="6058724" y="3708262"/>
                </a:lnTo>
                <a:lnTo>
                  <a:pt x="6081228" y="3752072"/>
                </a:lnTo>
                <a:lnTo>
                  <a:pt x="6103417" y="3796037"/>
                </a:lnTo>
                <a:lnTo>
                  <a:pt x="6125289" y="3840154"/>
                </a:lnTo>
                <a:lnTo>
                  <a:pt x="6146844" y="3884423"/>
                </a:lnTo>
                <a:lnTo>
                  <a:pt x="6168080" y="3928841"/>
                </a:lnTo>
                <a:lnTo>
                  <a:pt x="6188997" y="3973407"/>
                </a:lnTo>
                <a:lnTo>
                  <a:pt x="6209595" y="4018119"/>
                </a:lnTo>
                <a:lnTo>
                  <a:pt x="6229872" y="4062974"/>
                </a:lnTo>
                <a:lnTo>
                  <a:pt x="6249828" y="4107972"/>
                </a:lnTo>
                <a:lnTo>
                  <a:pt x="6269462" y="4153110"/>
                </a:lnTo>
                <a:lnTo>
                  <a:pt x="6288774" y="4198386"/>
                </a:lnTo>
                <a:lnTo>
                  <a:pt x="6307762" y="4243800"/>
                </a:lnTo>
                <a:lnTo>
                  <a:pt x="6326426" y="4289348"/>
                </a:lnTo>
                <a:lnTo>
                  <a:pt x="6344765" y="4335030"/>
                </a:lnTo>
                <a:lnTo>
                  <a:pt x="6362779" y="4380843"/>
                </a:lnTo>
                <a:lnTo>
                  <a:pt x="6380466" y="4426786"/>
                </a:lnTo>
                <a:lnTo>
                  <a:pt x="6397827" y="4472857"/>
                </a:lnTo>
                <a:lnTo>
                  <a:pt x="6414859" y="4519054"/>
                </a:lnTo>
                <a:lnTo>
                  <a:pt x="6431564" y="4565376"/>
                </a:lnTo>
                <a:lnTo>
                  <a:pt x="6447939" y="4611820"/>
                </a:lnTo>
                <a:lnTo>
                  <a:pt x="6463984" y="4658384"/>
                </a:lnTo>
                <a:lnTo>
                  <a:pt x="6479698" y="4705068"/>
                </a:lnTo>
                <a:lnTo>
                  <a:pt x="6495081" y="4751869"/>
                </a:lnTo>
                <a:lnTo>
                  <a:pt x="6510132" y="4798786"/>
                </a:lnTo>
                <a:lnTo>
                  <a:pt x="6524850" y="4845816"/>
                </a:lnTo>
                <a:lnTo>
                  <a:pt x="6539234" y="4892958"/>
                </a:lnTo>
                <a:lnTo>
                  <a:pt x="6553284" y="4940210"/>
                </a:lnTo>
                <a:lnTo>
                  <a:pt x="6566999" y="4987570"/>
                </a:lnTo>
                <a:lnTo>
                  <a:pt x="6580379" y="5035037"/>
                </a:lnTo>
                <a:lnTo>
                  <a:pt x="6593421" y="5082609"/>
                </a:lnTo>
                <a:lnTo>
                  <a:pt x="6606127" y="5130284"/>
                </a:lnTo>
                <a:lnTo>
                  <a:pt x="6618494" y="5178059"/>
                </a:lnTo>
                <a:lnTo>
                  <a:pt x="6630523" y="5225935"/>
                </a:lnTo>
                <a:lnTo>
                  <a:pt x="6642212" y="5273908"/>
                </a:lnTo>
                <a:lnTo>
                  <a:pt x="6653562" y="5321976"/>
                </a:lnTo>
                <a:lnTo>
                  <a:pt x="6664570" y="5370139"/>
                </a:lnTo>
                <a:lnTo>
                  <a:pt x="6675237" y="5418394"/>
                </a:lnTo>
                <a:lnTo>
                  <a:pt x="6685561" y="5466740"/>
                </a:lnTo>
                <a:lnTo>
                  <a:pt x="6695542" y="5515174"/>
                </a:lnTo>
                <a:lnTo>
                  <a:pt x="6705179" y="5563695"/>
                </a:lnTo>
                <a:lnTo>
                  <a:pt x="6714472" y="5612302"/>
                </a:lnTo>
                <a:lnTo>
                  <a:pt x="6723420" y="5660991"/>
                </a:lnTo>
                <a:lnTo>
                  <a:pt x="6732021" y="5709763"/>
                </a:lnTo>
                <a:lnTo>
                  <a:pt x="6740276" y="5758614"/>
                </a:lnTo>
                <a:lnTo>
                  <a:pt x="6748183" y="5807543"/>
                </a:lnTo>
                <a:lnTo>
                  <a:pt x="6755743" y="5856548"/>
                </a:lnTo>
                <a:lnTo>
                  <a:pt x="6762953" y="5905628"/>
                </a:lnTo>
                <a:lnTo>
                  <a:pt x="6769813" y="5954781"/>
                </a:lnTo>
                <a:lnTo>
                  <a:pt x="6776323" y="6004004"/>
                </a:lnTo>
                <a:lnTo>
                  <a:pt x="6782482" y="6053297"/>
                </a:lnTo>
                <a:lnTo>
                  <a:pt x="6788289" y="6102657"/>
                </a:lnTo>
                <a:lnTo>
                  <a:pt x="6793744" y="6152082"/>
                </a:lnTo>
                <a:lnTo>
                  <a:pt x="6798845" y="6201571"/>
                </a:lnTo>
                <a:lnTo>
                  <a:pt x="6803592" y="6251122"/>
                </a:lnTo>
                <a:lnTo>
                  <a:pt x="6807984" y="6300734"/>
                </a:lnTo>
                <a:lnTo>
                  <a:pt x="6812021" y="6350403"/>
                </a:lnTo>
                <a:lnTo>
                  <a:pt x="6815702" y="6400130"/>
                </a:lnTo>
                <a:lnTo>
                  <a:pt x="6819025" y="6449911"/>
                </a:lnTo>
                <a:lnTo>
                  <a:pt x="6821991" y="6499745"/>
                </a:lnTo>
                <a:lnTo>
                  <a:pt x="6824599" y="6549631"/>
                </a:lnTo>
                <a:lnTo>
                  <a:pt x="6831990" y="6858000"/>
                </a:lnTo>
                <a:lnTo>
                  <a:pt x="6832600" y="6858000"/>
                </a:lnTo>
                <a:lnTo>
                  <a:pt x="6832600" y="0"/>
                </a:lnTo>
                <a:close/>
              </a:path>
            </a:pathLst>
          </a:custGeom>
          <a:solidFill>
            <a:srgbClr val="7C00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1355" y="1159509"/>
            <a:ext cx="756475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Mitä pitkä aika tuhkaukseen ja hautaamiseen tarkoittaa?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0665" marR="34290" indent="-228600" algn="l" rtl="0">
              <a:lnSpc>
                <a:spcPts val="2160"/>
              </a:lnSpc>
              <a:spcBef>
                <a:spcPts val="375"/>
              </a:spcBef>
              <a:buChar char="•"/>
              <a:tabLst>
                <a:tab pos="240665" algn="l"/>
              </a:tabLst>
            </a:pPr>
            <a:r>
              <a:rPr lang="fi" b="0" i="0" u="none" baseline="0"/>
              <a:t>Ei ole säännöksiä siitä, kuka on velvollinen järjestämään hautajaiset – luo epävarmuutta omaisille.</a:t>
            </a:r>
          </a:p>
          <a:p>
            <a:pPr marL="240665" indent="-227965" algn="l" rtl="0">
              <a:lnSpc>
                <a:spcPts val="2280"/>
              </a:lnSpc>
              <a:spcBef>
                <a:spcPts val="725"/>
              </a:spcBef>
              <a:buChar char="•"/>
              <a:tabLst>
                <a:tab pos="240665" algn="l"/>
              </a:tabLst>
            </a:pPr>
            <a:r>
              <a:rPr lang="fi" b="0" i="0" u="none" baseline="0"/>
              <a:t>Eettinen ja moraalinen kysymys – onko arvokasta kohtelua, jos arkku lasketaan hautaan keskimäärin 19,5 päivän</a:t>
            </a:r>
          </a:p>
          <a:p>
            <a:pPr marL="240665" algn="l" rtl="0">
              <a:lnSpc>
                <a:spcPts val="2280"/>
              </a:lnSpc>
            </a:pPr>
            <a:r>
              <a:rPr lang="fi" b="0" i="0" u="none" baseline="0"/>
              <a:t>kuluttua kuolemasta?</a:t>
            </a:r>
          </a:p>
          <a:p>
            <a:pPr marL="240665" indent="-227965" algn="l" rtl="0">
              <a:lnSpc>
                <a:spcPct val="100000"/>
              </a:lnSpc>
              <a:spcBef>
                <a:spcPts val="770"/>
              </a:spcBef>
              <a:buChar char="•"/>
              <a:tabLst>
                <a:tab pos="240665" algn="l"/>
              </a:tabLst>
            </a:pPr>
            <a:r>
              <a:rPr lang="fi" b="0" i="0" u="none" baseline="0"/>
              <a:t>Alimitoitetut ruumishuoneet – ahdasta vielä kuolemankin jälkeen</a:t>
            </a:r>
          </a:p>
          <a:p>
            <a:pPr marL="240665" indent="-227965" algn="l" rtl="0">
              <a:lnSpc>
                <a:spcPct val="100000"/>
              </a:lnSpc>
              <a:spcBef>
                <a:spcPts val="755"/>
              </a:spcBef>
              <a:buChar char="•"/>
              <a:tabLst>
                <a:tab pos="240665" algn="l"/>
              </a:tabLst>
            </a:pPr>
            <a:r>
              <a:rPr lang="fi" b="0" i="0" u="none" baseline="0"/>
              <a:t>Vaikea kehittää varautumista vainajien käsittelyyn kriisitilanteissa ja sodassa</a:t>
            </a:r>
          </a:p>
          <a:p>
            <a:pPr marL="240665" indent="-227965" algn="l" rtl="0">
              <a:lnSpc>
                <a:spcPts val="2280"/>
              </a:lnSpc>
              <a:spcBef>
                <a:spcPts val="755"/>
              </a:spcBef>
              <a:buChar char="•"/>
              <a:tabLst>
                <a:tab pos="240665" algn="l"/>
              </a:tabLst>
            </a:pPr>
            <a:r>
              <a:rPr lang="fi" b="0" i="0" u="none" baseline="0"/>
              <a:t>Kunnat päättävät hautaamisesta, jos aikaa on kulunut yli yksi</a:t>
            </a:r>
          </a:p>
          <a:p>
            <a:pPr marL="240665" algn="l" rtl="0">
              <a:lnSpc>
                <a:spcPts val="2280"/>
              </a:lnSpc>
            </a:pPr>
            <a:r>
              <a:rPr lang="fi" b="0" i="0" u="none" baseline="0"/>
              <a:t>kuukausi – päätöksessä voi kestää jopa vuosi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59400" y="0"/>
            <a:ext cx="6832600" cy="6858000"/>
          </a:xfrm>
          <a:custGeom>
            <a:avLst/>
            <a:gdLst/>
            <a:ahLst/>
            <a:cxnLst/>
            <a:rect l="l" t="t" r="r" b="b"/>
            <a:pathLst>
              <a:path w="6832600" h="6858000">
                <a:moveTo>
                  <a:pt x="6832600" y="0"/>
                </a:moveTo>
                <a:lnTo>
                  <a:pt x="0" y="0"/>
                </a:lnTo>
                <a:lnTo>
                  <a:pt x="0" y="4699"/>
                </a:lnTo>
                <a:lnTo>
                  <a:pt x="320928" y="12573"/>
                </a:lnTo>
                <a:lnTo>
                  <a:pt x="420782" y="18277"/>
                </a:lnTo>
                <a:lnTo>
                  <a:pt x="520419" y="25434"/>
                </a:lnTo>
                <a:lnTo>
                  <a:pt x="619826" y="34040"/>
                </a:lnTo>
                <a:lnTo>
                  <a:pt x="718988" y="44086"/>
                </a:lnTo>
                <a:lnTo>
                  <a:pt x="817891" y="55569"/>
                </a:lnTo>
                <a:lnTo>
                  <a:pt x="916520" y="68480"/>
                </a:lnTo>
                <a:lnTo>
                  <a:pt x="1014861" y="82815"/>
                </a:lnTo>
                <a:lnTo>
                  <a:pt x="1112900" y="98568"/>
                </a:lnTo>
                <a:lnTo>
                  <a:pt x="1210622" y="115732"/>
                </a:lnTo>
                <a:lnTo>
                  <a:pt x="1308012" y="134302"/>
                </a:lnTo>
                <a:lnTo>
                  <a:pt x="1405057" y="154270"/>
                </a:lnTo>
                <a:lnTo>
                  <a:pt x="1501741" y="175633"/>
                </a:lnTo>
                <a:lnTo>
                  <a:pt x="1598051" y="198382"/>
                </a:lnTo>
                <a:lnTo>
                  <a:pt x="1693972" y="222513"/>
                </a:lnTo>
                <a:lnTo>
                  <a:pt x="1789490" y="248020"/>
                </a:lnTo>
                <a:lnTo>
                  <a:pt x="1884589" y="274895"/>
                </a:lnTo>
                <a:lnTo>
                  <a:pt x="1979257" y="303134"/>
                </a:lnTo>
                <a:lnTo>
                  <a:pt x="2073478" y="332731"/>
                </a:lnTo>
                <a:lnTo>
                  <a:pt x="2167237" y="363678"/>
                </a:lnTo>
                <a:lnTo>
                  <a:pt x="2260521" y="395971"/>
                </a:lnTo>
                <a:lnTo>
                  <a:pt x="2353316" y="429603"/>
                </a:lnTo>
                <a:lnTo>
                  <a:pt x="2445606" y="464569"/>
                </a:lnTo>
                <a:lnTo>
                  <a:pt x="2537377" y="500861"/>
                </a:lnTo>
                <a:lnTo>
                  <a:pt x="2628615" y="538475"/>
                </a:lnTo>
                <a:lnTo>
                  <a:pt x="2719305" y="577404"/>
                </a:lnTo>
                <a:lnTo>
                  <a:pt x="2809433" y="617642"/>
                </a:lnTo>
                <a:lnTo>
                  <a:pt x="2898985" y="659184"/>
                </a:lnTo>
                <a:lnTo>
                  <a:pt x="2987946" y="702022"/>
                </a:lnTo>
                <a:lnTo>
                  <a:pt x="3076302" y="746152"/>
                </a:lnTo>
                <a:lnTo>
                  <a:pt x="3164038" y="791567"/>
                </a:lnTo>
                <a:lnTo>
                  <a:pt x="3251140" y="838261"/>
                </a:lnTo>
                <a:lnTo>
                  <a:pt x="3337593" y="886228"/>
                </a:lnTo>
                <a:lnTo>
                  <a:pt x="3423384" y="935462"/>
                </a:lnTo>
                <a:lnTo>
                  <a:pt x="3508497" y="985957"/>
                </a:lnTo>
                <a:lnTo>
                  <a:pt x="3592918" y="1037707"/>
                </a:lnTo>
                <a:lnTo>
                  <a:pt x="3634865" y="1064051"/>
                </a:lnTo>
                <a:lnTo>
                  <a:pt x="3676633" y="1090706"/>
                </a:lnTo>
                <a:lnTo>
                  <a:pt x="3718221" y="1117673"/>
                </a:lnTo>
                <a:lnTo>
                  <a:pt x="3759628" y="1144949"/>
                </a:lnTo>
                <a:lnTo>
                  <a:pt x="3800850" y="1172534"/>
                </a:lnTo>
                <a:lnTo>
                  <a:pt x="3841887" y="1200428"/>
                </a:lnTo>
                <a:lnTo>
                  <a:pt x="3882737" y="1228630"/>
                </a:lnTo>
                <a:lnTo>
                  <a:pt x="3923397" y="1257139"/>
                </a:lnTo>
                <a:lnTo>
                  <a:pt x="3963866" y="1285953"/>
                </a:lnTo>
                <a:lnTo>
                  <a:pt x="4004143" y="1315074"/>
                </a:lnTo>
                <a:lnTo>
                  <a:pt x="4044225" y="1344499"/>
                </a:lnTo>
                <a:lnTo>
                  <a:pt x="4084111" y="1374228"/>
                </a:lnTo>
                <a:lnTo>
                  <a:pt x="4123798" y="1404261"/>
                </a:lnTo>
                <a:lnTo>
                  <a:pt x="4163286" y="1434595"/>
                </a:lnTo>
                <a:lnTo>
                  <a:pt x="4202572" y="1465232"/>
                </a:lnTo>
                <a:lnTo>
                  <a:pt x="4241654" y="1496170"/>
                </a:lnTo>
                <a:lnTo>
                  <a:pt x="4280531" y="1527407"/>
                </a:lnTo>
                <a:lnTo>
                  <a:pt x="4319200" y="1558945"/>
                </a:lnTo>
                <a:lnTo>
                  <a:pt x="4357661" y="1590781"/>
                </a:lnTo>
                <a:lnTo>
                  <a:pt x="4395911" y="1622915"/>
                </a:lnTo>
                <a:lnTo>
                  <a:pt x="4433948" y="1655346"/>
                </a:lnTo>
                <a:lnTo>
                  <a:pt x="4471771" y="1688074"/>
                </a:lnTo>
                <a:lnTo>
                  <a:pt x="4509377" y="1721097"/>
                </a:lnTo>
                <a:lnTo>
                  <a:pt x="4546766" y="1754416"/>
                </a:lnTo>
                <a:lnTo>
                  <a:pt x="4583935" y="1788028"/>
                </a:lnTo>
                <a:lnTo>
                  <a:pt x="4620882" y="1821934"/>
                </a:lnTo>
                <a:lnTo>
                  <a:pt x="4657606" y="1856133"/>
                </a:lnTo>
                <a:lnTo>
                  <a:pt x="4694104" y="1890624"/>
                </a:lnTo>
                <a:lnTo>
                  <a:pt x="4730376" y="1925406"/>
                </a:lnTo>
                <a:lnTo>
                  <a:pt x="4766419" y="1960478"/>
                </a:lnTo>
                <a:lnTo>
                  <a:pt x="4802231" y="1995840"/>
                </a:lnTo>
                <a:lnTo>
                  <a:pt x="4837810" y="2031491"/>
                </a:lnTo>
                <a:lnTo>
                  <a:pt x="4872929" y="2067197"/>
                </a:lnTo>
                <a:lnTo>
                  <a:pt x="4907763" y="2103131"/>
                </a:lnTo>
                <a:lnTo>
                  <a:pt x="4942310" y="2139294"/>
                </a:lnTo>
                <a:lnTo>
                  <a:pt x="4976570" y="2175682"/>
                </a:lnTo>
                <a:lnTo>
                  <a:pt x="5010543" y="2212295"/>
                </a:lnTo>
                <a:lnTo>
                  <a:pt x="5044228" y="2249130"/>
                </a:lnTo>
                <a:lnTo>
                  <a:pt x="5077624" y="2286186"/>
                </a:lnTo>
                <a:lnTo>
                  <a:pt x="5110730" y="2323460"/>
                </a:lnTo>
                <a:lnTo>
                  <a:pt x="5143545" y="2360951"/>
                </a:lnTo>
                <a:lnTo>
                  <a:pt x="5176070" y="2398658"/>
                </a:lnTo>
                <a:lnTo>
                  <a:pt x="5208302" y="2436578"/>
                </a:lnTo>
                <a:lnTo>
                  <a:pt x="5240242" y="2474710"/>
                </a:lnTo>
                <a:lnTo>
                  <a:pt x="5271888" y="2513052"/>
                </a:lnTo>
                <a:lnTo>
                  <a:pt x="5303240" y="2551602"/>
                </a:lnTo>
                <a:lnTo>
                  <a:pt x="5334298" y="2590358"/>
                </a:lnTo>
                <a:lnTo>
                  <a:pt x="5365060" y="2629319"/>
                </a:lnTo>
                <a:lnTo>
                  <a:pt x="5395525" y="2668482"/>
                </a:lnTo>
                <a:lnTo>
                  <a:pt x="5425694" y="2707847"/>
                </a:lnTo>
                <a:lnTo>
                  <a:pt x="5455564" y="2747411"/>
                </a:lnTo>
                <a:lnTo>
                  <a:pt x="5485136" y="2787172"/>
                </a:lnTo>
                <a:lnTo>
                  <a:pt x="5514409" y="2827129"/>
                </a:lnTo>
                <a:lnTo>
                  <a:pt x="5543382" y="2867279"/>
                </a:lnTo>
                <a:lnTo>
                  <a:pt x="5572055" y="2907622"/>
                </a:lnTo>
                <a:lnTo>
                  <a:pt x="5600426" y="2948155"/>
                </a:lnTo>
                <a:lnTo>
                  <a:pt x="5628494" y="2988877"/>
                </a:lnTo>
                <a:lnTo>
                  <a:pt x="5656260" y="3029785"/>
                </a:lnTo>
                <a:lnTo>
                  <a:pt x="5683722" y="3070879"/>
                </a:lnTo>
                <a:lnTo>
                  <a:pt x="5710880" y="3112155"/>
                </a:lnTo>
                <a:lnTo>
                  <a:pt x="5737733" y="3153613"/>
                </a:lnTo>
                <a:lnTo>
                  <a:pt x="5764280" y="3195251"/>
                </a:lnTo>
                <a:lnTo>
                  <a:pt x="5790520" y="3237066"/>
                </a:lnTo>
                <a:lnTo>
                  <a:pt x="5816453" y="3279057"/>
                </a:lnTo>
                <a:lnTo>
                  <a:pt x="5842078" y="3321223"/>
                </a:lnTo>
                <a:lnTo>
                  <a:pt x="5867395" y="3363561"/>
                </a:lnTo>
                <a:lnTo>
                  <a:pt x="5892402" y="3406070"/>
                </a:lnTo>
                <a:lnTo>
                  <a:pt x="5917098" y="3448748"/>
                </a:lnTo>
                <a:lnTo>
                  <a:pt x="5941484" y="3491593"/>
                </a:lnTo>
                <a:lnTo>
                  <a:pt x="5965558" y="3534603"/>
                </a:lnTo>
                <a:lnTo>
                  <a:pt x="5989320" y="3577777"/>
                </a:lnTo>
                <a:lnTo>
                  <a:pt x="6012769" y="3621112"/>
                </a:lnTo>
                <a:lnTo>
                  <a:pt x="6035903" y="3664608"/>
                </a:lnTo>
                <a:lnTo>
                  <a:pt x="6058724" y="3708262"/>
                </a:lnTo>
                <a:lnTo>
                  <a:pt x="6081228" y="3752072"/>
                </a:lnTo>
                <a:lnTo>
                  <a:pt x="6103417" y="3796037"/>
                </a:lnTo>
                <a:lnTo>
                  <a:pt x="6125289" y="3840154"/>
                </a:lnTo>
                <a:lnTo>
                  <a:pt x="6146844" y="3884423"/>
                </a:lnTo>
                <a:lnTo>
                  <a:pt x="6168080" y="3928841"/>
                </a:lnTo>
                <a:lnTo>
                  <a:pt x="6188997" y="3973407"/>
                </a:lnTo>
                <a:lnTo>
                  <a:pt x="6209595" y="4018119"/>
                </a:lnTo>
                <a:lnTo>
                  <a:pt x="6229872" y="4062974"/>
                </a:lnTo>
                <a:lnTo>
                  <a:pt x="6249828" y="4107972"/>
                </a:lnTo>
                <a:lnTo>
                  <a:pt x="6269462" y="4153110"/>
                </a:lnTo>
                <a:lnTo>
                  <a:pt x="6288774" y="4198386"/>
                </a:lnTo>
                <a:lnTo>
                  <a:pt x="6307762" y="4243800"/>
                </a:lnTo>
                <a:lnTo>
                  <a:pt x="6326426" y="4289348"/>
                </a:lnTo>
                <a:lnTo>
                  <a:pt x="6344765" y="4335030"/>
                </a:lnTo>
                <a:lnTo>
                  <a:pt x="6362779" y="4380843"/>
                </a:lnTo>
                <a:lnTo>
                  <a:pt x="6380466" y="4426786"/>
                </a:lnTo>
                <a:lnTo>
                  <a:pt x="6397827" y="4472857"/>
                </a:lnTo>
                <a:lnTo>
                  <a:pt x="6414859" y="4519054"/>
                </a:lnTo>
                <a:lnTo>
                  <a:pt x="6431564" y="4565376"/>
                </a:lnTo>
                <a:lnTo>
                  <a:pt x="6447939" y="4611820"/>
                </a:lnTo>
                <a:lnTo>
                  <a:pt x="6463984" y="4658384"/>
                </a:lnTo>
                <a:lnTo>
                  <a:pt x="6479698" y="4705068"/>
                </a:lnTo>
                <a:lnTo>
                  <a:pt x="6495081" y="4751869"/>
                </a:lnTo>
                <a:lnTo>
                  <a:pt x="6510132" y="4798786"/>
                </a:lnTo>
                <a:lnTo>
                  <a:pt x="6524850" y="4845816"/>
                </a:lnTo>
                <a:lnTo>
                  <a:pt x="6539234" y="4892958"/>
                </a:lnTo>
                <a:lnTo>
                  <a:pt x="6553284" y="4940210"/>
                </a:lnTo>
                <a:lnTo>
                  <a:pt x="6566999" y="4987570"/>
                </a:lnTo>
                <a:lnTo>
                  <a:pt x="6580379" y="5035037"/>
                </a:lnTo>
                <a:lnTo>
                  <a:pt x="6593421" y="5082609"/>
                </a:lnTo>
                <a:lnTo>
                  <a:pt x="6606127" y="5130284"/>
                </a:lnTo>
                <a:lnTo>
                  <a:pt x="6618494" y="5178059"/>
                </a:lnTo>
                <a:lnTo>
                  <a:pt x="6630523" y="5225935"/>
                </a:lnTo>
                <a:lnTo>
                  <a:pt x="6642212" y="5273908"/>
                </a:lnTo>
                <a:lnTo>
                  <a:pt x="6653562" y="5321976"/>
                </a:lnTo>
                <a:lnTo>
                  <a:pt x="6664570" y="5370139"/>
                </a:lnTo>
                <a:lnTo>
                  <a:pt x="6675237" y="5418394"/>
                </a:lnTo>
                <a:lnTo>
                  <a:pt x="6685561" y="5466740"/>
                </a:lnTo>
                <a:lnTo>
                  <a:pt x="6695542" y="5515174"/>
                </a:lnTo>
                <a:lnTo>
                  <a:pt x="6705179" y="5563695"/>
                </a:lnTo>
                <a:lnTo>
                  <a:pt x="6714472" y="5612302"/>
                </a:lnTo>
                <a:lnTo>
                  <a:pt x="6723420" y="5660991"/>
                </a:lnTo>
                <a:lnTo>
                  <a:pt x="6732021" y="5709763"/>
                </a:lnTo>
                <a:lnTo>
                  <a:pt x="6740276" y="5758614"/>
                </a:lnTo>
                <a:lnTo>
                  <a:pt x="6748183" y="5807543"/>
                </a:lnTo>
                <a:lnTo>
                  <a:pt x="6755743" y="5856548"/>
                </a:lnTo>
                <a:lnTo>
                  <a:pt x="6762953" y="5905628"/>
                </a:lnTo>
                <a:lnTo>
                  <a:pt x="6769813" y="5954781"/>
                </a:lnTo>
                <a:lnTo>
                  <a:pt x="6776323" y="6004004"/>
                </a:lnTo>
                <a:lnTo>
                  <a:pt x="6782482" y="6053297"/>
                </a:lnTo>
                <a:lnTo>
                  <a:pt x="6788289" y="6102657"/>
                </a:lnTo>
                <a:lnTo>
                  <a:pt x="6793744" y="6152082"/>
                </a:lnTo>
                <a:lnTo>
                  <a:pt x="6798845" y="6201571"/>
                </a:lnTo>
                <a:lnTo>
                  <a:pt x="6803592" y="6251122"/>
                </a:lnTo>
                <a:lnTo>
                  <a:pt x="6807984" y="6300734"/>
                </a:lnTo>
                <a:lnTo>
                  <a:pt x="6812021" y="6350403"/>
                </a:lnTo>
                <a:lnTo>
                  <a:pt x="6815702" y="6400130"/>
                </a:lnTo>
                <a:lnTo>
                  <a:pt x="6819025" y="6449911"/>
                </a:lnTo>
                <a:lnTo>
                  <a:pt x="6821991" y="6499745"/>
                </a:lnTo>
                <a:lnTo>
                  <a:pt x="6824599" y="6549631"/>
                </a:lnTo>
                <a:lnTo>
                  <a:pt x="6831990" y="6858000"/>
                </a:lnTo>
                <a:lnTo>
                  <a:pt x="6832600" y="6858000"/>
                </a:lnTo>
                <a:lnTo>
                  <a:pt x="6832600" y="0"/>
                </a:lnTo>
                <a:close/>
              </a:path>
            </a:pathLst>
          </a:custGeom>
          <a:solidFill>
            <a:srgbClr val="7C00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1355" y="1617090"/>
            <a:ext cx="78530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Erilaiset hautatyypit – 2024 vs. 2000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1355" y="2439161"/>
            <a:ext cx="7383145" cy="96393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rtl="0">
              <a:lnSpc>
                <a:spcPts val="2380"/>
              </a:lnSpc>
              <a:spcBef>
                <a:spcPts val="390"/>
              </a:spcBef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Vuonna 2024 Göteborgissa haudattiin 4 163 vainajaa ja vuonna 2000 puolestaan 4 507 vainajaa. Eri hautatyyppien osuus: (vuoden 2000 osuus)</a:t>
            </a:r>
            <a:endParaRPr sz="22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225274"/>
              </p:ext>
            </p:extLst>
          </p:nvPr>
        </p:nvGraphicFramePr>
        <p:xfrm>
          <a:off x="547488" y="3610355"/>
          <a:ext cx="7133895" cy="1520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2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505">
                <a:tc>
                  <a:txBody>
                    <a:bodyPr/>
                    <a:lstStyle/>
                    <a:p>
                      <a:pPr marL="31750" rtl="0">
                        <a:lnSpc>
                          <a:spcPts val="2430"/>
                        </a:lnSpc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– 17 % arkkuhautoja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1465" rtl="0">
                        <a:lnSpc>
                          <a:spcPts val="2430"/>
                        </a:lnSpc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(21 %)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24815" rtl="0">
                        <a:lnSpc>
                          <a:spcPts val="2430"/>
                        </a:lnSpc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vähemmän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– 41 % uurnahautoja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291465" rt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fi" sz="2200" b="0" i="0" u="none" baseline="0" dirty="0">
                          <a:latin typeface="Arial"/>
                          <a:ea typeface="Arial"/>
                          <a:cs typeface="Arial"/>
                        </a:rPr>
                        <a:t>(55 %)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424815" rtl="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lang="fi" sz="2200" b="0" i="0" u="none" baseline="0" dirty="0">
                          <a:latin typeface="Arial"/>
                          <a:ea typeface="Arial"/>
                          <a:cs typeface="Arial"/>
                        </a:rPr>
                        <a:t>vähemmän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marL="31750" rt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– 28 % muistolehto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291465" rt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(24 %)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tc>
                  <a:txBody>
                    <a:bodyPr/>
                    <a:lstStyle/>
                    <a:p>
                      <a:pPr marL="424815" rtl="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enemmän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84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505">
                <a:tc>
                  <a:txBody>
                    <a:bodyPr/>
                    <a:lstStyle/>
                    <a:p>
                      <a:pPr marL="31750" rtl="0">
                        <a:lnSpc>
                          <a:spcPts val="2565"/>
                        </a:lnSpc>
                        <a:spcBef>
                          <a:spcPts val="150"/>
                        </a:spcBef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– 14 % tuhkahautalehto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291465" rtl="0">
                        <a:lnSpc>
                          <a:spcPts val="2565"/>
                        </a:lnSpc>
                        <a:spcBef>
                          <a:spcPts val="150"/>
                        </a:spcBef>
                      </a:pPr>
                      <a:r>
                        <a:rPr lang="fi" sz="2200" b="0" i="0" u="none" baseline="0">
                          <a:latin typeface="Arial"/>
                          <a:ea typeface="Arial"/>
                          <a:cs typeface="Arial"/>
                        </a:rPr>
                        <a:t>(0 %)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tc>
                  <a:txBody>
                    <a:bodyPr/>
                    <a:lstStyle/>
                    <a:p>
                      <a:pPr marL="424815" rtl="0">
                        <a:lnSpc>
                          <a:spcPts val="2565"/>
                        </a:lnSpc>
                        <a:spcBef>
                          <a:spcPts val="150"/>
                        </a:spcBef>
                      </a:pPr>
                      <a:r>
                        <a:rPr lang="fi" sz="2200" b="0" i="0" u="none" baseline="0" dirty="0">
                          <a:latin typeface="Arial"/>
                          <a:ea typeface="Arial"/>
                          <a:cs typeface="Arial"/>
                        </a:rPr>
                        <a:t>enemmän</a:t>
                      </a:r>
                      <a:endParaRPr sz="2200" dirty="0">
                        <a:latin typeface="Arial"/>
                        <a:cs typeface="Arial"/>
                      </a:endParaRPr>
                    </a:p>
                  </a:txBody>
                  <a:tcPr marL="0" marR="0" marT="1905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Omaiset läsnä tuhkauksessa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344064"/>
            <a:ext cx="3145790" cy="9525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10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80 tuhkausta/vuosi vuonna 2025</a:t>
            </a:r>
            <a:endParaRPr sz="2200">
              <a:latin typeface="Arial"/>
              <a:cs typeface="Arial"/>
            </a:endParaRPr>
          </a:p>
          <a:p>
            <a:pPr marL="240665" indent="-227965" rtl="0">
              <a:lnSpc>
                <a:spcPct val="100000"/>
              </a:lnSpc>
              <a:spcBef>
                <a:spcPts val="1010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40 tuhkausta/vuosi vuonna 2020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0"/>
            <a:ext cx="6851650" cy="68562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Suoratuhkaukset – vuonna 2024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81355" y="2348636"/>
            <a:ext cx="4079240" cy="186817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240665" indent="-227965" rtl="0">
              <a:lnSpc>
                <a:spcPct val="100000"/>
              </a:lnSpc>
              <a:spcBef>
                <a:spcPts val="1095"/>
              </a:spcBef>
              <a:buChar char="•"/>
              <a:tabLst>
                <a:tab pos="240665" algn="l"/>
              </a:tabLst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Tuhkauksia yhteensä 6 236</a:t>
            </a:r>
            <a:endParaRPr sz="1600">
              <a:latin typeface="Arial"/>
              <a:cs typeface="Arial"/>
            </a:endParaRPr>
          </a:p>
          <a:p>
            <a:pPr marL="240665" marR="5080" indent="-228600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Tuhkaus ilman arkkuhautajaisia 1 109 eli 17,8 %</a:t>
            </a:r>
            <a:endParaRPr sz="1600">
              <a:latin typeface="Arial"/>
              <a:cs typeface="Arial"/>
            </a:endParaRPr>
          </a:p>
          <a:p>
            <a:pPr marL="240665" marR="273685" indent="-228600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1600" b="0" i="0" u="none" baseline="0">
                <a:latin typeface="Arial"/>
                <a:ea typeface="Arial"/>
                <a:cs typeface="Arial"/>
              </a:rPr>
              <a:t>552 vainajalle ei järjestetty mitään seremoniaa ennen tuhkausta tai sen jälkeen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0350" y="313"/>
            <a:ext cx="6851650" cy="68563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talliuurna hautajaisissa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8665" y="305"/>
            <a:ext cx="6863334" cy="685622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lnSpc>
                <a:spcPct val="100000"/>
              </a:lnSpc>
              <a:spcBef>
                <a:spcPts val="100"/>
              </a:spcBef>
            </a:pPr>
            <a:r>
              <a:rPr lang="fi" b="0" i="0" u="none" baseline="0"/>
              <a:t>Uurnahautajaiset vuonna 2024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1355" y="2472689"/>
            <a:ext cx="3948429" cy="2626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marR="5080" indent="-228600" rtl="0">
              <a:lnSpc>
                <a:spcPct val="100000"/>
              </a:lnSpc>
              <a:spcBef>
                <a:spcPts val="95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1 663 hautajaiset uurnan kanssa</a:t>
            </a:r>
            <a:endParaRPr sz="2200">
              <a:latin typeface="Arial"/>
              <a:cs typeface="Arial"/>
            </a:endParaRPr>
          </a:p>
          <a:p>
            <a:pPr marL="240665" marR="374015" indent="-228600" rtl="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40665" algn="l"/>
              </a:tabLst>
            </a:pPr>
            <a:r>
              <a:rPr lang="fi" sz="2200" b="1" i="0" u="none" baseline="0">
                <a:latin typeface="Arial"/>
                <a:ea typeface="Arial"/>
                <a:cs typeface="Arial"/>
              </a:rPr>
              <a:t>26,7 % kaikista Göteborgin hautajaisista on uurnahautajaisia</a:t>
            </a:r>
            <a:endParaRPr sz="2200">
              <a:latin typeface="Arial"/>
              <a:cs typeface="Arial"/>
            </a:endParaRPr>
          </a:p>
          <a:p>
            <a:pPr marL="240665" marR="764540" indent="-228600" rtl="0">
              <a:lnSpc>
                <a:spcPct val="100000"/>
              </a:lnSpc>
              <a:spcBef>
                <a:spcPts val="994"/>
              </a:spcBef>
              <a:buChar char="•"/>
              <a:tabLst>
                <a:tab pos="240665" algn="l"/>
              </a:tabLst>
            </a:pPr>
            <a:r>
              <a:rPr lang="fi" sz="2200" b="0" i="0" u="none" baseline="0">
                <a:latin typeface="Arial"/>
                <a:ea typeface="Arial"/>
                <a:cs typeface="Arial"/>
              </a:rPr>
              <a:t>Yleisempää pandemian jälkeen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572</Words>
  <Application>Microsoft Office PowerPoint</Application>
  <PresentationFormat>Laajakuva</PresentationFormat>
  <Paragraphs>106</Paragraphs>
  <Slides>22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22</vt:i4>
      </vt:variant>
    </vt:vector>
  </HeadingPairs>
  <TitlesOfParts>
    <vt:vector size="24" baseType="lpstr">
      <vt:lpstr>Arial</vt:lpstr>
      <vt:lpstr>Office Theme</vt:lpstr>
      <vt:lpstr>Katarina Evenseth – hautausmaiden ja krematorioiden arkea</vt:lpstr>
      <vt:lpstr>Göteborgin hautausyhtymä eli Göteborgs Begravningssamfällighet</vt:lpstr>
      <vt:lpstr>Visiomme</vt:lpstr>
      <vt:lpstr>Aika kuolemasta tuhkaukseen/hautaamiseen on pidentynyt</vt:lpstr>
      <vt:lpstr>Mitä pitkä aika tuhkaukseen ja hautaamiseen tarkoittaa?</vt:lpstr>
      <vt:lpstr>Erilaiset hautatyypit – 2024 vs. 2000</vt:lpstr>
      <vt:lpstr>Omaiset läsnä tuhkauksessa</vt:lpstr>
      <vt:lpstr>Suoratuhkaukset – vuonna 2024</vt:lpstr>
      <vt:lpstr>Uurnahautajaiset vuonna 2024</vt:lpstr>
      <vt:lpstr>Uurnanlasku</vt:lpstr>
      <vt:lpstr>Eripuraa tuhkauksesta ja hautaamisesta</vt:lpstr>
      <vt:lpstr>Erityisiä hautapaikkoja</vt:lpstr>
      <vt:lpstr>Hautojen koristelu</vt:lpstr>
      <vt:lpstr>Hautakivien uudet materiaalit</vt:lpstr>
      <vt:lpstr>Pienet tuhkahautalehdot</vt:lpstr>
      <vt:lpstr>Hautausmaa – osa kaupungin viheralueita</vt:lpstr>
      <vt:lpstr>Vieraslajit</vt:lpstr>
      <vt:lpstr>Luonnon monimuotoisuus</vt:lpstr>
      <vt:lpstr>Ovatko hautausmaat hiljaisia ja rauhallisia ympäristöjä?</vt:lpstr>
      <vt:lpstr>Ilmastonmuutos</vt:lpstr>
      <vt:lpstr>Varautuminen kriisitilanteisiin ja sotaan – painopistealue</vt:lpstr>
      <vt:lpstr>Hautausmaamatkailu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Birgitta Löwing Kiser</dc:creator>
  <cp:lastModifiedBy>Wilén Mikael</cp:lastModifiedBy>
  <cp:revision>2</cp:revision>
  <dcterms:created xsi:type="dcterms:W3CDTF">2026-01-16T14:10:49Z</dcterms:created>
  <dcterms:modified xsi:type="dcterms:W3CDTF">2026-03-25T04:55:22Z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2025-09-05T00:00:00Z</vt:filetime>
  </property>
  <property fmtid="{D5CDD505-2E9C-101B-9397-08002B2CF9AE}" pid="3" name="Creator">
    <vt:lpwstr>Microsoft® PowerPoint® för Microsoft 365</vt:lpwstr>
  </property>
  <property fmtid="{D5CDD505-2E9C-101B-9397-08002B2CF9AE}" pid="4" name="LastSaved">
    <vt:filetime>2026-01-16T00:00:00Z</vt:filetime>
  </property>
  <property fmtid="{D5CDD505-2E9C-101B-9397-08002B2CF9AE}" pid="5" name="MSIP_Label_f0785fb4-7cd3-40c0-8122-f25147720244_Enabled">
    <vt:lpwstr>true</vt:lpwstr>
  </property>
  <property fmtid="{D5CDD505-2E9C-101B-9397-08002B2CF9AE}" pid="6" name="MSIP_Label_f0785fb4-7cd3-40c0-8122-f25147720244_Method">
    <vt:lpwstr>Standard</vt:lpwstr>
  </property>
  <property fmtid="{D5CDD505-2E9C-101B-9397-08002B2CF9AE}" pid="7" name="MSIP_Label_f0785fb4-7cd3-40c0-8122-f25147720244_SiteId">
    <vt:lpwstr>3619ea90-fa6e-40bf-aa11-2d4a18ad7689</vt:lpwstr>
  </property>
  <property fmtid="{D5CDD505-2E9C-101B-9397-08002B2CF9AE}" pid="8" name="Producer">
    <vt:lpwstr>Microsoft® PowerPoint® för Microsoft 365</vt:lpwstr>
  </property>
</Properties>
</file>