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6" r:id="rId7"/>
    <p:sldId id="263" r:id="rId8"/>
    <p:sldId id="259" r:id="rId9"/>
    <p:sldId id="258" r:id="rId10"/>
    <p:sldId id="273" r:id="rId11"/>
    <p:sldId id="274" r:id="rId12"/>
    <p:sldId id="275" r:id="rId13"/>
    <p:sldId id="261" r:id="rId14"/>
    <p:sldId id="264" r:id="rId15"/>
    <p:sldId id="260" r:id="rId16"/>
    <p:sldId id="266" r:id="rId17"/>
    <p:sldId id="26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E8C1F-130F-4543-AC4D-30BD6D84B2C8}" v="5" dt="2026-03-16T17:28:44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F1660-407B-4C17-A052-2934307214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A1EDF0-5EE9-4AB4-AEE5-C8A167A96BB2}">
      <dgm:prSet/>
      <dgm:spPr/>
      <dgm:t>
        <a:bodyPr/>
        <a:lstStyle/>
        <a:p>
          <a:r>
            <a:rPr lang="fi-FI"/>
            <a:t>Asiakas ei ole aina kuningas tai ole aina oikeassa. </a:t>
          </a:r>
          <a:endParaRPr lang="en-US"/>
        </a:p>
      </dgm:t>
    </dgm:pt>
    <dgm:pt modelId="{E887D130-8E5E-489E-B90E-C2FB38F58DA6}" type="parTrans" cxnId="{DB3D4CC5-7E7B-4824-BA0A-C7ED48EF9F57}">
      <dgm:prSet/>
      <dgm:spPr/>
      <dgm:t>
        <a:bodyPr/>
        <a:lstStyle/>
        <a:p>
          <a:endParaRPr lang="en-US"/>
        </a:p>
      </dgm:t>
    </dgm:pt>
    <dgm:pt modelId="{EAD31492-9320-449D-8103-009B55248C76}" type="sibTrans" cxnId="{DB3D4CC5-7E7B-4824-BA0A-C7ED48EF9F57}">
      <dgm:prSet/>
      <dgm:spPr/>
      <dgm:t>
        <a:bodyPr/>
        <a:lstStyle/>
        <a:p>
          <a:endParaRPr lang="en-US"/>
        </a:p>
      </dgm:t>
    </dgm:pt>
    <dgm:pt modelId="{CB5CD58A-1E9E-4EE8-9EA3-BE9B25BEF6D0}">
      <dgm:prSet/>
      <dgm:spPr/>
      <dgm:t>
        <a:bodyPr/>
        <a:lstStyle/>
        <a:p>
          <a:r>
            <a:rPr lang="fi-FI"/>
            <a:t>Mutta asiakkaan tunne on aina totta. </a:t>
          </a:r>
          <a:endParaRPr lang="en-US"/>
        </a:p>
      </dgm:t>
    </dgm:pt>
    <dgm:pt modelId="{606AF8C4-24A0-4DB9-B9A4-E4488BDCA88A}" type="parTrans" cxnId="{C513FB19-15E3-435F-8379-5786D6052533}">
      <dgm:prSet/>
      <dgm:spPr/>
      <dgm:t>
        <a:bodyPr/>
        <a:lstStyle/>
        <a:p>
          <a:endParaRPr lang="en-US"/>
        </a:p>
      </dgm:t>
    </dgm:pt>
    <dgm:pt modelId="{156AE1CE-B3DF-42E7-89EB-1293951528B9}" type="sibTrans" cxnId="{C513FB19-15E3-435F-8379-5786D6052533}">
      <dgm:prSet/>
      <dgm:spPr/>
      <dgm:t>
        <a:bodyPr/>
        <a:lstStyle/>
        <a:p>
          <a:endParaRPr lang="en-US"/>
        </a:p>
      </dgm:t>
    </dgm:pt>
    <dgm:pt modelId="{2C2F98E1-527E-42C6-99EC-C4E5B42A0365}">
      <dgm:prSet/>
      <dgm:spPr/>
      <dgm:t>
        <a:bodyPr/>
        <a:lstStyle/>
        <a:p>
          <a:r>
            <a:rPr lang="fi-FI"/>
            <a:t>Jos me ei voida kohdata asiakkaan tunnetta, niin ei pystytä auttamaan häntä.</a:t>
          </a:r>
          <a:endParaRPr lang="en-US"/>
        </a:p>
      </dgm:t>
    </dgm:pt>
    <dgm:pt modelId="{C57D912E-48B3-4B1E-8497-2B7BC0E03478}" type="parTrans" cxnId="{5A287C28-C123-4D17-B586-5C9BAEDEFE93}">
      <dgm:prSet/>
      <dgm:spPr/>
      <dgm:t>
        <a:bodyPr/>
        <a:lstStyle/>
        <a:p>
          <a:endParaRPr lang="en-US"/>
        </a:p>
      </dgm:t>
    </dgm:pt>
    <dgm:pt modelId="{45D03A02-CEAF-4373-9A16-0699ADDF06E3}" type="sibTrans" cxnId="{5A287C28-C123-4D17-B586-5C9BAEDEFE93}">
      <dgm:prSet/>
      <dgm:spPr/>
      <dgm:t>
        <a:bodyPr/>
        <a:lstStyle/>
        <a:p>
          <a:endParaRPr lang="en-US"/>
        </a:p>
      </dgm:t>
    </dgm:pt>
    <dgm:pt modelId="{383C21E0-3AD3-4AA5-890C-CD1E6D9DB89F}" type="pres">
      <dgm:prSet presAssocID="{D2CF1660-407B-4C17-A052-293430721400}" presName="linear" presStyleCnt="0">
        <dgm:presLayoutVars>
          <dgm:animLvl val="lvl"/>
          <dgm:resizeHandles val="exact"/>
        </dgm:presLayoutVars>
      </dgm:prSet>
      <dgm:spPr/>
    </dgm:pt>
    <dgm:pt modelId="{F7FFA59D-F7EB-4D36-94C3-CA8C036510F8}" type="pres">
      <dgm:prSet presAssocID="{00A1EDF0-5EE9-4AB4-AEE5-C8A167A96B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48D503-CAF8-475B-9E6D-F7A20AD83AAD}" type="pres">
      <dgm:prSet presAssocID="{EAD31492-9320-449D-8103-009B55248C76}" presName="spacer" presStyleCnt="0"/>
      <dgm:spPr/>
    </dgm:pt>
    <dgm:pt modelId="{BA9C2BAF-2C5C-40E1-A154-63E0F9FBB80D}" type="pres">
      <dgm:prSet presAssocID="{CB5CD58A-1E9E-4EE8-9EA3-BE9B25BEF6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8EF7B4-B908-4086-8FA0-ACD33CFF120E}" type="pres">
      <dgm:prSet presAssocID="{156AE1CE-B3DF-42E7-89EB-1293951528B9}" presName="spacer" presStyleCnt="0"/>
      <dgm:spPr/>
    </dgm:pt>
    <dgm:pt modelId="{AFA21FE6-AF32-479C-92AB-E7EA6342E982}" type="pres">
      <dgm:prSet presAssocID="{2C2F98E1-527E-42C6-99EC-C4E5B42A03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13FB19-15E3-435F-8379-5786D6052533}" srcId="{D2CF1660-407B-4C17-A052-293430721400}" destId="{CB5CD58A-1E9E-4EE8-9EA3-BE9B25BEF6D0}" srcOrd="1" destOrd="0" parTransId="{606AF8C4-24A0-4DB9-B9A4-E4488BDCA88A}" sibTransId="{156AE1CE-B3DF-42E7-89EB-1293951528B9}"/>
    <dgm:cxn modelId="{0B46751A-052A-4962-BA08-68120C1FEC83}" type="presOf" srcId="{CB5CD58A-1E9E-4EE8-9EA3-BE9B25BEF6D0}" destId="{BA9C2BAF-2C5C-40E1-A154-63E0F9FBB80D}" srcOrd="0" destOrd="0" presId="urn:microsoft.com/office/officeart/2005/8/layout/vList2"/>
    <dgm:cxn modelId="{5A287C28-C123-4D17-B586-5C9BAEDEFE93}" srcId="{D2CF1660-407B-4C17-A052-293430721400}" destId="{2C2F98E1-527E-42C6-99EC-C4E5B42A0365}" srcOrd="2" destOrd="0" parTransId="{C57D912E-48B3-4B1E-8497-2B7BC0E03478}" sibTransId="{45D03A02-CEAF-4373-9A16-0699ADDF06E3}"/>
    <dgm:cxn modelId="{673E5272-92B6-4582-B1D9-537E728A4DCC}" type="presOf" srcId="{2C2F98E1-527E-42C6-99EC-C4E5B42A0365}" destId="{AFA21FE6-AF32-479C-92AB-E7EA6342E982}" srcOrd="0" destOrd="0" presId="urn:microsoft.com/office/officeart/2005/8/layout/vList2"/>
    <dgm:cxn modelId="{F434B18B-A206-4AE3-B3F8-B0ACCD4B25FE}" type="presOf" srcId="{D2CF1660-407B-4C17-A052-293430721400}" destId="{383C21E0-3AD3-4AA5-890C-CD1E6D9DB89F}" srcOrd="0" destOrd="0" presId="urn:microsoft.com/office/officeart/2005/8/layout/vList2"/>
    <dgm:cxn modelId="{9998A6B3-A276-4572-B004-18A826BD23A4}" type="presOf" srcId="{00A1EDF0-5EE9-4AB4-AEE5-C8A167A96BB2}" destId="{F7FFA59D-F7EB-4D36-94C3-CA8C036510F8}" srcOrd="0" destOrd="0" presId="urn:microsoft.com/office/officeart/2005/8/layout/vList2"/>
    <dgm:cxn modelId="{DB3D4CC5-7E7B-4824-BA0A-C7ED48EF9F57}" srcId="{D2CF1660-407B-4C17-A052-293430721400}" destId="{00A1EDF0-5EE9-4AB4-AEE5-C8A167A96BB2}" srcOrd="0" destOrd="0" parTransId="{E887D130-8E5E-489E-B90E-C2FB38F58DA6}" sibTransId="{EAD31492-9320-449D-8103-009B55248C76}"/>
    <dgm:cxn modelId="{9F020056-9FF1-492B-B629-0447BAE3304E}" type="presParOf" srcId="{383C21E0-3AD3-4AA5-890C-CD1E6D9DB89F}" destId="{F7FFA59D-F7EB-4D36-94C3-CA8C036510F8}" srcOrd="0" destOrd="0" presId="urn:microsoft.com/office/officeart/2005/8/layout/vList2"/>
    <dgm:cxn modelId="{5C609553-457E-4E61-9093-8FFDE407CB11}" type="presParOf" srcId="{383C21E0-3AD3-4AA5-890C-CD1E6D9DB89F}" destId="{1948D503-CAF8-475B-9E6D-F7A20AD83AAD}" srcOrd="1" destOrd="0" presId="urn:microsoft.com/office/officeart/2005/8/layout/vList2"/>
    <dgm:cxn modelId="{4442EE3D-D463-4F8E-91A6-71B9E931E45A}" type="presParOf" srcId="{383C21E0-3AD3-4AA5-890C-CD1E6D9DB89F}" destId="{BA9C2BAF-2C5C-40E1-A154-63E0F9FBB80D}" srcOrd="2" destOrd="0" presId="urn:microsoft.com/office/officeart/2005/8/layout/vList2"/>
    <dgm:cxn modelId="{FFBA418E-775B-4332-8AA7-379D0A096D7F}" type="presParOf" srcId="{383C21E0-3AD3-4AA5-890C-CD1E6D9DB89F}" destId="{288EF7B4-B908-4086-8FA0-ACD33CFF120E}" srcOrd="3" destOrd="0" presId="urn:microsoft.com/office/officeart/2005/8/layout/vList2"/>
    <dgm:cxn modelId="{51E2A937-B68B-4375-86A8-D4396B92D2C6}" type="presParOf" srcId="{383C21E0-3AD3-4AA5-890C-CD1E6D9DB89F}" destId="{AFA21FE6-AF32-479C-92AB-E7EA6342E9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3AAB8-83CC-48F9-9B3D-12CFD3F70DF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5FF5B7-79E0-4E54-9B5C-06A44A70521D}">
      <dgm:prSet/>
      <dgm:spPr/>
      <dgm:t>
        <a:bodyPr/>
        <a:lstStyle/>
        <a:p>
          <a:r>
            <a:rPr lang="en-US" dirty="0" err="1"/>
            <a:t>Pysy</a:t>
          </a:r>
          <a:r>
            <a:rPr lang="en-US" dirty="0"/>
            <a:t> </a:t>
          </a:r>
          <a:r>
            <a:rPr lang="en-US" dirty="0" err="1"/>
            <a:t>rauhallisena</a:t>
          </a:r>
          <a:r>
            <a:rPr lang="en-US" dirty="0"/>
            <a:t> ja </a:t>
          </a:r>
          <a:r>
            <a:rPr lang="en-US" dirty="0" err="1"/>
            <a:t>ammatillisena</a:t>
          </a:r>
          <a:endParaRPr lang="en-US" dirty="0"/>
        </a:p>
      </dgm:t>
    </dgm:pt>
    <dgm:pt modelId="{90AC1711-7A97-4F44-9694-FDF24A4BFB8E}" type="parTrans" cxnId="{43C626E9-7CAD-4C60-95CE-79017F86C0A3}">
      <dgm:prSet/>
      <dgm:spPr/>
      <dgm:t>
        <a:bodyPr/>
        <a:lstStyle/>
        <a:p>
          <a:endParaRPr lang="en-US"/>
        </a:p>
      </dgm:t>
    </dgm:pt>
    <dgm:pt modelId="{303E76B1-2FF7-4583-A5B2-5127F0676D56}" type="sibTrans" cxnId="{43C626E9-7CAD-4C60-95CE-79017F86C0A3}">
      <dgm:prSet/>
      <dgm:spPr/>
      <dgm:t>
        <a:bodyPr/>
        <a:lstStyle/>
        <a:p>
          <a:endParaRPr lang="en-US"/>
        </a:p>
      </dgm:t>
    </dgm:pt>
    <dgm:pt modelId="{FE192C00-B4A5-4380-9FEE-67667CEEFFE9}">
      <dgm:prSet/>
      <dgm:spPr/>
      <dgm:t>
        <a:bodyPr/>
        <a:lstStyle/>
        <a:p>
          <a:r>
            <a:rPr lang="en-US" dirty="0" err="1"/>
            <a:t>Kuuntele</a:t>
          </a:r>
          <a:r>
            <a:rPr lang="en-US" dirty="0"/>
            <a:t> </a:t>
          </a:r>
          <a:r>
            <a:rPr lang="en-US" dirty="0" err="1"/>
            <a:t>aktiivisesti</a:t>
          </a:r>
          <a:endParaRPr lang="en-US" dirty="0"/>
        </a:p>
      </dgm:t>
    </dgm:pt>
    <dgm:pt modelId="{8CBF7BFA-C1E1-4FBE-8470-49643D52BA05}" type="parTrans" cxnId="{16A34A1A-66E4-4860-889B-4D49E697F462}">
      <dgm:prSet/>
      <dgm:spPr/>
      <dgm:t>
        <a:bodyPr/>
        <a:lstStyle/>
        <a:p>
          <a:endParaRPr lang="en-US"/>
        </a:p>
      </dgm:t>
    </dgm:pt>
    <dgm:pt modelId="{27866F41-D5EE-43A6-9A61-A3B7AE2F8109}" type="sibTrans" cxnId="{16A34A1A-66E4-4860-889B-4D49E697F462}">
      <dgm:prSet/>
      <dgm:spPr/>
      <dgm:t>
        <a:bodyPr/>
        <a:lstStyle/>
        <a:p>
          <a:endParaRPr lang="en-US"/>
        </a:p>
      </dgm:t>
    </dgm:pt>
    <dgm:pt modelId="{87E93A2A-3AAC-453F-AF08-F41DD5D0786D}">
      <dgm:prSet/>
      <dgm:spPr/>
      <dgm:t>
        <a:bodyPr/>
        <a:lstStyle/>
        <a:p>
          <a:r>
            <a:rPr lang="en-US" dirty="0" err="1"/>
            <a:t>Näytä</a:t>
          </a:r>
          <a:r>
            <a:rPr lang="en-US" dirty="0"/>
            <a:t> </a:t>
          </a:r>
          <a:r>
            <a:rPr lang="en-US" dirty="0" err="1"/>
            <a:t>empatiaa</a:t>
          </a:r>
          <a:endParaRPr lang="en-US" dirty="0"/>
        </a:p>
      </dgm:t>
    </dgm:pt>
    <dgm:pt modelId="{F60D3E84-30EE-424E-96E2-F0D26A20A98E}" type="parTrans" cxnId="{0B43C288-5C3B-4D57-BA4A-7C709D833412}">
      <dgm:prSet/>
      <dgm:spPr/>
      <dgm:t>
        <a:bodyPr/>
        <a:lstStyle/>
        <a:p>
          <a:endParaRPr lang="en-US"/>
        </a:p>
      </dgm:t>
    </dgm:pt>
    <dgm:pt modelId="{D1BED196-FABA-4F29-A2FF-9361D63C120F}" type="sibTrans" cxnId="{0B43C288-5C3B-4D57-BA4A-7C709D833412}">
      <dgm:prSet/>
      <dgm:spPr/>
      <dgm:t>
        <a:bodyPr/>
        <a:lstStyle/>
        <a:p>
          <a:endParaRPr lang="en-US"/>
        </a:p>
      </dgm:t>
    </dgm:pt>
    <dgm:pt modelId="{96A50049-177A-417F-B7A4-F5F72B02FD71}">
      <dgm:prSet/>
      <dgm:spPr/>
      <dgm:t>
        <a:bodyPr/>
        <a:lstStyle/>
        <a:p>
          <a:r>
            <a:rPr lang="en-US" dirty="0" err="1"/>
            <a:t>Aseta</a:t>
          </a:r>
          <a:r>
            <a:rPr lang="en-US" dirty="0"/>
            <a:t> </a:t>
          </a:r>
          <a:r>
            <a:rPr lang="en-US" dirty="0" err="1"/>
            <a:t>tarvittaessa</a:t>
          </a:r>
          <a:r>
            <a:rPr lang="en-US" dirty="0"/>
            <a:t> </a:t>
          </a:r>
          <a:r>
            <a:rPr lang="en-US" dirty="0" err="1"/>
            <a:t>rajat</a:t>
          </a:r>
          <a:endParaRPr lang="en-US" dirty="0"/>
        </a:p>
      </dgm:t>
    </dgm:pt>
    <dgm:pt modelId="{F592CB95-B078-4B31-9686-FB755AFFE611}" type="parTrans" cxnId="{F4755E4B-5586-4DCF-9420-15774FD9ABBC}">
      <dgm:prSet/>
      <dgm:spPr/>
      <dgm:t>
        <a:bodyPr/>
        <a:lstStyle/>
        <a:p>
          <a:endParaRPr lang="en-US"/>
        </a:p>
      </dgm:t>
    </dgm:pt>
    <dgm:pt modelId="{7219B297-B641-44CF-8E49-A2A637BDD088}" type="sibTrans" cxnId="{F4755E4B-5586-4DCF-9420-15774FD9ABBC}">
      <dgm:prSet/>
      <dgm:spPr/>
      <dgm:t>
        <a:bodyPr/>
        <a:lstStyle/>
        <a:p>
          <a:endParaRPr lang="en-US"/>
        </a:p>
      </dgm:t>
    </dgm:pt>
    <dgm:pt modelId="{D50C805A-21BA-4D30-9085-A68B73F4C7C5}">
      <dgm:prSet/>
      <dgm:spPr/>
      <dgm:t>
        <a:bodyPr/>
        <a:lstStyle/>
        <a:p>
          <a:r>
            <a:rPr lang="en-US" dirty="0" err="1"/>
            <a:t>Tarjoa</a:t>
          </a:r>
          <a:r>
            <a:rPr lang="en-US" dirty="0"/>
            <a:t> </a:t>
          </a:r>
          <a:r>
            <a:rPr lang="en-US" dirty="0" err="1"/>
            <a:t>vaihtoehtoja</a:t>
          </a:r>
          <a:endParaRPr lang="en-US" dirty="0"/>
        </a:p>
      </dgm:t>
    </dgm:pt>
    <dgm:pt modelId="{5EBB1D77-5E50-4164-A6FB-11A884F479B4}" type="parTrans" cxnId="{8B95E5D3-3AAA-4CCF-A542-80AEAAB80261}">
      <dgm:prSet/>
      <dgm:spPr/>
      <dgm:t>
        <a:bodyPr/>
        <a:lstStyle/>
        <a:p>
          <a:endParaRPr lang="en-US"/>
        </a:p>
      </dgm:t>
    </dgm:pt>
    <dgm:pt modelId="{AC19EF0E-71F1-4646-9F16-F5F1B06E034B}" type="sibTrans" cxnId="{8B95E5D3-3AAA-4CCF-A542-80AEAAB80261}">
      <dgm:prSet/>
      <dgm:spPr/>
      <dgm:t>
        <a:bodyPr/>
        <a:lstStyle/>
        <a:p>
          <a:endParaRPr lang="en-US"/>
        </a:p>
      </dgm:t>
    </dgm:pt>
    <dgm:pt modelId="{11663114-BFEF-4C1B-940C-E70301F51251}" type="pres">
      <dgm:prSet presAssocID="{4913AAB8-83CC-48F9-9B3D-12CFD3F70DFA}" presName="diagram" presStyleCnt="0">
        <dgm:presLayoutVars>
          <dgm:dir/>
          <dgm:resizeHandles val="exact"/>
        </dgm:presLayoutVars>
      </dgm:prSet>
      <dgm:spPr/>
    </dgm:pt>
    <dgm:pt modelId="{AA893141-44BF-4612-819A-D25C7F7118FA}" type="pres">
      <dgm:prSet presAssocID="{DB5FF5B7-79E0-4E54-9B5C-06A44A70521D}" presName="node" presStyleLbl="node1" presStyleIdx="0" presStyleCnt="5">
        <dgm:presLayoutVars>
          <dgm:bulletEnabled val="1"/>
        </dgm:presLayoutVars>
      </dgm:prSet>
      <dgm:spPr/>
    </dgm:pt>
    <dgm:pt modelId="{638E518A-A150-419C-A92D-14AF4A86B9C7}" type="pres">
      <dgm:prSet presAssocID="{303E76B1-2FF7-4583-A5B2-5127F0676D56}" presName="sibTrans" presStyleCnt="0"/>
      <dgm:spPr/>
    </dgm:pt>
    <dgm:pt modelId="{1B57AD6E-4676-4F04-8130-82F7E39255D7}" type="pres">
      <dgm:prSet presAssocID="{FE192C00-B4A5-4380-9FEE-67667CEEFFE9}" presName="node" presStyleLbl="node1" presStyleIdx="1" presStyleCnt="5">
        <dgm:presLayoutVars>
          <dgm:bulletEnabled val="1"/>
        </dgm:presLayoutVars>
      </dgm:prSet>
      <dgm:spPr/>
    </dgm:pt>
    <dgm:pt modelId="{791B2F04-EB26-4AFA-932A-67EFFDCE1523}" type="pres">
      <dgm:prSet presAssocID="{27866F41-D5EE-43A6-9A61-A3B7AE2F8109}" presName="sibTrans" presStyleCnt="0"/>
      <dgm:spPr/>
    </dgm:pt>
    <dgm:pt modelId="{A6861D7C-A1A9-486F-A172-A4FE107E2394}" type="pres">
      <dgm:prSet presAssocID="{87E93A2A-3AAC-453F-AF08-F41DD5D0786D}" presName="node" presStyleLbl="node1" presStyleIdx="2" presStyleCnt="5">
        <dgm:presLayoutVars>
          <dgm:bulletEnabled val="1"/>
        </dgm:presLayoutVars>
      </dgm:prSet>
      <dgm:spPr/>
    </dgm:pt>
    <dgm:pt modelId="{AEFE5F3D-7CDF-4FBF-AFCA-62C89CCFD6F1}" type="pres">
      <dgm:prSet presAssocID="{D1BED196-FABA-4F29-A2FF-9361D63C120F}" presName="sibTrans" presStyleCnt="0"/>
      <dgm:spPr/>
    </dgm:pt>
    <dgm:pt modelId="{7C037314-5ED5-4B06-9CF4-8796D25C3572}" type="pres">
      <dgm:prSet presAssocID="{96A50049-177A-417F-B7A4-F5F72B02FD71}" presName="node" presStyleLbl="node1" presStyleIdx="3" presStyleCnt="5">
        <dgm:presLayoutVars>
          <dgm:bulletEnabled val="1"/>
        </dgm:presLayoutVars>
      </dgm:prSet>
      <dgm:spPr/>
    </dgm:pt>
    <dgm:pt modelId="{7FCB2E8C-DC8E-4542-816B-7D4CA8DCCBFE}" type="pres">
      <dgm:prSet presAssocID="{7219B297-B641-44CF-8E49-A2A637BDD088}" presName="sibTrans" presStyleCnt="0"/>
      <dgm:spPr/>
    </dgm:pt>
    <dgm:pt modelId="{C071B05F-3DF1-4B58-8227-69E898D0E437}" type="pres">
      <dgm:prSet presAssocID="{D50C805A-21BA-4D30-9085-A68B73F4C7C5}" presName="node" presStyleLbl="node1" presStyleIdx="4" presStyleCnt="5">
        <dgm:presLayoutVars>
          <dgm:bulletEnabled val="1"/>
        </dgm:presLayoutVars>
      </dgm:prSet>
      <dgm:spPr/>
    </dgm:pt>
  </dgm:ptLst>
  <dgm:cxnLst>
    <dgm:cxn modelId="{2E26060C-A1B3-4548-9751-28FE1ACE423F}" type="presOf" srcId="{96A50049-177A-417F-B7A4-F5F72B02FD71}" destId="{7C037314-5ED5-4B06-9CF4-8796D25C3572}" srcOrd="0" destOrd="0" presId="urn:microsoft.com/office/officeart/2005/8/layout/default"/>
    <dgm:cxn modelId="{16A34A1A-66E4-4860-889B-4D49E697F462}" srcId="{4913AAB8-83CC-48F9-9B3D-12CFD3F70DFA}" destId="{FE192C00-B4A5-4380-9FEE-67667CEEFFE9}" srcOrd="1" destOrd="0" parTransId="{8CBF7BFA-C1E1-4FBE-8470-49643D52BA05}" sibTransId="{27866F41-D5EE-43A6-9A61-A3B7AE2F8109}"/>
    <dgm:cxn modelId="{0700E665-8270-43C2-BC2D-7D53EDF7ABF1}" type="presOf" srcId="{D50C805A-21BA-4D30-9085-A68B73F4C7C5}" destId="{C071B05F-3DF1-4B58-8227-69E898D0E437}" srcOrd="0" destOrd="0" presId="urn:microsoft.com/office/officeart/2005/8/layout/default"/>
    <dgm:cxn modelId="{241B064A-B9C9-4BD7-BCE5-7F17C63EA676}" type="presOf" srcId="{DB5FF5B7-79E0-4E54-9B5C-06A44A70521D}" destId="{AA893141-44BF-4612-819A-D25C7F7118FA}" srcOrd="0" destOrd="0" presId="urn:microsoft.com/office/officeart/2005/8/layout/default"/>
    <dgm:cxn modelId="{F4755E4B-5586-4DCF-9420-15774FD9ABBC}" srcId="{4913AAB8-83CC-48F9-9B3D-12CFD3F70DFA}" destId="{96A50049-177A-417F-B7A4-F5F72B02FD71}" srcOrd="3" destOrd="0" parTransId="{F592CB95-B078-4B31-9686-FB755AFFE611}" sibTransId="{7219B297-B641-44CF-8E49-A2A637BDD088}"/>
    <dgm:cxn modelId="{E6A94A4B-5ED5-4FA9-88D1-E90536749B23}" type="presOf" srcId="{FE192C00-B4A5-4380-9FEE-67667CEEFFE9}" destId="{1B57AD6E-4676-4F04-8130-82F7E39255D7}" srcOrd="0" destOrd="0" presId="urn:microsoft.com/office/officeart/2005/8/layout/default"/>
    <dgm:cxn modelId="{03DB2477-92B0-4B7D-BE08-8E51D9994F96}" type="presOf" srcId="{4913AAB8-83CC-48F9-9B3D-12CFD3F70DFA}" destId="{11663114-BFEF-4C1B-940C-E70301F51251}" srcOrd="0" destOrd="0" presId="urn:microsoft.com/office/officeart/2005/8/layout/default"/>
    <dgm:cxn modelId="{0B43C288-5C3B-4D57-BA4A-7C709D833412}" srcId="{4913AAB8-83CC-48F9-9B3D-12CFD3F70DFA}" destId="{87E93A2A-3AAC-453F-AF08-F41DD5D0786D}" srcOrd="2" destOrd="0" parTransId="{F60D3E84-30EE-424E-96E2-F0D26A20A98E}" sibTransId="{D1BED196-FABA-4F29-A2FF-9361D63C120F}"/>
    <dgm:cxn modelId="{C63F9391-927E-4EC7-9C0E-9354D033B674}" type="presOf" srcId="{87E93A2A-3AAC-453F-AF08-F41DD5D0786D}" destId="{A6861D7C-A1A9-486F-A172-A4FE107E2394}" srcOrd="0" destOrd="0" presId="urn:microsoft.com/office/officeart/2005/8/layout/default"/>
    <dgm:cxn modelId="{8B95E5D3-3AAA-4CCF-A542-80AEAAB80261}" srcId="{4913AAB8-83CC-48F9-9B3D-12CFD3F70DFA}" destId="{D50C805A-21BA-4D30-9085-A68B73F4C7C5}" srcOrd="4" destOrd="0" parTransId="{5EBB1D77-5E50-4164-A6FB-11A884F479B4}" sibTransId="{AC19EF0E-71F1-4646-9F16-F5F1B06E034B}"/>
    <dgm:cxn modelId="{43C626E9-7CAD-4C60-95CE-79017F86C0A3}" srcId="{4913AAB8-83CC-48F9-9B3D-12CFD3F70DFA}" destId="{DB5FF5B7-79E0-4E54-9B5C-06A44A70521D}" srcOrd="0" destOrd="0" parTransId="{90AC1711-7A97-4F44-9694-FDF24A4BFB8E}" sibTransId="{303E76B1-2FF7-4583-A5B2-5127F0676D56}"/>
    <dgm:cxn modelId="{87C65DE5-9439-4978-BFB9-B167C064F335}" type="presParOf" srcId="{11663114-BFEF-4C1B-940C-E70301F51251}" destId="{AA893141-44BF-4612-819A-D25C7F7118FA}" srcOrd="0" destOrd="0" presId="urn:microsoft.com/office/officeart/2005/8/layout/default"/>
    <dgm:cxn modelId="{209DAD50-CFCF-4EC2-91D0-64F83E52195A}" type="presParOf" srcId="{11663114-BFEF-4C1B-940C-E70301F51251}" destId="{638E518A-A150-419C-A92D-14AF4A86B9C7}" srcOrd="1" destOrd="0" presId="urn:microsoft.com/office/officeart/2005/8/layout/default"/>
    <dgm:cxn modelId="{63F1A9EB-3CA8-4F48-A682-E25457000813}" type="presParOf" srcId="{11663114-BFEF-4C1B-940C-E70301F51251}" destId="{1B57AD6E-4676-4F04-8130-82F7E39255D7}" srcOrd="2" destOrd="0" presId="urn:microsoft.com/office/officeart/2005/8/layout/default"/>
    <dgm:cxn modelId="{E03ECEA2-7642-49E9-9A57-FDAF15064946}" type="presParOf" srcId="{11663114-BFEF-4C1B-940C-E70301F51251}" destId="{791B2F04-EB26-4AFA-932A-67EFFDCE1523}" srcOrd="3" destOrd="0" presId="urn:microsoft.com/office/officeart/2005/8/layout/default"/>
    <dgm:cxn modelId="{6D102EB4-B487-40B4-8848-0FA744EE7FB0}" type="presParOf" srcId="{11663114-BFEF-4C1B-940C-E70301F51251}" destId="{A6861D7C-A1A9-486F-A172-A4FE107E2394}" srcOrd="4" destOrd="0" presId="urn:microsoft.com/office/officeart/2005/8/layout/default"/>
    <dgm:cxn modelId="{5181FBBC-58CE-4D88-A4F4-1C8EF966E94F}" type="presParOf" srcId="{11663114-BFEF-4C1B-940C-E70301F51251}" destId="{AEFE5F3D-7CDF-4FBF-AFCA-62C89CCFD6F1}" srcOrd="5" destOrd="0" presId="urn:microsoft.com/office/officeart/2005/8/layout/default"/>
    <dgm:cxn modelId="{49538749-1CB4-4991-BB01-1C79C70F26A1}" type="presParOf" srcId="{11663114-BFEF-4C1B-940C-E70301F51251}" destId="{7C037314-5ED5-4B06-9CF4-8796D25C3572}" srcOrd="6" destOrd="0" presId="urn:microsoft.com/office/officeart/2005/8/layout/default"/>
    <dgm:cxn modelId="{2A905BDA-2B3D-45F1-8EAB-AFEEA6207AB9}" type="presParOf" srcId="{11663114-BFEF-4C1B-940C-E70301F51251}" destId="{7FCB2E8C-DC8E-4542-816B-7D4CA8DCCBFE}" srcOrd="7" destOrd="0" presId="urn:microsoft.com/office/officeart/2005/8/layout/default"/>
    <dgm:cxn modelId="{7D4FB73F-6332-4D09-9092-D7CF40B4CFC1}" type="presParOf" srcId="{11663114-BFEF-4C1B-940C-E70301F51251}" destId="{C071B05F-3DF1-4B58-8227-69E898D0E4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72640-03F7-4946-9E5C-16EFC44793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EEC9BA-011B-4E59-9263-1B7DAE9F9A7E}">
      <dgm:prSet/>
      <dgm:spPr/>
      <dgm:t>
        <a:bodyPr/>
        <a:lstStyle/>
        <a:p>
          <a:r>
            <a:rPr lang="en-US"/>
            <a:t>1. Kuuntele</a:t>
          </a:r>
          <a:r>
            <a:rPr lang="fi-FI"/>
            <a:t>, anna kertoa, älä keskeytä</a:t>
          </a:r>
          <a:endParaRPr lang="en-US"/>
        </a:p>
      </dgm:t>
    </dgm:pt>
    <dgm:pt modelId="{3F2D7660-2C60-4B1D-95A2-1583576D6A22}" type="parTrans" cxnId="{D1C65BB8-5C16-4C37-925D-D5FF125366E3}">
      <dgm:prSet/>
      <dgm:spPr/>
      <dgm:t>
        <a:bodyPr/>
        <a:lstStyle/>
        <a:p>
          <a:endParaRPr lang="en-US"/>
        </a:p>
      </dgm:t>
    </dgm:pt>
    <dgm:pt modelId="{20A94A25-F97F-44FA-A453-D94D78875494}" type="sibTrans" cxnId="{D1C65BB8-5C16-4C37-925D-D5FF125366E3}">
      <dgm:prSet/>
      <dgm:spPr/>
      <dgm:t>
        <a:bodyPr/>
        <a:lstStyle/>
        <a:p>
          <a:endParaRPr lang="en-US"/>
        </a:p>
      </dgm:t>
    </dgm:pt>
    <dgm:pt modelId="{7709566F-17BD-4E56-844F-5D25A1FDAE68}">
      <dgm:prSet/>
      <dgm:spPr/>
      <dgm:t>
        <a:bodyPr/>
        <a:lstStyle/>
        <a:p>
          <a:r>
            <a:rPr lang="en-US"/>
            <a:t>2. Kiteytä</a:t>
          </a:r>
          <a:r>
            <a:rPr lang="fi-FI"/>
            <a:t>, jos ymmärrän oikein, niin ongelma on…</a:t>
          </a:r>
          <a:endParaRPr lang="en-US"/>
        </a:p>
      </dgm:t>
    </dgm:pt>
    <dgm:pt modelId="{2CA52470-59A6-43C3-83D2-DEA70D40E93E}" type="parTrans" cxnId="{F6BEF315-D6A7-43B3-BD79-77B6FD4F5E78}">
      <dgm:prSet/>
      <dgm:spPr/>
      <dgm:t>
        <a:bodyPr/>
        <a:lstStyle/>
        <a:p>
          <a:endParaRPr lang="en-US"/>
        </a:p>
      </dgm:t>
    </dgm:pt>
    <dgm:pt modelId="{B95D96D0-023A-4DB3-BC6A-823BC0B037A6}" type="sibTrans" cxnId="{F6BEF315-D6A7-43B3-BD79-77B6FD4F5E78}">
      <dgm:prSet/>
      <dgm:spPr/>
      <dgm:t>
        <a:bodyPr/>
        <a:lstStyle/>
        <a:p>
          <a:endParaRPr lang="en-US"/>
        </a:p>
      </dgm:t>
    </dgm:pt>
    <dgm:pt modelId="{6A451A6D-A87C-4A2B-9713-E9B5ED348DF4}">
      <dgm:prSet/>
      <dgm:spPr/>
      <dgm:t>
        <a:bodyPr/>
        <a:lstStyle/>
        <a:p>
          <a:r>
            <a:rPr lang="en-US"/>
            <a:t>3. Rauhoita ja suuntaa</a:t>
          </a:r>
          <a:r>
            <a:rPr lang="fi-FI"/>
            <a:t>, tehdään näin, käydään vaihtoehdot läpi.</a:t>
          </a:r>
          <a:endParaRPr lang="en-US"/>
        </a:p>
      </dgm:t>
    </dgm:pt>
    <dgm:pt modelId="{F0635249-9286-42FD-BF23-085FE1B623B2}" type="parTrans" cxnId="{9C2A1035-FBF0-464F-B2DC-006023145E29}">
      <dgm:prSet/>
      <dgm:spPr/>
      <dgm:t>
        <a:bodyPr/>
        <a:lstStyle/>
        <a:p>
          <a:endParaRPr lang="en-US"/>
        </a:p>
      </dgm:t>
    </dgm:pt>
    <dgm:pt modelId="{6502987B-465F-4FE7-97E7-0A355D4FF567}" type="sibTrans" cxnId="{9C2A1035-FBF0-464F-B2DC-006023145E29}">
      <dgm:prSet/>
      <dgm:spPr/>
      <dgm:t>
        <a:bodyPr/>
        <a:lstStyle/>
        <a:p>
          <a:endParaRPr lang="en-US"/>
        </a:p>
      </dgm:t>
    </dgm:pt>
    <dgm:pt modelId="{394C1C11-3087-4599-92B5-40CA83B0B69D}">
      <dgm:prSet/>
      <dgm:spPr/>
      <dgm:t>
        <a:bodyPr/>
        <a:lstStyle/>
        <a:p>
          <a:r>
            <a:rPr lang="en-US"/>
            <a:t>4. Sovi jatko</a:t>
          </a:r>
          <a:r>
            <a:rPr lang="fi-FI"/>
            <a:t>, mitä tapahtuu seuraavaksi ja milloin. </a:t>
          </a:r>
          <a:endParaRPr lang="en-US"/>
        </a:p>
      </dgm:t>
    </dgm:pt>
    <dgm:pt modelId="{224EF3E4-5968-451E-8F44-CCEC782C4942}" type="parTrans" cxnId="{73FB3011-611C-43BA-A012-9E6AB552E3B5}">
      <dgm:prSet/>
      <dgm:spPr/>
      <dgm:t>
        <a:bodyPr/>
        <a:lstStyle/>
        <a:p>
          <a:endParaRPr lang="en-US"/>
        </a:p>
      </dgm:t>
    </dgm:pt>
    <dgm:pt modelId="{6F1E7F6B-A397-4038-8707-39731651C20B}" type="sibTrans" cxnId="{73FB3011-611C-43BA-A012-9E6AB552E3B5}">
      <dgm:prSet/>
      <dgm:spPr/>
      <dgm:t>
        <a:bodyPr/>
        <a:lstStyle/>
        <a:p>
          <a:endParaRPr lang="en-US"/>
        </a:p>
      </dgm:t>
    </dgm:pt>
    <dgm:pt modelId="{7A5B517A-DEB2-4206-8FEF-4B1B78EC8FC0}" type="pres">
      <dgm:prSet presAssocID="{66C72640-03F7-4946-9E5C-16EFC44793FF}" presName="linear" presStyleCnt="0">
        <dgm:presLayoutVars>
          <dgm:animLvl val="lvl"/>
          <dgm:resizeHandles val="exact"/>
        </dgm:presLayoutVars>
      </dgm:prSet>
      <dgm:spPr/>
    </dgm:pt>
    <dgm:pt modelId="{B1896258-0596-4D03-AECD-3F8F5788556E}" type="pres">
      <dgm:prSet presAssocID="{0DEEC9BA-011B-4E59-9263-1B7DAE9F9A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14155C-9AB5-421A-B1CE-B06B9565C685}" type="pres">
      <dgm:prSet presAssocID="{20A94A25-F97F-44FA-A453-D94D78875494}" presName="spacer" presStyleCnt="0"/>
      <dgm:spPr/>
    </dgm:pt>
    <dgm:pt modelId="{163A45AB-FCC6-446B-B32E-B80F908D50AD}" type="pres">
      <dgm:prSet presAssocID="{7709566F-17BD-4E56-844F-5D25A1FDAE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02C4B4-CAF7-4806-AE98-2C45EB6CF612}" type="pres">
      <dgm:prSet presAssocID="{B95D96D0-023A-4DB3-BC6A-823BC0B037A6}" presName="spacer" presStyleCnt="0"/>
      <dgm:spPr/>
    </dgm:pt>
    <dgm:pt modelId="{35C86992-4D54-4248-8AA3-9C8CCB3DCCFA}" type="pres">
      <dgm:prSet presAssocID="{6A451A6D-A87C-4A2B-9713-E9B5ED348D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F8E429-7AE6-46A4-9490-A26EA49C111C}" type="pres">
      <dgm:prSet presAssocID="{6502987B-465F-4FE7-97E7-0A355D4FF567}" presName="spacer" presStyleCnt="0"/>
      <dgm:spPr/>
    </dgm:pt>
    <dgm:pt modelId="{F25607E4-5D42-4A19-9774-F243488E5E77}" type="pres">
      <dgm:prSet presAssocID="{394C1C11-3087-4599-92B5-40CA83B0B6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FB3011-611C-43BA-A012-9E6AB552E3B5}" srcId="{66C72640-03F7-4946-9E5C-16EFC44793FF}" destId="{394C1C11-3087-4599-92B5-40CA83B0B69D}" srcOrd="3" destOrd="0" parTransId="{224EF3E4-5968-451E-8F44-CCEC782C4942}" sibTransId="{6F1E7F6B-A397-4038-8707-39731651C20B}"/>
    <dgm:cxn modelId="{39F99312-4DFA-4CBC-AD42-953DF779125A}" type="presOf" srcId="{0DEEC9BA-011B-4E59-9263-1B7DAE9F9A7E}" destId="{B1896258-0596-4D03-AECD-3F8F5788556E}" srcOrd="0" destOrd="0" presId="urn:microsoft.com/office/officeart/2005/8/layout/vList2"/>
    <dgm:cxn modelId="{F6BEF315-D6A7-43B3-BD79-77B6FD4F5E78}" srcId="{66C72640-03F7-4946-9E5C-16EFC44793FF}" destId="{7709566F-17BD-4E56-844F-5D25A1FDAE68}" srcOrd="1" destOrd="0" parTransId="{2CA52470-59A6-43C3-83D2-DEA70D40E93E}" sibTransId="{B95D96D0-023A-4DB3-BC6A-823BC0B037A6}"/>
    <dgm:cxn modelId="{62E11F22-4D25-4CF0-A9C9-D9FD58ADD7B9}" type="presOf" srcId="{66C72640-03F7-4946-9E5C-16EFC44793FF}" destId="{7A5B517A-DEB2-4206-8FEF-4B1B78EC8FC0}" srcOrd="0" destOrd="0" presId="urn:microsoft.com/office/officeart/2005/8/layout/vList2"/>
    <dgm:cxn modelId="{9C2A1035-FBF0-464F-B2DC-006023145E29}" srcId="{66C72640-03F7-4946-9E5C-16EFC44793FF}" destId="{6A451A6D-A87C-4A2B-9713-E9B5ED348DF4}" srcOrd="2" destOrd="0" parTransId="{F0635249-9286-42FD-BF23-085FE1B623B2}" sibTransId="{6502987B-465F-4FE7-97E7-0A355D4FF567}"/>
    <dgm:cxn modelId="{B0901079-4E93-470A-929E-89BCC3CFF41B}" type="presOf" srcId="{6A451A6D-A87C-4A2B-9713-E9B5ED348DF4}" destId="{35C86992-4D54-4248-8AA3-9C8CCB3DCCFA}" srcOrd="0" destOrd="0" presId="urn:microsoft.com/office/officeart/2005/8/layout/vList2"/>
    <dgm:cxn modelId="{17F42FA1-CA82-4737-A980-719FC560D8F7}" type="presOf" srcId="{7709566F-17BD-4E56-844F-5D25A1FDAE68}" destId="{163A45AB-FCC6-446B-B32E-B80F908D50AD}" srcOrd="0" destOrd="0" presId="urn:microsoft.com/office/officeart/2005/8/layout/vList2"/>
    <dgm:cxn modelId="{D1C65BB8-5C16-4C37-925D-D5FF125366E3}" srcId="{66C72640-03F7-4946-9E5C-16EFC44793FF}" destId="{0DEEC9BA-011B-4E59-9263-1B7DAE9F9A7E}" srcOrd="0" destOrd="0" parTransId="{3F2D7660-2C60-4B1D-95A2-1583576D6A22}" sibTransId="{20A94A25-F97F-44FA-A453-D94D78875494}"/>
    <dgm:cxn modelId="{B99FDBD0-E135-4185-9D45-A148DF3FFD4D}" type="presOf" srcId="{394C1C11-3087-4599-92B5-40CA83B0B69D}" destId="{F25607E4-5D42-4A19-9774-F243488E5E77}" srcOrd="0" destOrd="0" presId="urn:microsoft.com/office/officeart/2005/8/layout/vList2"/>
    <dgm:cxn modelId="{21E9A07D-4294-4D9D-B6E6-412B75FA447C}" type="presParOf" srcId="{7A5B517A-DEB2-4206-8FEF-4B1B78EC8FC0}" destId="{B1896258-0596-4D03-AECD-3F8F5788556E}" srcOrd="0" destOrd="0" presId="urn:microsoft.com/office/officeart/2005/8/layout/vList2"/>
    <dgm:cxn modelId="{39D2361F-633D-411E-B481-9465354FD061}" type="presParOf" srcId="{7A5B517A-DEB2-4206-8FEF-4B1B78EC8FC0}" destId="{A814155C-9AB5-421A-B1CE-B06B9565C685}" srcOrd="1" destOrd="0" presId="urn:microsoft.com/office/officeart/2005/8/layout/vList2"/>
    <dgm:cxn modelId="{E3B967F8-AA50-4F76-BDDF-90AEF978D928}" type="presParOf" srcId="{7A5B517A-DEB2-4206-8FEF-4B1B78EC8FC0}" destId="{163A45AB-FCC6-446B-B32E-B80F908D50AD}" srcOrd="2" destOrd="0" presId="urn:microsoft.com/office/officeart/2005/8/layout/vList2"/>
    <dgm:cxn modelId="{B95B3A98-D1AD-4887-A6B8-45E5E9216712}" type="presParOf" srcId="{7A5B517A-DEB2-4206-8FEF-4B1B78EC8FC0}" destId="{7902C4B4-CAF7-4806-AE98-2C45EB6CF612}" srcOrd="3" destOrd="0" presId="urn:microsoft.com/office/officeart/2005/8/layout/vList2"/>
    <dgm:cxn modelId="{C061159A-2798-4E4B-AAF5-2AB05CBB5213}" type="presParOf" srcId="{7A5B517A-DEB2-4206-8FEF-4B1B78EC8FC0}" destId="{35C86992-4D54-4248-8AA3-9C8CCB3DCCFA}" srcOrd="4" destOrd="0" presId="urn:microsoft.com/office/officeart/2005/8/layout/vList2"/>
    <dgm:cxn modelId="{0108373F-44DC-4DF1-B0AF-FE0CB6ECBB16}" type="presParOf" srcId="{7A5B517A-DEB2-4206-8FEF-4B1B78EC8FC0}" destId="{13F8E429-7AE6-46A4-9490-A26EA49C111C}" srcOrd="5" destOrd="0" presId="urn:microsoft.com/office/officeart/2005/8/layout/vList2"/>
    <dgm:cxn modelId="{3C4C1911-B8A3-446A-BC67-9FBE79D6A466}" type="presParOf" srcId="{7A5B517A-DEB2-4206-8FEF-4B1B78EC8FC0}" destId="{F25607E4-5D42-4A19-9774-F243488E5E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FA59D-F7EB-4D36-94C3-CA8C036510F8}">
      <dsp:nvSpPr>
        <dsp:cNvPr id="0" name=""/>
        <dsp:cNvSpPr/>
      </dsp:nvSpPr>
      <dsp:spPr>
        <a:xfrm>
          <a:off x="0" y="77551"/>
          <a:ext cx="5175384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Asiakas ei ole aina kuningas tai ole aina oikeassa. </a:t>
          </a:r>
          <a:endParaRPr lang="en-US" sz="3100" kern="1200"/>
        </a:p>
      </dsp:txBody>
      <dsp:txXfrm>
        <a:off x="84655" y="162206"/>
        <a:ext cx="5006074" cy="1564849"/>
      </dsp:txXfrm>
    </dsp:sp>
    <dsp:sp modelId="{BA9C2BAF-2C5C-40E1-A154-63E0F9FBB80D}">
      <dsp:nvSpPr>
        <dsp:cNvPr id="0" name=""/>
        <dsp:cNvSpPr/>
      </dsp:nvSpPr>
      <dsp:spPr>
        <a:xfrm>
          <a:off x="0" y="1900990"/>
          <a:ext cx="5175384" cy="173415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Mutta asiakkaan tunne on aina totta. </a:t>
          </a:r>
          <a:endParaRPr lang="en-US" sz="3100" kern="1200"/>
        </a:p>
      </dsp:txBody>
      <dsp:txXfrm>
        <a:off x="84655" y="1985645"/>
        <a:ext cx="5006074" cy="1564849"/>
      </dsp:txXfrm>
    </dsp:sp>
    <dsp:sp modelId="{AFA21FE6-AF32-479C-92AB-E7EA6342E982}">
      <dsp:nvSpPr>
        <dsp:cNvPr id="0" name=""/>
        <dsp:cNvSpPr/>
      </dsp:nvSpPr>
      <dsp:spPr>
        <a:xfrm>
          <a:off x="0" y="3724430"/>
          <a:ext cx="5175384" cy="17341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Jos me ei voida kohdata asiakkaan tunnetta, niin ei pystytä auttamaan häntä.</a:t>
          </a:r>
          <a:endParaRPr lang="en-US" sz="3100" kern="1200"/>
        </a:p>
      </dsp:txBody>
      <dsp:txXfrm>
        <a:off x="84655" y="3809085"/>
        <a:ext cx="5006074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93141-44BF-4612-819A-D25C7F7118FA}">
      <dsp:nvSpPr>
        <dsp:cNvPr id="0" name=""/>
        <dsp:cNvSpPr/>
      </dsp:nvSpPr>
      <dsp:spPr>
        <a:xfrm>
          <a:off x="0" y="218479"/>
          <a:ext cx="2536031" cy="1521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Pysy</a:t>
          </a:r>
          <a:r>
            <a:rPr lang="en-US" sz="3000" kern="1200" dirty="0"/>
            <a:t> </a:t>
          </a:r>
          <a:r>
            <a:rPr lang="en-US" sz="3000" kern="1200" dirty="0" err="1"/>
            <a:t>rauhallisena</a:t>
          </a:r>
          <a:r>
            <a:rPr lang="en-US" sz="3000" kern="1200" dirty="0"/>
            <a:t> ja </a:t>
          </a:r>
          <a:r>
            <a:rPr lang="en-US" sz="3000" kern="1200" dirty="0" err="1"/>
            <a:t>ammatillisena</a:t>
          </a:r>
          <a:endParaRPr lang="en-US" sz="3000" kern="1200" dirty="0"/>
        </a:p>
      </dsp:txBody>
      <dsp:txXfrm>
        <a:off x="0" y="218479"/>
        <a:ext cx="2536031" cy="1521618"/>
      </dsp:txXfrm>
    </dsp:sp>
    <dsp:sp modelId="{1B57AD6E-4676-4F04-8130-82F7E39255D7}">
      <dsp:nvSpPr>
        <dsp:cNvPr id="0" name=""/>
        <dsp:cNvSpPr/>
      </dsp:nvSpPr>
      <dsp:spPr>
        <a:xfrm>
          <a:off x="2789634" y="218479"/>
          <a:ext cx="2536031" cy="1521618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Kuuntele</a:t>
          </a:r>
          <a:r>
            <a:rPr lang="en-US" sz="3000" kern="1200" dirty="0"/>
            <a:t> </a:t>
          </a:r>
          <a:r>
            <a:rPr lang="en-US" sz="3000" kern="1200" dirty="0" err="1"/>
            <a:t>aktiivisesti</a:t>
          </a:r>
          <a:endParaRPr lang="en-US" sz="3000" kern="1200" dirty="0"/>
        </a:p>
      </dsp:txBody>
      <dsp:txXfrm>
        <a:off x="2789634" y="218479"/>
        <a:ext cx="2536031" cy="1521618"/>
      </dsp:txXfrm>
    </dsp:sp>
    <dsp:sp modelId="{A6861D7C-A1A9-486F-A172-A4FE107E2394}">
      <dsp:nvSpPr>
        <dsp:cNvPr id="0" name=""/>
        <dsp:cNvSpPr/>
      </dsp:nvSpPr>
      <dsp:spPr>
        <a:xfrm>
          <a:off x="5579268" y="218479"/>
          <a:ext cx="2536031" cy="152161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Näytä</a:t>
          </a:r>
          <a:r>
            <a:rPr lang="en-US" sz="3000" kern="1200" dirty="0"/>
            <a:t> </a:t>
          </a:r>
          <a:r>
            <a:rPr lang="en-US" sz="3000" kern="1200" dirty="0" err="1"/>
            <a:t>empatiaa</a:t>
          </a:r>
          <a:endParaRPr lang="en-US" sz="3000" kern="1200" dirty="0"/>
        </a:p>
      </dsp:txBody>
      <dsp:txXfrm>
        <a:off x="5579268" y="218479"/>
        <a:ext cx="2536031" cy="1521618"/>
      </dsp:txXfrm>
    </dsp:sp>
    <dsp:sp modelId="{7C037314-5ED5-4B06-9CF4-8796D25C3572}">
      <dsp:nvSpPr>
        <dsp:cNvPr id="0" name=""/>
        <dsp:cNvSpPr/>
      </dsp:nvSpPr>
      <dsp:spPr>
        <a:xfrm>
          <a:off x="1394817" y="1993701"/>
          <a:ext cx="2536031" cy="1521618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Aseta</a:t>
          </a:r>
          <a:r>
            <a:rPr lang="en-US" sz="3000" kern="1200" dirty="0"/>
            <a:t> </a:t>
          </a:r>
          <a:r>
            <a:rPr lang="en-US" sz="3000" kern="1200" dirty="0" err="1"/>
            <a:t>tarvittaessa</a:t>
          </a:r>
          <a:r>
            <a:rPr lang="en-US" sz="3000" kern="1200" dirty="0"/>
            <a:t> </a:t>
          </a:r>
          <a:r>
            <a:rPr lang="en-US" sz="3000" kern="1200" dirty="0" err="1"/>
            <a:t>rajat</a:t>
          </a:r>
          <a:endParaRPr lang="en-US" sz="3000" kern="1200" dirty="0"/>
        </a:p>
      </dsp:txBody>
      <dsp:txXfrm>
        <a:off x="1394817" y="1993701"/>
        <a:ext cx="2536031" cy="1521618"/>
      </dsp:txXfrm>
    </dsp:sp>
    <dsp:sp modelId="{C071B05F-3DF1-4B58-8227-69E898D0E437}">
      <dsp:nvSpPr>
        <dsp:cNvPr id="0" name=""/>
        <dsp:cNvSpPr/>
      </dsp:nvSpPr>
      <dsp:spPr>
        <a:xfrm>
          <a:off x="4184451" y="1993701"/>
          <a:ext cx="2536031" cy="152161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Tarjoa</a:t>
          </a:r>
          <a:r>
            <a:rPr lang="en-US" sz="3000" kern="1200" dirty="0"/>
            <a:t> </a:t>
          </a:r>
          <a:r>
            <a:rPr lang="en-US" sz="3000" kern="1200" dirty="0" err="1"/>
            <a:t>vaihtoehtoja</a:t>
          </a:r>
          <a:endParaRPr lang="en-US" sz="3000" kern="1200" dirty="0"/>
        </a:p>
      </dsp:txBody>
      <dsp:txXfrm>
        <a:off x="4184451" y="1993701"/>
        <a:ext cx="2536031" cy="152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96258-0596-4D03-AECD-3F8F5788556E}">
      <dsp:nvSpPr>
        <dsp:cNvPr id="0" name=""/>
        <dsp:cNvSpPr/>
      </dsp:nvSpPr>
      <dsp:spPr>
        <a:xfrm>
          <a:off x="0" y="335550"/>
          <a:ext cx="5175384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 Kuuntele</a:t>
          </a:r>
          <a:r>
            <a:rPr lang="fi-FI" sz="2900" kern="1200"/>
            <a:t>, anna kertoa, älä keskeytä</a:t>
          </a:r>
          <a:endParaRPr lang="en-US" sz="2900" kern="1200"/>
        </a:p>
      </dsp:txBody>
      <dsp:txXfrm>
        <a:off x="56315" y="391865"/>
        <a:ext cx="5062754" cy="1040990"/>
      </dsp:txXfrm>
    </dsp:sp>
    <dsp:sp modelId="{163A45AB-FCC6-446B-B32E-B80F908D50AD}">
      <dsp:nvSpPr>
        <dsp:cNvPr id="0" name=""/>
        <dsp:cNvSpPr/>
      </dsp:nvSpPr>
      <dsp:spPr>
        <a:xfrm>
          <a:off x="0" y="1572690"/>
          <a:ext cx="5175384" cy="11536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2. Kiteytä</a:t>
          </a:r>
          <a:r>
            <a:rPr lang="fi-FI" sz="2900" kern="1200"/>
            <a:t>, jos ymmärrän oikein, niin ongelma on…</a:t>
          </a:r>
          <a:endParaRPr lang="en-US" sz="2900" kern="1200"/>
        </a:p>
      </dsp:txBody>
      <dsp:txXfrm>
        <a:off x="56315" y="1629005"/>
        <a:ext cx="5062754" cy="1040990"/>
      </dsp:txXfrm>
    </dsp:sp>
    <dsp:sp modelId="{35C86992-4D54-4248-8AA3-9C8CCB3DCCFA}">
      <dsp:nvSpPr>
        <dsp:cNvPr id="0" name=""/>
        <dsp:cNvSpPr/>
      </dsp:nvSpPr>
      <dsp:spPr>
        <a:xfrm>
          <a:off x="0" y="2809830"/>
          <a:ext cx="5175384" cy="11536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3. Rauhoita ja suuntaa</a:t>
          </a:r>
          <a:r>
            <a:rPr lang="fi-FI" sz="2900" kern="1200"/>
            <a:t>, tehdään näin, käydään vaihtoehdot läpi.</a:t>
          </a:r>
          <a:endParaRPr lang="en-US" sz="2900" kern="1200"/>
        </a:p>
      </dsp:txBody>
      <dsp:txXfrm>
        <a:off x="56315" y="2866145"/>
        <a:ext cx="5062754" cy="1040990"/>
      </dsp:txXfrm>
    </dsp:sp>
    <dsp:sp modelId="{F25607E4-5D42-4A19-9774-F243488E5E77}">
      <dsp:nvSpPr>
        <dsp:cNvPr id="0" name=""/>
        <dsp:cNvSpPr/>
      </dsp:nvSpPr>
      <dsp:spPr>
        <a:xfrm>
          <a:off x="0" y="4046970"/>
          <a:ext cx="5175384" cy="11536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4. Sovi jatko</a:t>
          </a:r>
          <a:r>
            <a:rPr lang="fi-FI" sz="2900" kern="1200"/>
            <a:t>, mitä tapahtuu seuraavaksi ja milloin. </a:t>
          </a:r>
          <a:endParaRPr lang="en-US" sz="2900" kern="1200"/>
        </a:p>
      </dsp:txBody>
      <dsp:txXfrm>
        <a:off x="56315" y="4103285"/>
        <a:ext cx="5062754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8AA06-3FBF-9669-A80F-1E93107B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F1C31-3102-291A-FCBF-998AD438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49" y="1295231"/>
            <a:ext cx="4421383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Hankalien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asiakastilanteiden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kohtaaminen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käsittely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311" y="0"/>
            <a:ext cx="3663689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DBB5-68E1-804C-DE0D-4B5F360A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404" y="1122363"/>
            <a:ext cx="2417946" cy="39803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17.3.2026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35" y="5439978"/>
            <a:ext cx="4423410" cy="18288"/>
          </a:xfrm>
          <a:custGeom>
            <a:avLst/>
            <a:gdLst>
              <a:gd name="csX0" fmla="*/ 0 w 4423410"/>
              <a:gd name="csY0" fmla="*/ 0 h 18288"/>
              <a:gd name="csX1" fmla="*/ 587682 w 4423410"/>
              <a:gd name="csY1" fmla="*/ 0 h 18288"/>
              <a:gd name="csX2" fmla="*/ 1086895 w 4423410"/>
              <a:gd name="csY2" fmla="*/ 0 h 18288"/>
              <a:gd name="csX3" fmla="*/ 1630343 w 4423410"/>
              <a:gd name="csY3" fmla="*/ 0 h 18288"/>
              <a:gd name="csX4" fmla="*/ 2306492 w 4423410"/>
              <a:gd name="csY4" fmla="*/ 0 h 18288"/>
              <a:gd name="csX5" fmla="*/ 2894174 w 4423410"/>
              <a:gd name="csY5" fmla="*/ 0 h 18288"/>
              <a:gd name="csX6" fmla="*/ 3437621 w 4423410"/>
              <a:gd name="csY6" fmla="*/ 0 h 18288"/>
              <a:gd name="csX7" fmla="*/ 4423410 w 4423410"/>
              <a:gd name="csY7" fmla="*/ 0 h 18288"/>
              <a:gd name="csX8" fmla="*/ 4423410 w 4423410"/>
              <a:gd name="csY8" fmla="*/ 18288 h 18288"/>
              <a:gd name="csX9" fmla="*/ 3791494 w 4423410"/>
              <a:gd name="csY9" fmla="*/ 18288 h 18288"/>
              <a:gd name="csX10" fmla="*/ 3248047 w 4423410"/>
              <a:gd name="csY10" fmla="*/ 18288 h 18288"/>
              <a:gd name="csX11" fmla="*/ 2527663 w 4423410"/>
              <a:gd name="csY11" fmla="*/ 18288 h 18288"/>
              <a:gd name="csX12" fmla="*/ 1939981 w 4423410"/>
              <a:gd name="csY12" fmla="*/ 18288 h 18288"/>
              <a:gd name="csX13" fmla="*/ 1440768 w 4423410"/>
              <a:gd name="csY13" fmla="*/ 18288 h 18288"/>
              <a:gd name="csX14" fmla="*/ 764618 w 4423410"/>
              <a:gd name="csY14" fmla="*/ 18288 h 18288"/>
              <a:gd name="csX15" fmla="*/ 0 w 4423410"/>
              <a:gd name="csY15" fmla="*/ 18288 h 18288"/>
              <a:gd name="csX16" fmla="*/ 0 w 442341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23410" h="18288" fill="none" extrusionOk="0">
                <a:moveTo>
                  <a:pt x="0" y="0"/>
                </a:moveTo>
                <a:cubicBezTo>
                  <a:pt x="206860" y="27329"/>
                  <a:pt x="325136" y="13221"/>
                  <a:pt x="587682" y="0"/>
                </a:cubicBezTo>
                <a:cubicBezTo>
                  <a:pt x="850228" y="-13221"/>
                  <a:pt x="962246" y="-2888"/>
                  <a:pt x="1086895" y="0"/>
                </a:cubicBezTo>
                <a:cubicBezTo>
                  <a:pt x="1211544" y="2888"/>
                  <a:pt x="1406859" y="-13966"/>
                  <a:pt x="1630343" y="0"/>
                </a:cubicBezTo>
                <a:cubicBezTo>
                  <a:pt x="1853827" y="13966"/>
                  <a:pt x="2051467" y="27053"/>
                  <a:pt x="2306492" y="0"/>
                </a:cubicBezTo>
                <a:cubicBezTo>
                  <a:pt x="2561517" y="-27053"/>
                  <a:pt x="2684134" y="18321"/>
                  <a:pt x="2894174" y="0"/>
                </a:cubicBezTo>
                <a:cubicBezTo>
                  <a:pt x="3104214" y="-18321"/>
                  <a:pt x="3319501" y="21782"/>
                  <a:pt x="3437621" y="0"/>
                </a:cubicBezTo>
                <a:cubicBezTo>
                  <a:pt x="3555741" y="-21782"/>
                  <a:pt x="3955621" y="40349"/>
                  <a:pt x="4423410" y="0"/>
                </a:cubicBezTo>
                <a:cubicBezTo>
                  <a:pt x="4423808" y="7429"/>
                  <a:pt x="4423390" y="10822"/>
                  <a:pt x="4423410" y="18288"/>
                </a:cubicBezTo>
                <a:cubicBezTo>
                  <a:pt x="4158738" y="10368"/>
                  <a:pt x="3977885" y="11085"/>
                  <a:pt x="3791494" y="18288"/>
                </a:cubicBezTo>
                <a:cubicBezTo>
                  <a:pt x="3605103" y="25491"/>
                  <a:pt x="3482000" y="25303"/>
                  <a:pt x="3248047" y="18288"/>
                </a:cubicBezTo>
                <a:cubicBezTo>
                  <a:pt x="3014094" y="11273"/>
                  <a:pt x="2745120" y="31445"/>
                  <a:pt x="2527663" y="18288"/>
                </a:cubicBezTo>
                <a:cubicBezTo>
                  <a:pt x="2310206" y="5131"/>
                  <a:pt x="2116106" y="38833"/>
                  <a:pt x="1939981" y="18288"/>
                </a:cubicBezTo>
                <a:cubicBezTo>
                  <a:pt x="1763856" y="-2257"/>
                  <a:pt x="1676275" y="10875"/>
                  <a:pt x="1440768" y="18288"/>
                </a:cubicBezTo>
                <a:cubicBezTo>
                  <a:pt x="1205261" y="25701"/>
                  <a:pt x="1101073" y="-9571"/>
                  <a:pt x="764618" y="18288"/>
                </a:cubicBezTo>
                <a:cubicBezTo>
                  <a:pt x="428163" y="46147"/>
                  <a:pt x="180709" y="49883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23410" h="18288" stroke="0" extrusionOk="0">
                <a:moveTo>
                  <a:pt x="0" y="0"/>
                </a:moveTo>
                <a:cubicBezTo>
                  <a:pt x="151450" y="-3182"/>
                  <a:pt x="330751" y="1975"/>
                  <a:pt x="587682" y="0"/>
                </a:cubicBezTo>
                <a:cubicBezTo>
                  <a:pt x="844613" y="-1975"/>
                  <a:pt x="925389" y="21373"/>
                  <a:pt x="1086895" y="0"/>
                </a:cubicBezTo>
                <a:cubicBezTo>
                  <a:pt x="1248401" y="-21373"/>
                  <a:pt x="1627559" y="-29275"/>
                  <a:pt x="1807279" y="0"/>
                </a:cubicBezTo>
                <a:cubicBezTo>
                  <a:pt x="1986999" y="29275"/>
                  <a:pt x="2127620" y="23385"/>
                  <a:pt x="2394961" y="0"/>
                </a:cubicBezTo>
                <a:cubicBezTo>
                  <a:pt x="2662302" y="-23385"/>
                  <a:pt x="2729719" y="-18629"/>
                  <a:pt x="2982642" y="0"/>
                </a:cubicBezTo>
                <a:cubicBezTo>
                  <a:pt x="3235565" y="18629"/>
                  <a:pt x="3498854" y="22673"/>
                  <a:pt x="3703026" y="0"/>
                </a:cubicBezTo>
                <a:cubicBezTo>
                  <a:pt x="3907198" y="-22673"/>
                  <a:pt x="4203160" y="-11253"/>
                  <a:pt x="4423410" y="0"/>
                </a:cubicBezTo>
                <a:cubicBezTo>
                  <a:pt x="4422524" y="5429"/>
                  <a:pt x="4424231" y="14046"/>
                  <a:pt x="4423410" y="18288"/>
                </a:cubicBezTo>
                <a:cubicBezTo>
                  <a:pt x="4232181" y="31060"/>
                  <a:pt x="4039656" y="18565"/>
                  <a:pt x="3879962" y="18288"/>
                </a:cubicBezTo>
                <a:cubicBezTo>
                  <a:pt x="3720268" y="18011"/>
                  <a:pt x="3410543" y="416"/>
                  <a:pt x="3248047" y="18288"/>
                </a:cubicBezTo>
                <a:cubicBezTo>
                  <a:pt x="3085551" y="36160"/>
                  <a:pt x="2859988" y="2443"/>
                  <a:pt x="2616131" y="18288"/>
                </a:cubicBezTo>
                <a:cubicBezTo>
                  <a:pt x="2372274" y="34133"/>
                  <a:pt x="2239006" y="15743"/>
                  <a:pt x="2028449" y="18288"/>
                </a:cubicBezTo>
                <a:cubicBezTo>
                  <a:pt x="1817892" y="20833"/>
                  <a:pt x="1524351" y="-9689"/>
                  <a:pt x="1308066" y="18288"/>
                </a:cubicBezTo>
                <a:cubicBezTo>
                  <a:pt x="1091781" y="46265"/>
                  <a:pt x="878642" y="35229"/>
                  <a:pt x="587682" y="18288"/>
                </a:cubicBezTo>
                <a:cubicBezTo>
                  <a:pt x="296722" y="1347"/>
                  <a:pt x="210783" y="24166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989" y="5626353"/>
            <a:ext cx="2609715" cy="18288"/>
          </a:xfrm>
          <a:custGeom>
            <a:avLst/>
            <a:gdLst>
              <a:gd name="csX0" fmla="*/ 0 w 2609715"/>
              <a:gd name="csY0" fmla="*/ 0 h 18288"/>
              <a:gd name="csX1" fmla="*/ 626332 w 2609715"/>
              <a:gd name="csY1" fmla="*/ 0 h 18288"/>
              <a:gd name="csX2" fmla="*/ 1278760 w 2609715"/>
              <a:gd name="csY2" fmla="*/ 0 h 18288"/>
              <a:gd name="csX3" fmla="*/ 1931189 w 2609715"/>
              <a:gd name="csY3" fmla="*/ 0 h 18288"/>
              <a:gd name="csX4" fmla="*/ 2609715 w 2609715"/>
              <a:gd name="csY4" fmla="*/ 0 h 18288"/>
              <a:gd name="csX5" fmla="*/ 2609715 w 2609715"/>
              <a:gd name="csY5" fmla="*/ 18288 h 18288"/>
              <a:gd name="csX6" fmla="*/ 1957286 w 2609715"/>
              <a:gd name="csY6" fmla="*/ 18288 h 18288"/>
              <a:gd name="csX7" fmla="*/ 1357052 w 2609715"/>
              <a:gd name="csY7" fmla="*/ 18288 h 18288"/>
              <a:gd name="csX8" fmla="*/ 756817 w 2609715"/>
              <a:gd name="csY8" fmla="*/ 18288 h 18288"/>
              <a:gd name="csX9" fmla="*/ 0 w 2609715"/>
              <a:gd name="csY9" fmla="*/ 18288 h 18288"/>
              <a:gd name="csX10" fmla="*/ 0 w 2609715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9715" h="18288" fill="none" extrusionOk="0">
                <a:moveTo>
                  <a:pt x="0" y="0"/>
                </a:moveTo>
                <a:cubicBezTo>
                  <a:pt x="283276" y="6411"/>
                  <a:pt x="352876" y="-4376"/>
                  <a:pt x="626332" y="0"/>
                </a:cubicBezTo>
                <a:cubicBezTo>
                  <a:pt x="899788" y="4376"/>
                  <a:pt x="984795" y="8792"/>
                  <a:pt x="1278760" y="0"/>
                </a:cubicBezTo>
                <a:cubicBezTo>
                  <a:pt x="1572725" y="-8792"/>
                  <a:pt x="1637724" y="7668"/>
                  <a:pt x="1931189" y="0"/>
                </a:cubicBezTo>
                <a:cubicBezTo>
                  <a:pt x="2224654" y="-7668"/>
                  <a:pt x="2304540" y="-27069"/>
                  <a:pt x="2609715" y="0"/>
                </a:cubicBezTo>
                <a:cubicBezTo>
                  <a:pt x="2609561" y="8655"/>
                  <a:pt x="2608831" y="9975"/>
                  <a:pt x="2609715" y="18288"/>
                </a:cubicBezTo>
                <a:cubicBezTo>
                  <a:pt x="2465462" y="44785"/>
                  <a:pt x="2255189" y="1376"/>
                  <a:pt x="1957286" y="18288"/>
                </a:cubicBezTo>
                <a:cubicBezTo>
                  <a:pt x="1659383" y="35200"/>
                  <a:pt x="1562734" y="6078"/>
                  <a:pt x="1357052" y="18288"/>
                </a:cubicBezTo>
                <a:cubicBezTo>
                  <a:pt x="1151370" y="30498"/>
                  <a:pt x="893393" y="36847"/>
                  <a:pt x="756817" y="18288"/>
                </a:cubicBezTo>
                <a:cubicBezTo>
                  <a:pt x="620241" y="-271"/>
                  <a:pt x="309020" y="-1293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609715" h="18288" stroke="0" extrusionOk="0">
                <a:moveTo>
                  <a:pt x="0" y="0"/>
                </a:moveTo>
                <a:cubicBezTo>
                  <a:pt x="213927" y="5385"/>
                  <a:pt x="459211" y="-16832"/>
                  <a:pt x="626332" y="0"/>
                </a:cubicBezTo>
                <a:cubicBezTo>
                  <a:pt x="793453" y="16832"/>
                  <a:pt x="1001999" y="-15497"/>
                  <a:pt x="1200469" y="0"/>
                </a:cubicBezTo>
                <a:cubicBezTo>
                  <a:pt x="1398939" y="15497"/>
                  <a:pt x="1608397" y="-18886"/>
                  <a:pt x="1905092" y="0"/>
                </a:cubicBezTo>
                <a:cubicBezTo>
                  <a:pt x="2201787" y="18886"/>
                  <a:pt x="2405176" y="14775"/>
                  <a:pt x="2609715" y="0"/>
                </a:cubicBezTo>
                <a:cubicBezTo>
                  <a:pt x="2610129" y="5928"/>
                  <a:pt x="2609945" y="11133"/>
                  <a:pt x="2609715" y="18288"/>
                </a:cubicBezTo>
                <a:cubicBezTo>
                  <a:pt x="2437672" y="45501"/>
                  <a:pt x="2157047" y="37158"/>
                  <a:pt x="2009481" y="18288"/>
                </a:cubicBezTo>
                <a:cubicBezTo>
                  <a:pt x="1861915" y="-582"/>
                  <a:pt x="1705933" y="12780"/>
                  <a:pt x="1409246" y="18288"/>
                </a:cubicBezTo>
                <a:cubicBezTo>
                  <a:pt x="1112559" y="23796"/>
                  <a:pt x="883204" y="12235"/>
                  <a:pt x="704623" y="18288"/>
                </a:cubicBezTo>
                <a:cubicBezTo>
                  <a:pt x="526042" y="24341"/>
                  <a:pt x="274196" y="39038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F8AD29-989E-D6A2-253F-753187D1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fi-FI" sz="2800" dirty="0">
                <a:solidFill>
                  <a:srgbClr val="FFFFFF"/>
                </a:solidFill>
              </a:rPr>
              <a:t>Reaktiot vaikeissa tilanteissa, 6 ryhmää. Lähde ACT Alliance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7D4EFB-6D34-37D2-E8DD-86B9855CC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r>
              <a:rPr lang="fi-FI" sz="1700" dirty="0"/>
              <a:t>FYYSISET</a:t>
            </a:r>
          </a:p>
          <a:p>
            <a:r>
              <a:rPr lang="fi-FI" sz="1700" dirty="0"/>
              <a:t>Uupumus, pahoinvointi, lihassärky, päänsärky, nykiminen, tunnekylmyys, nopea syke, ajattelun sekavuus, hikoilu, apatia, unettomuus, jne.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78565-9E76-A032-F0AF-B8AE101E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r>
              <a:rPr lang="fi-FI" sz="1700" dirty="0"/>
              <a:t>KOGNITIIVISET</a:t>
            </a:r>
          </a:p>
          <a:p>
            <a:r>
              <a:rPr lang="fi-FI" sz="1700" dirty="0"/>
              <a:t>Muiden syyttäminen, sekavuus, muistiongelmat, pakkoajatukset, huono päätöksentekokyky, ajattelun vaikeudet, hyperaktiivisuus, jne. </a:t>
            </a:r>
          </a:p>
        </p:txBody>
      </p:sp>
    </p:spTree>
    <p:extLst>
      <p:ext uri="{BB962C8B-B14F-4D97-AF65-F5344CB8AC3E}">
        <p14:creationId xmlns:p14="http://schemas.microsoft.com/office/powerpoint/2010/main" val="198579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F33A2-E8F6-C342-2102-76161C28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18D8B86-23E4-52E8-E224-596CE5034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F045005-86CF-C282-DF4C-2F5D0A1C6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25108B-7EDA-0D80-CC2F-DE0CC7FF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fi-FI" sz="2800" dirty="0">
                <a:solidFill>
                  <a:srgbClr val="FFFFFF"/>
                </a:solidFill>
              </a:rPr>
              <a:t>Reaktiot vaikeissa tilanteissa, 6 ryhmää. Lähde ACT Alliance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67BAB-F8A3-790B-A037-37050203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700" dirty="0"/>
              <a:t>EMOTIONAALISET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/>
              <a:t>Ahdistus, syyllisyys, turtumus, suru</a:t>
            </a:r>
            <a:r>
              <a:rPr lang="fi-FI" sz="1700"/>
              <a:t>, kieltäminen</a:t>
            </a:r>
            <a:r>
              <a:rPr lang="fi-FI" sz="1700" dirty="0"/>
              <a:t>, pakkoajatukset, viha, ärtyneisyys, levottomuus, räjähdysherkkyys, pakkomielteisyys, epävarmuus, pelko, jne. </a:t>
            </a:r>
          </a:p>
          <a:p>
            <a:endParaRPr lang="fi-FI" sz="17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274DD6-90CF-714E-E48C-B2E84BC5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700" dirty="0"/>
              <a:t>  SOSIAALISIIN SUHTEISIIN LIITTYVÄT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/>
              <a:t>Vetäytyminen perheestä ja työyhteisöstä, media-aktiivisuus,  lisästressi edellä mainituista, työttömyys, koulutuksista vetäytyminen, jne.</a:t>
            </a:r>
          </a:p>
          <a:p>
            <a:pPr marL="0" indent="0">
              <a:buNone/>
            </a:pP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1639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7BD4C-EEEB-E005-354D-392A4A0D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8E44089-AB3F-7517-919C-F9BAAC22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07D1DF0-7F0F-A982-ECE3-7098150F5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924B65-74B8-2F5E-E9A7-69D7E893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fi-FI" sz="2800" dirty="0">
                <a:solidFill>
                  <a:srgbClr val="FFFFFF"/>
                </a:solidFill>
              </a:rPr>
              <a:t>Reaktiot vaikeissa tilanteissa, 6 ryhmää. Lähde ACT Alliance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AAA67C-1673-A9EF-1103-AA62022C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700" dirty="0"/>
              <a:t>KÄYTTÄYTYMISPOHJAISET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/>
              <a:t>Vetäytyminen, tunteenpurkaukset, epäluulo, päihdealttius, itkujaksot, holtittomuus, korostunut valppaus ympäristöön, väkivaltapotentiaali, onnettomuusherkkyys, odottamattomat reaktiot, kyvyttömyys levätä, </a:t>
            </a:r>
            <a:r>
              <a:rPr lang="fi-FI" sz="1700" dirty="0" err="1"/>
              <a:t>jne</a:t>
            </a:r>
            <a:endParaRPr lang="fi-FI" sz="1700" dirty="0"/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endParaRPr lang="fi-FI" sz="1700" dirty="0"/>
          </a:p>
          <a:p>
            <a:endParaRPr lang="fi-FI" sz="17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4FC08B-3990-11F5-82B9-611964A5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700" dirty="0"/>
              <a:t>  HENGELLISET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/>
              <a:t>Itsesyytökset, Jumalaan kohdistuva viha, kuolevaisuuden tunnustaminen, tuonpuoleisuuden kysymykset, hyvä ja paha, arvojen uudelleen muotoutuminen, Jumalalle tehtävät lupaukset, kaupankäynnit, koston kysymykset</a:t>
            </a:r>
            <a:r>
              <a:rPr lang="fi-FI" sz="1700"/>
              <a:t>, jne. </a:t>
            </a:r>
            <a:endParaRPr lang="fi-FI" sz="1700" dirty="0"/>
          </a:p>
          <a:p>
            <a:pPr marL="0" indent="0">
              <a:buNone/>
            </a:pP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34445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Esimerkkejä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dirty="0" err="1"/>
              <a:t>Kuulen</a:t>
            </a:r>
            <a:r>
              <a:rPr dirty="0"/>
              <a:t> </a:t>
            </a:r>
            <a:r>
              <a:rPr dirty="0" err="1"/>
              <a:t>että</a:t>
            </a:r>
            <a:r>
              <a:rPr dirty="0"/>
              <a:t> </a:t>
            </a:r>
            <a:r>
              <a:rPr dirty="0" err="1"/>
              <a:t>asia</a:t>
            </a:r>
            <a:r>
              <a:rPr dirty="0"/>
              <a:t> on </a:t>
            </a:r>
            <a:r>
              <a:rPr dirty="0" err="1"/>
              <a:t>sinulle</a:t>
            </a:r>
            <a:r>
              <a:rPr dirty="0"/>
              <a:t> </a:t>
            </a:r>
            <a:r>
              <a:rPr dirty="0" err="1"/>
              <a:t>tärkeä</a:t>
            </a:r>
            <a:r>
              <a:rPr dirty="0"/>
              <a:t>.</a:t>
            </a:r>
            <a:endParaRPr lang="fi-FI" dirty="0"/>
          </a:p>
          <a:p>
            <a:pPr marL="0" indent="0">
              <a:buNone/>
            </a:pPr>
            <a:r>
              <a:rPr dirty="0"/>
              <a:t>Se, </a:t>
            </a:r>
            <a:r>
              <a:rPr dirty="0" err="1"/>
              <a:t>mitä</a:t>
            </a:r>
            <a:r>
              <a:rPr dirty="0"/>
              <a:t> </a:t>
            </a:r>
            <a:r>
              <a:rPr dirty="0" err="1"/>
              <a:t>voin</a:t>
            </a:r>
            <a:r>
              <a:rPr dirty="0"/>
              <a:t> </a:t>
            </a:r>
            <a:r>
              <a:rPr dirty="0" err="1"/>
              <a:t>tässä</a:t>
            </a:r>
            <a:r>
              <a:rPr dirty="0"/>
              <a:t> </a:t>
            </a:r>
            <a:r>
              <a:rPr dirty="0" err="1"/>
              <a:t>tilanteessa</a:t>
            </a:r>
            <a:r>
              <a:rPr dirty="0"/>
              <a:t> </a:t>
            </a:r>
            <a:r>
              <a:rPr dirty="0" err="1"/>
              <a:t>tehdä</a:t>
            </a:r>
            <a:r>
              <a:rPr dirty="0"/>
              <a:t>, on...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Ymmärrän, että sinua harmittaa, koska…</a:t>
            </a:r>
            <a:endParaRPr dirty="0"/>
          </a:p>
          <a:p>
            <a:pPr marL="0" indent="0">
              <a:buNone/>
            </a:pPr>
            <a:r>
              <a:rPr dirty="0" err="1"/>
              <a:t>Katsotaan</a:t>
            </a:r>
            <a:r>
              <a:rPr dirty="0"/>
              <a:t> </a:t>
            </a:r>
            <a:r>
              <a:rPr dirty="0" err="1"/>
              <a:t>yhdessä</a:t>
            </a:r>
            <a:r>
              <a:rPr dirty="0"/>
              <a:t> </a:t>
            </a:r>
            <a:r>
              <a:rPr dirty="0" err="1"/>
              <a:t>vaihtoehtoja</a:t>
            </a:r>
            <a:r>
              <a:rPr dirty="0"/>
              <a:t>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Olen pahoillani, että ole joutunut kokemaan…</a:t>
            </a:r>
          </a:p>
          <a:p>
            <a:pPr marL="0" indent="0">
              <a:buNone/>
            </a:pPr>
            <a:r>
              <a:rPr lang="fi-FI" dirty="0"/>
              <a:t>Voin auttaa sinua parhaalla tavalla, kun puhumme asiallisesti.</a:t>
            </a:r>
          </a:p>
          <a:p>
            <a:pPr marL="0" indent="0">
              <a:buNone/>
            </a:pPr>
            <a:r>
              <a:rPr lang="fi-FI" dirty="0"/>
              <a:t>Lämmin osanottoni.</a:t>
            </a:r>
          </a:p>
          <a:p>
            <a:pPr marL="0" indent="0">
              <a:buNone/>
            </a:pPr>
            <a:r>
              <a:rPr lang="fi-FI" dirty="0"/>
              <a:t>Kerro mikä on mahdollista ja mikä ei. </a:t>
            </a:r>
          </a:p>
          <a:p>
            <a:pPr marL="0" indent="0">
              <a:buNone/>
            </a:pPr>
            <a:r>
              <a:rPr lang="fi-FI" dirty="0"/>
              <a:t>Nyt on tunnetta paljon, sopiiko jos jatketaan kun tilanne rauhallisempi.</a:t>
            </a:r>
          </a:p>
          <a:p>
            <a:pPr marL="0" indent="0">
              <a:buNone/>
            </a:pPr>
            <a:r>
              <a:rPr lang="fi-FI" dirty="0"/>
              <a:t>Avoimet kysymykset: m kysymykset</a:t>
            </a:r>
          </a:p>
          <a:p>
            <a:r>
              <a:rPr lang="fi-FI" dirty="0"/>
              <a:t>Mitä toivoisit tapahtuvan seuraavaksi.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fi-FI" sz="4700"/>
              <a:t>Tehtävä parille tai kolmikolle.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fi-FI" sz="1900"/>
              <a:t>Harjoitelkaa:</a:t>
            </a:r>
          </a:p>
          <a:p>
            <a:r>
              <a:rPr lang="fi-FI" sz="1900"/>
              <a:t>A) Asiakas korottaa ääntä</a:t>
            </a:r>
          </a:p>
          <a:p>
            <a:r>
              <a:rPr lang="fi-FI" sz="1900"/>
              <a:t>B) Asiakas vaatii mahdotonta</a:t>
            </a:r>
          </a:p>
          <a:p>
            <a:r>
              <a:rPr lang="fi-FI" sz="1900"/>
              <a:t>C) Asiakas ei hyväksy vastaustasi</a:t>
            </a:r>
          </a:p>
          <a:p>
            <a:endParaRPr lang="fi-FI" sz="1900"/>
          </a:p>
          <a:p>
            <a:r>
              <a:rPr lang="fi-FI" sz="1900"/>
              <a:t>Harjoitus: toinen esittää asiakasta, toinen työntekijää. Vaihtakaa rooleja.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D9FC7A-42B7-6090-A814-2D7C02F9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53" r="17641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fi-FI" sz="3300"/>
              <a:t>Esim. Toimintamalli (4-vaiheinen)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979EE7-A40A-9ADB-F275-46132CD20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0493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Tehtävä pareille tai kolmikoille: </a:t>
            </a:r>
            <a:br>
              <a:rPr lang="fi-FI" sz="3100"/>
            </a:br>
            <a:r>
              <a:rPr lang="fi-FI" sz="3100"/>
              <a:t>Rajojen asettaminen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277AD06-A74F-2C47-4C15-76FF8215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476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sz="1600"/>
          </a:p>
          <a:p>
            <a:r>
              <a:rPr lang="fi-FI" sz="1600"/>
              <a:t>- Pohtikaa, missä kulkee työntekijän raja?</a:t>
            </a:r>
          </a:p>
          <a:p>
            <a:r>
              <a:rPr lang="fi-FI" sz="1600"/>
              <a:t>- Millaisia lauseita voisi käyttää epäasiallisessa tilanteessa?</a:t>
            </a:r>
          </a:p>
          <a:p>
            <a:r>
              <a:rPr lang="fi-FI" sz="1600"/>
              <a:t>- Harjoitelkaa ääneen kolme eri rajauslausetta.</a:t>
            </a:r>
          </a:p>
          <a:p>
            <a:r>
              <a:rPr lang="fi-FI" sz="1600"/>
              <a:t>Vaihtakaa rooleja.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E55911-43BF-4773-517C-F001BD46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20" r="9293"/>
          <a:stretch>
            <a:fillRect/>
          </a:stretch>
        </p:blipFill>
        <p:spPr>
          <a:xfrm>
            <a:off x="20" y="10"/>
            <a:ext cx="746029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0" y="1045597"/>
            <a:ext cx="2725309" cy="1588422"/>
          </a:xfrm>
        </p:spPr>
        <p:txBody>
          <a:bodyPr anchor="b">
            <a:normAutofit/>
          </a:bodyPr>
          <a:lstStyle/>
          <a:p>
            <a:r>
              <a:rPr lang="fi-FI" sz="3100"/>
              <a:t>Työntekijän jaksaminen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9" y="2722729"/>
            <a:ext cx="2725310" cy="2700062"/>
          </a:xfrm>
        </p:spPr>
        <p:txBody>
          <a:bodyPr>
            <a:normAutofit/>
          </a:bodyPr>
          <a:lstStyle/>
          <a:p>
            <a:r>
              <a:rPr lang="fi-FI" sz="1700" dirty="0"/>
              <a:t>Pidä tauko tilanteen jälkeen, jo 3min auttaa.</a:t>
            </a:r>
          </a:p>
          <a:p>
            <a:r>
              <a:rPr lang="fi-FI" sz="1700" dirty="0"/>
              <a:t>Kirjaa tilanne ylös</a:t>
            </a:r>
          </a:p>
          <a:p>
            <a:r>
              <a:rPr lang="fi-FI" sz="1700" dirty="0"/>
              <a:t>Hyödynnä kollegiaalista ja esimiesten tukea</a:t>
            </a:r>
          </a:p>
          <a:p>
            <a:r>
              <a:rPr lang="fi-FI" sz="1700" dirty="0"/>
              <a:t>Työterveys, HR, työnohjaus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04006C4-EE8A-9D47-F652-87DF65FF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57"/>
          <a:stretch>
            <a:fillRect/>
          </a:stretch>
        </p:blipFill>
        <p:spPr>
          <a:xfrm>
            <a:off x="20" y="10"/>
            <a:ext cx="7460291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B7D89F-E13E-A2BC-185D-0DE071E2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1045597"/>
            <a:ext cx="2725309" cy="15884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600"/>
              <a:t>Suuri kiitos ja tsemppiä erilaisiin kohtaamisiin!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96DE96-AABC-03E7-29F5-AA2C06E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39" y="2722729"/>
            <a:ext cx="2725310" cy="2700062"/>
          </a:xfrm>
        </p:spPr>
        <p:txBody>
          <a:bodyPr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7250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49A61A-E856-944D-14D8-3F39B523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99185"/>
          </a:xfrm>
        </p:spPr>
        <p:txBody>
          <a:bodyPr>
            <a:normAutofit fontScale="90000"/>
          </a:bodyPr>
          <a:lstStyle/>
          <a:p>
            <a:endParaRPr lang="fi-FI" sz="35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3F22C64-E7F0-469A-53EF-9C24C938FA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8533" y="1816926"/>
            <a:ext cx="3497367" cy="2722959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9ABF00-A458-FD47-B470-7ED5FAD9F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900" y="1816926"/>
            <a:ext cx="3761990" cy="3584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700" dirty="0" err="1"/>
              <a:t>pia</a:t>
            </a:r>
            <a:r>
              <a:rPr lang="fi-FI" sz="1700" dirty="0"/>
              <a:t> </a:t>
            </a:r>
            <a:r>
              <a:rPr lang="fi-FI" sz="1700" dirty="0" err="1"/>
              <a:t>korri</a:t>
            </a:r>
            <a:endParaRPr lang="fi-FI" sz="1700" dirty="0"/>
          </a:p>
          <a:p>
            <a:endParaRPr lang="fi-FI" sz="1700" dirty="0"/>
          </a:p>
          <a:p>
            <a:r>
              <a:rPr lang="fi-FI" sz="1700" dirty="0"/>
              <a:t>Yritys- ja organisaatiovalmentaja, KM</a:t>
            </a:r>
          </a:p>
          <a:p>
            <a:r>
              <a:rPr lang="fi-FI" sz="1700" dirty="0"/>
              <a:t>Seniori Team </a:t>
            </a:r>
            <a:r>
              <a:rPr lang="fi-FI" sz="1700" dirty="0" err="1"/>
              <a:t>Coach</a:t>
            </a:r>
            <a:r>
              <a:rPr lang="fi-FI" sz="1700" dirty="0"/>
              <a:t> (Tiimiakatemia)</a:t>
            </a:r>
          </a:p>
          <a:p>
            <a:r>
              <a:rPr lang="fi-FI" sz="1700" dirty="0"/>
              <a:t>MCID </a:t>
            </a:r>
            <a:r>
              <a:rPr lang="fi-FI" sz="1700" dirty="0" err="1"/>
              <a:t>Head</a:t>
            </a:r>
            <a:r>
              <a:rPr lang="fi-FI" sz="1700" dirty="0"/>
              <a:t> </a:t>
            </a:r>
            <a:r>
              <a:rPr lang="fi-FI" sz="1700" dirty="0" err="1"/>
              <a:t>coach</a:t>
            </a:r>
            <a:endParaRPr lang="fi-FI" sz="1700" dirty="0"/>
          </a:p>
          <a:p>
            <a:r>
              <a:rPr lang="fi-FI" sz="1700" dirty="0" err="1"/>
              <a:t>Certified</a:t>
            </a:r>
            <a:r>
              <a:rPr lang="fi-FI" sz="1700" dirty="0"/>
              <a:t> Business </a:t>
            </a:r>
            <a:r>
              <a:rPr lang="fi-FI" sz="1700" dirty="0" err="1"/>
              <a:t>Coach</a:t>
            </a:r>
            <a:r>
              <a:rPr lang="fi-FI" sz="1700" dirty="0"/>
              <a:t> (BCI)</a:t>
            </a:r>
          </a:p>
          <a:p>
            <a:r>
              <a:rPr lang="fi-FI" sz="1700" dirty="0"/>
              <a:t>Työnohjaaja (</a:t>
            </a:r>
            <a:r>
              <a:rPr lang="fi-FI" sz="1700" dirty="0" err="1"/>
              <a:t>STOry</a:t>
            </a:r>
            <a:r>
              <a:rPr lang="fi-FI" sz="1700" dirty="0"/>
              <a:t>)</a:t>
            </a:r>
          </a:p>
          <a:p>
            <a:r>
              <a:rPr lang="fi-FI" sz="1700" dirty="0"/>
              <a:t>Työyhteisösovittelija (</a:t>
            </a:r>
            <a:r>
              <a:rPr lang="fi-FI" sz="1700" dirty="0" err="1"/>
              <a:t>Takk</a:t>
            </a:r>
            <a:r>
              <a:rPr lang="fi-FI" sz="1700" dirty="0"/>
              <a:t>)</a:t>
            </a:r>
          </a:p>
          <a:p>
            <a:r>
              <a:rPr lang="fi-FI" sz="1700" dirty="0"/>
              <a:t>Seikkailu- ja </a:t>
            </a:r>
            <a:r>
              <a:rPr lang="fi-FI" sz="1700" dirty="0" err="1"/>
              <a:t>elämämyspedagogi</a:t>
            </a:r>
            <a:endParaRPr lang="fi-FI" sz="1700" dirty="0"/>
          </a:p>
          <a:p>
            <a:endParaRPr lang="fi-FI" sz="1700" dirty="0"/>
          </a:p>
          <a:p>
            <a:r>
              <a:rPr lang="fi-FI" sz="1700" dirty="0"/>
              <a:t>Tampereen ev.lut. seurakuntayhtymä, koulutusasiantuntija. </a:t>
            </a:r>
          </a:p>
          <a:p>
            <a:r>
              <a:rPr lang="fi-FI" sz="1700" dirty="0"/>
              <a:t>Suruviestit, kouluttaminen ja kokemusasiantuntija</a:t>
            </a:r>
          </a:p>
        </p:txBody>
      </p:sp>
    </p:spTree>
    <p:extLst>
      <p:ext uri="{BB962C8B-B14F-4D97-AF65-F5344CB8AC3E}">
        <p14:creationId xmlns:p14="http://schemas.microsoft.com/office/powerpoint/2010/main" val="176500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93A24B-FE64-3B0C-8F18-BB6277C6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Asiakas-kokemus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78B13-406C-41EE-B87E-C46FE4FF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lnSpcReduction="10000"/>
          </a:bodyPr>
          <a:lstStyle/>
          <a:p>
            <a:r>
              <a:rPr lang="fi-FI" dirty="0"/>
              <a:t>Ominaispiirre: ajallinen kokemus, kosketuspisteen merkitys ja moniulotteisuus.</a:t>
            </a:r>
          </a:p>
          <a:p>
            <a:r>
              <a:rPr lang="fi-FI" dirty="0"/>
              <a:t>Polun eri kohdat: kirkon omistamat kosketuspisteet, kumppanin toteuttamat, asiakkaan omat, sosiaaliset ja ulkoiset kosketuspisteet.</a:t>
            </a:r>
          </a:p>
          <a:p>
            <a:r>
              <a:rPr lang="fi-FI" dirty="0"/>
              <a:t>Asiakaskokemus= </a:t>
            </a:r>
            <a:r>
              <a:rPr lang="fi-FI" dirty="0" err="1"/>
              <a:t>Lupaus+Lunastus</a:t>
            </a:r>
            <a:r>
              <a:rPr lang="fi-FI" dirty="0"/>
              <a:t>, -tai +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87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EC193E-32FB-AC3E-8873-718BE9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fi-FI" sz="3600"/>
              <a:t>Parityöskentely paikalta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2387FC-F612-616C-364C-457ED582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dirty="0"/>
              <a:t>Pari tai kolmikko. Onko asiakas aina oikeassa tai onko asiakas aina kuningas? Miettikää lauseita eri tilanteissa. Esim. teatteri, autokauppa, talon rakennus, hautaustoimisto, jne. </a:t>
            </a:r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CD1669-B5C8-E74E-3CB5-48C03CA8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8" r="8485" b="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622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3779E0-93E3-0EFA-C93D-D0136719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fi-FI" sz="4000"/>
              <a:t>Oma pohdintani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2F102EC-F465-BFBF-27A0-A18565949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0367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17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477A9B4-1093-9963-40DD-1BA7CE10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3" r="39602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C907C5-8EDF-8E2E-6DE2-94036F42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fi-FI" sz="2400"/>
              <a:t>HUOM!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6CFE23-123E-8D37-5DB3-4F39946E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fi-FI" sz="1500"/>
              <a:t>Tässä puhutaan tilanteista, joissa ei ole fyysistä uhkaa, vaan tilanteita joissa on turvallista olla, mutta ei haluta olla. </a:t>
            </a:r>
          </a:p>
          <a:p>
            <a:endParaRPr lang="fi-FI" sz="1500"/>
          </a:p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505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>
                <a:solidFill>
                  <a:srgbClr val="FFFFFF"/>
                </a:solidFill>
              </a:rPr>
              <a:t>Pari tai kolmikko : Tunnereaktioiden tunnistaminen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22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Kuvatkaa yksi haastava asiakastilanne toisillenne, jonka olet kohdannut.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 Mitä tunteita asiakkaalla oli?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2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Mitä tunteita sinussa heräsi?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2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Miten tilanteen olisi voinut muuttaa?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Mikä on haastava tilanne?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A) Asiakkaan vahva tunne esim. vihainen, katkera, aggressiivinen, välinpitämätön.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B) Asiakkaan tilanne esim. sekavuus, </a:t>
            </a:r>
            <a:r>
              <a:rPr lang="fi-FI" sz="2200" dirty="0" err="1"/>
              <a:t>mt</a:t>
            </a:r>
            <a:r>
              <a:rPr lang="fi-FI" sz="2200" dirty="0"/>
              <a:t> haasteet, päihdeongelmat.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C) Kohtuuttomat vaatimukset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D) Tunteet kohdistuvat työntekijään. (Sinä olet pilannut, sinä olet aiheuttanut, sinun takia joudumme...)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Mitä puuttuu?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2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+suru, </a:t>
            </a:r>
            <a:r>
              <a:rPr lang="fi-FI" sz="2200" dirty="0" err="1"/>
              <a:t>trauma,menetys</a:t>
            </a:r>
            <a:r>
              <a:rPr lang="fi-FI" sz="2200"/>
              <a:t>, kuolema</a:t>
            </a:r>
            <a:endParaRPr lang="fi-FI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fi-FI" sz="3500"/>
              <a:t>Perusperiaatteet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A68F05-815C-F559-42F8-AE50FDBFF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036068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a609c794-a48e-43b2-be34-990f3b068db2}" enabled="0" method="" siteId="{a609c794-a48e-43b2-be34-990f3b068d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718</Words>
  <Application>Microsoft Office PowerPoint</Application>
  <PresentationFormat>Näytössä katseltava diaesitys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Meiryo</vt:lpstr>
      <vt:lpstr>Arial</vt:lpstr>
      <vt:lpstr>Calibri</vt:lpstr>
      <vt:lpstr>Office Theme</vt:lpstr>
      <vt:lpstr>Hankalien asiakastilanteiden kohtaaminen ja käsittely</vt:lpstr>
      <vt:lpstr>PowerPoint-esitys</vt:lpstr>
      <vt:lpstr>Asiakas-kokemus</vt:lpstr>
      <vt:lpstr>Parityöskentely paikalta</vt:lpstr>
      <vt:lpstr>Oma pohdintani</vt:lpstr>
      <vt:lpstr>HUOM!</vt:lpstr>
      <vt:lpstr>Pari tai kolmikko : Tunnereaktioiden tunnistaminen</vt:lpstr>
      <vt:lpstr>Mikä on haastava tilanne?</vt:lpstr>
      <vt:lpstr>Perusperiaatteet</vt:lpstr>
      <vt:lpstr>Reaktiot vaikeissa tilanteissa, 6 ryhmää. Lähde ACT Alliance</vt:lpstr>
      <vt:lpstr>Reaktiot vaikeissa tilanteissa, 6 ryhmää. Lähde ACT Alliance</vt:lpstr>
      <vt:lpstr>Reaktiot vaikeissa tilanteissa, 6 ryhmää. Lähde ACT Alliance</vt:lpstr>
      <vt:lpstr>Esimerkkejä</vt:lpstr>
      <vt:lpstr>Tehtävä parille tai kolmikolle. </vt:lpstr>
      <vt:lpstr>Esim. Toimintamalli (4-vaiheinen)</vt:lpstr>
      <vt:lpstr>Tehtävä pareille tai kolmikoille:  Rajojen asettaminen</vt:lpstr>
      <vt:lpstr>Työntekijän jaksaminen</vt:lpstr>
      <vt:lpstr>Suuri kiitos ja tsemppiä erilaisiin kohtaamisiin!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Korri Pia</dc:creator>
  <cp:keywords/>
  <dc:description>generated using python-pptx</dc:description>
  <cp:lastModifiedBy>Raunemo Aulikki</cp:lastModifiedBy>
  <cp:revision>3</cp:revision>
  <dcterms:created xsi:type="dcterms:W3CDTF">2013-01-27T09:14:16Z</dcterms:created>
  <dcterms:modified xsi:type="dcterms:W3CDTF">2026-04-16T04:32:43Z</dcterms:modified>
  <cp:category/>
</cp:coreProperties>
</file>