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 id="2147483716" r:id="rId6"/>
  </p:sldMasterIdLst>
  <p:notesMasterIdLst>
    <p:notesMasterId r:id="rId17"/>
  </p:notesMasterIdLst>
  <p:sldIdLst>
    <p:sldId id="256" r:id="rId7"/>
    <p:sldId id="265" r:id="rId8"/>
    <p:sldId id="6811" r:id="rId9"/>
    <p:sldId id="6616" r:id="rId10"/>
    <p:sldId id="6808" r:id="rId11"/>
    <p:sldId id="6772" r:id="rId12"/>
    <p:sldId id="6810" r:id="rId13"/>
    <p:sldId id="6746" r:id="rId14"/>
    <p:sldId id="6747" r:id="rId15"/>
    <p:sldId id="258" r:id="rId16"/>
  </p:sldIdLst>
  <p:sldSz cx="12192000" cy="6858000"/>
  <p:notesSz cx="6858000" cy="9144000"/>
  <p:defaultText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0223" autoAdjust="0"/>
  </p:normalViewPr>
  <p:slideViewPr>
    <p:cSldViewPr>
      <p:cViewPr varScale="1">
        <p:scale>
          <a:sx n="77" d="100"/>
          <a:sy n="77" d="100"/>
        </p:scale>
        <p:origin x="10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82865951675968"/>
          <c:y val="6.5844799142254842E-2"/>
          <c:w val="0.82908673829545954"/>
          <c:h val="0.79944780235637969"/>
        </c:manualLayout>
      </c:layout>
      <c:areaChart>
        <c:grouping val="standard"/>
        <c:varyColors val="0"/>
        <c:ser>
          <c:idx val="0"/>
          <c:order val="0"/>
          <c:spPr>
            <a:solidFill>
              <a:schemeClr val="accent5"/>
            </a:solidFill>
            <a:ln>
              <a:noFill/>
            </a:ln>
            <a:effectLst/>
          </c:spPr>
          <c:cat>
            <c:numRef>
              <c:f>Taul1!$A$5:$A$24</c:f>
              <c:numCache>
                <c:formatCode>General</c:formatCod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Cache>
            </c:numRef>
          </c:cat>
          <c:val>
            <c:numRef>
              <c:f>Taul1!$B$5:$B$24</c:f>
              <c:numCache>
                <c:formatCode>#,##0</c:formatCode>
                <c:ptCount val="20"/>
                <c:pt idx="0">
                  <c:v>55987</c:v>
                </c:pt>
                <c:pt idx="1">
                  <c:v>56158</c:v>
                </c:pt>
                <c:pt idx="2">
                  <c:v>56362</c:v>
                </c:pt>
                <c:pt idx="3">
                  <c:v>56605</c:v>
                </c:pt>
                <c:pt idx="4">
                  <c:v>56883</c:v>
                </c:pt>
                <c:pt idx="5">
                  <c:v>57244</c:v>
                </c:pt>
                <c:pt idx="6">
                  <c:v>57625</c:v>
                </c:pt>
                <c:pt idx="7">
                  <c:v>58089</c:v>
                </c:pt>
                <c:pt idx="8">
                  <c:v>58576</c:v>
                </c:pt>
                <c:pt idx="9">
                  <c:v>59139</c:v>
                </c:pt>
                <c:pt idx="10">
                  <c:v>59750</c:v>
                </c:pt>
                <c:pt idx="11">
                  <c:v>60414</c:v>
                </c:pt>
                <c:pt idx="12">
                  <c:v>61132</c:v>
                </c:pt>
                <c:pt idx="13">
                  <c:v>61856</c:v>
                </c:pt>
                <c:pt idx="14">
                  <c:v>62613</c:v>
                </c:pt>
                <c:pt idx="15">
                  <c:v>63322</c:v>
                </c:pt>
                <c:pt idx="16">
                  <c:v>64010</c:v>
                </c:pt>
                <c:pt idx="17">
                  <c:v>64620</c:v>
                </c:pt>
                <c:pt idx="18">
                  <c:v>65186</c:v>
                </c:pt>
                <c:pt idx="19">
                  <c:v>65690</c:v>
                </c:pt>
              </c:numCache>
            </c:numRef>
          </c:val>
          <c:extLst>
            <c:ext xmlns:c16="http://schemas.microsoft.com/office/drawing/2014/chart" uri="{C3380CC4-5D6E-409C-BE32-E72D297353CC}">
              <c16:uniqueId val="{00000000-8894-4378-8CA7-518F847874A2}"/>
            </c:ext>
          </c:extLst>
        </c:ser>
        <c:dLbls>
          <c:showLegendKey val="0"/>
          <c:showVal val="0"/>
          <c:showCatName val="0"/>
          <c:showSerName val="0"/>
          <c:showPercent val="0"/>
          <c:showBubbleSize val="0"/>
        </c:dLbls>
        <c:axId val="1089643424"/>
        <c:axId val="1089641784"/>
      </c:areaChart>
      <c:catAx>
        <c:axId val="108964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1" i="0" u="none" strike="noStrike" kern="1200" baseline="0">
                <a:solidFill>
                  <a:schemeClr val="tx1">
                    <a:lumMod val="65000"/>
                    <a:lumOff val="35000"/>
                  </a:schemeClr>
                </a:solidFill>
                <a:latin typeface="+mn-lt"/>
                <a:ea typeface="+mn-ea"/>
                <a:cs typeface="+mn-cs"/>
              </a:defRPr>
            </a:pPr>
            <a:endParaRPr lang="fi-FI"/>
          </a:p>
        </c:txPr>
        <c:crossAx val="1089641784"/>
        <c:crosses val="autoZero"/>
        <c:auto val="1"/>
        <c:lblAlgn val="ctr"/>
        <c:lblOffset val="100"/>
        <c:noMultiLvlLbl val="0"/>
      </c:catAx>
      <c:valAx>
        <c:axId val="1089641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50" b="1" i="0" u="none" strike="noStrike" kern="1200" baseline="0">
                <a:solidFill>
                  <a:schemeClr val="tx1">
                    <a:lumMod val="65000"/>
                    <a:lumOff val="35000"/>
                  </a:schemeClr>
                </a:solidFill>
                <a:latin typeface="+mn-lt"/>
                <a:ea typeface="+mn-ea"/>
                <a:cs typeface="+mn-cs"/>
              </a:defRPr>
            </a:pPr>
            <a:endParaRPr lang="fi-FI"/>
          </a:p>
        </c:txPr>
        <c:crossAx val="1089643424"/>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A40D3-1218-485F-B107-B41911A99EF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i-FI"/>
        </a:p>
      </dgm:t>
    </dgm:pt>
    <dgm:pt modelId="{E9271BF2-F0EE-4F2D-B291-C45D4BA1D932}">
      <dgm:prSet custT="1"/>
      <dgm:spPr/>
      <dgm:t>
        <a:bodyPr/>
        <a:lstStyle/>
        <a:p>
          <a:r>
            <a:rPr lang="fi-FI" sz="2000" b="1" dirty="0"/>
            <a:t>Digitaalisessa </a:t>
          </a:r>
          <a:br>
            <a:rPr lang="fi-FI" sz="2000" b="1" dirty="0"/>
          </a:br>
          <a:r>
            <a:rPr lang="fi-FI" sz="2000" b="1" dirty="0"/>
            <a:t>muodossa oleva tieto pysyy digitaalisena</a:t>
          </a:r>
          <a:endParaRPr lang="fi-FI" sz="2000" dirty="0"/>
        </a:p>
      </dgm:t>
    </dgm:pt>
    <dgm:pt modelId="{F0442499-655B-4643-B34D-E240DD697AE4}" type="parTrans" cxnId="{6F5CFCA3-58DD-408B-BD43-B8BEFAA94836}">
      <dgm:prSet/>
      <dgm:spPr/>
      <dgm:t>
        <a:bodyPr/>
        <a:lstStyle/>
        <a:p>
          <a:endParaRPr lang="fi-FI"/>
        </a:p>
      </dgm:t>
    </dgm:pt>
    <dgm:pt modelId="{0E2BFFA6-6709-4F5A-BDA3-6227FB6DA66A}" type="sibTrans" cxnId="{6F5CFCA3-58DD-408B-BD43-B8BEFAA94836}">
      <dgm:prSet/>
      <dgm:spPr/>
      <dgm:t>
        <a:bodyPr/>
        <a:lstStyle/>
        <a:p>
          <a:endParaRPr lang="fi-FI"/>
        </a:p>
      </dgm:t>
    </dgm:pt>
    <dgm:pt modelId="{78AE2DAC-DF92-4C43-9CDE-5E613757CFDB}">
      <dgm:prSet custT="1"/>
      <dgm:spPr/>
      <dgm:t>
        <a:bodyPr/>
        <a:lstStyle/>
        <a:p>
          <a:pPr>
            <a:buClr>
              <a:schemeClr val="accent1"/>
            </a:buClr>
          </a:pPr>
          <a:r>
            <a:rPr lang="fi-FI" sz="1800"/>
            <a:t>Ei tarvita paperimuotoista sukuselvitystä tai saldotodistuksia</a:t>
          </a:r>
        </a:p>
      </dgm:t>
    </dgm:pt>
    <dgm:pt modelId="{7B2E6B02-D582-4BE2-B2DD-E13AE58350B4}" type="parTrans" cxnId="{E7A60BAA-C2E8-487E-AA44-1998CF3E865A}">
      <dgm:prSet/>
      <dgm:spPr/>
      <dgm:t>
        <a:bodyPr/>
        <a:lstStyle/>
        <a:p>
          <a:endParaRPr lang="fi-FI"/>
        </a:p>
      </dgm:t>
    </dgm:pt>
    <dgm:pt modelId="{434E3CE4-B51A-4A2A-857A-772893B4CC35}" type="sibTrans" cxnId="{E7A60BAA-C2E8-487E-AA44-1998CF3E865A}">
      <dgm:prSet/>
      <dgm:spPr/>
      <dgm:t>
        <a:bodyPr/>
        <a:lstStyle/>
        <a:p>
          <a:endParaRPr lang="fi-FI"/>
        </a:p>
      </dgm:t>
    </dgm:pt>
    <dgm:pt modelId="{CC6D9BD0-C395-478D-B3D0-3116DAFE72F8}">
      <dgm:prSet custT="1"/>
      <dgm:spPr/>
      <dgm:t>
        <a:bodyPr/>
        <a:lstStyle/>
        <a:p>
          <a:pPr>
            <a:buClr>
              <a:schemeClr val="accent1"/>
            </a:buClr>
          </a:pPr>
          <a:r>
            <a:rPr lang="fi-FI" sz="1800"/>
            <a:t>Automaatio auttaa</a:t>
          </a:r>
        </a:p>
      </dgm:t>
    </dgm:pt>
    <dgm:pt modelId="{EA3C59E2-310C-4D16-82A7-BA6887E3E1A2}" type="parTrans" cxnId="{C38F0BAF-396B-4948-B429-A7F97A4C63BE}">
      <dgm:prSet/>
      <dgm:spPr/>
      <dgm:t>
        <a:bodyPr/>
        <a:lstStyle/>
        <a:p>
          <a:endParaRPr lang="fi-FI"/>
        </a:p>
      </dgm:t>
    </dgm:pt>
    <dgm:pt modelId="{6260A832-1076-417E-B38A-B16312E8F803}" type="sibTrans" cxnId="{C38F0BAF-396B-4948-B429-A7F97A4C63BE}">
      <dgm:prSet/>
      <dgm:spPr/>
      <dgm:t>
        <a:bodyPr/>
        <a:lstStyle/>
        <a:p>
          <a:endParaRPr lang="fi-FI"/>
        </a:p>
      </dgm:t>
    </dgm:pt>
    <dgm:pt modelId="{874B45A9-B607-4075-89A3-6FBAC02E180A}">
      <dgm:prSet custT="1"/>
      <dgm:spPr/>
      <dgm:t>
        <a:bodyPr/>
        <a:lstStyle/>
        <a:p>
          <a:r>
            <a:rPr lang="fi-FI" sz="2000" b="1" dirty="0"/>
            <a:t>Perukirja on </a:t>
          </a:r>
          <a:br>
            <a:rPr lang="fi-FI" sz="2000" b="1" dirty="0"/>
          </a:br>
          <a:r>
            <a:rPr lang="fi-FI" sz="2000" b="1" dirty="0"/>
            <a:t>sähköinen</a:t>
          </a:r>
          <a:endParaRPr lang="fi-FI" sz="2000" dirty="0"/>
        </a:p>
      </dgm:t>
    </dgm:pt>
    <dgm:pt modelId="{0EA64EF9-DE04-4B56-82AD-AECF33970080}" type="parTrans" cxnId="{65DEE8F0-8291-47D5-80E5-ED73CED0D5BA}">
      <dgm:prSet/>
      <dgm:spPr/>
      <dgm:t>
        <a:bodyPr/>
        <a:lstStyle/>
        <a:p>
          <a:endParaRPr lang="fi-FI"/>
        </a:p>
      </dgm:t>
    </dgm:pt>
    <dgm:pt modelId="{F33C8B6F-D990-4367-87F0-3F1D0DA022A8}" type="sibTrans" cxnId="{65DEE8F0-8291-47D5-80E5-ED73CED0D5BA}">
      <dgm:prSet/>
      <dgm:spPr/>
      <dgm:t>
        <a:bodyPr/>
        <a:lstStyle/>
        <a:p>
          <a:endParaRPr lang="fi-FI"/>
        </a:p>
      </dgm:t>
    </dgm:pt>
    <dgm:pt modelId="{9BE3D12D-B7E1-4147-BCF8-69802303717E}">
      <dgm:prSet custT="1"/>
      <dgm:spPr/>
      <dgm:t>
        <a:bodyPr/>
        <a:lstStyle/>
        <a:p>
          <a:pPr>
            <a:buClr>
              <a:schemeClr val="accent1"/>
            </a:buClr>
          </a:pPr>
          <a:r>
            <a:rPr lang="fi-FI" sz="1800" dirty="0"/>
            <a:t>Toimitetaan sähköisenä Verohallintoon, pankeille, maanmittauslaitokselle jne.</a:t>
          </a:r>
        </a:p>
      </dgm:t>
    </dgm:pt>
    <dgm:pt modelId="{026F3BF5-0466-4ADB-8DC7-ABBB0E5DF537}" type="parTrans" cxnId="{97387B2E-3C18-45FB-8D31-65DB231D5746}">
      <dgm:prSet/>
      <dgm:spPr/>
      <dgm:t>
        <a:bodyPr/>
        <a:lstStyle/>
        <a:p>
          <a:endParaRPr lang="fi-FI"/>
        </a:p>
      </dgm:t>
    </dgm:pt>
    <dgm:pt modelId="{C868A46D-672B-4C7C-B479-9D6690375B9A}" type="sibTrans" cxnId="{97387B2E-3C18-45FB-8D31-65DB231D5746}">
      <dgm:prSet/>
      <dgm:spPr/>
      <dgm:t>
        <a:bodyPr/>
        <a:lstStyle/>
        <a:p>
          <a:endParaRPr lang="fi-FI"/>
        </a:p>
      </dgm:t>
    </dgm:pt>
    <dgm:pt modelId="{9BAE93A1-410D-49BD-B88D-41C1AD4EE3BC}">
      <dgm:prSet custT="1"/>
      <dgm:spPr/>
      <dgm:t>
        <a:bodyPr/>
        <a:lstStyle/>
        <a:p>
          <a:pPr>
            <a:buClr>
              <a:schemeClr val="accent1"/>
            </a:buClr>
          </a:pPr>
          <a:r>
            <a:rPr lang="fi-FI" sz="1800" dirty="0"/>
            <a:t>On aina tallessa ja ajantasainen </a:t>
          </a:r>
        </a:p>
      </dgm:t>
    </dgm:pt>
    <dgm:pt modelId="{0B801A47-837D-48A7-ADF4-2E4096E16367}" type="parTrans" cxnId="{D982FC01-937D-4FA2-8048-F0386F1A2BC5}">
      <dgm:prSet/>
      <dgm:spPr/>
      <dgm:t>
        <a:bodyPr/>
        <a:lstStyle/>
        <a:p>
          <a:endParaRPr lang="fi-FI"/>
        </a:p>
      </dgm:t>
    </dgm:pt>
    <dgm:pt modelId="{90C601D2-E995-491B-A64B-C931EDB87CC1}" type="sibTrans" cxnId="{D982FC01-937D-4FA2-8048-F0386F1A2BC5}">
      <dgm:prSet/>
      <dgm:spPr/>
      <dgm:t>
        <a:bodyPr/>
        <a:lstStyle/>
        <a:p>
          <a:endParaRPr lang="fi-FI"/>
        </a:p>
      </dgm:t>
    </dgm:pt>
    <dgm:pt modelId="{03DCD545-35CB-41DA-BE08-C23C2B82F74F}">
      <dgm:prSet custT="1"/>
      <dgm:spPr/>
      <dgm:t>
        <a:bodyPr/>
        <a:lstStyle/>
        <a:p>
          <a:r>
            <a:rPr lang="fi-FI" sz="2000" b="1" dirty="0"/>
            <a:t>Sähköinen asiointipalvelu</a:t>
          </a:r>
          <a:endParaRPr lang="fi-FI" sz="2000" dirty="0"/>
        </a:p>
      </dgm:t>
    </dgm:pt>
    <dgm:pt modelId="{4BE2B6D8-F969-490B-9045-DA199AABDE8C}" type="parTrans" cxnId="{9A432B49-75CF-415C-BA58-9473DE70E345}">
      <dgm:prSet/>
      <dgm:spPr/>
      <dgm:t>
        <a:bodyPr/>
        <a:lstStyle/>
        <a:p>
          <a:endParaRPr lang="fi-FI"/>
        </a:p>
      </dgm:t>
    </dgm:pt>
    <dgm:pt modelId="{3A24B326-2074-4764-8CA5-6E1785A5ABDB}" type="sibTrans" cxnId="{9A432B49-75CF-415C-BA58-9473DE70E345}">
      <dgm:prSet/>
      <dgm:spPr/>
      <dgm:t>
        <a:bodyPr/>
        <a:lstStyle/>
        <a:p>
          <a:endParaRPr lang="fi-FI"/>
        </a:p>
      </dgm:t>
    </dgm:pt>
    <dgm:pt modelId="{95533821-E1F2-4B1A-A769-F377F622A221}">
      <dgm:prSet custT="1"/>
      <dgm:spPr/>
      <dgm:t>
        <a:bodyPr/>
        <a:lstStyle/>
        <a:p>
          <a:pPr>
            <a:buClr>
              <a:schemeClr val="accent1"/>
            </a:buClr>
          </a:pPr>
          <a:r>
            <a:rPr lang="fi-FI" sz="1800" dirty="0"/>
            <a:t>Ohjaus asiointiin</a:t>
          </a:r>
        </a:p>
      </dgm:t>
    </dgm:pt>
    <dgm:pt modelId="{A797BD87-A75C-49D4-A3EB-D073B66DA579}" type="parTrans" cxnId="{7DB4EF05-1361-40DF-A700-BCA31A3619CC}">
      <dgm:prSet/>
      <dgm:spPr/>
      <dgm:t>
        <a:bodyPr/>
        <a:lstStyle/>
        <a:p>
          <a:endParaRPr lang="fi-FI"/>
        </a:p>
      </dgm:t>
    </dgm:pt>
    <dgm:pt modelId="{1831A7B8-7B50-4810-9156-E2BF5024E0F1}" type="sibTrans" cxnId="{7DB4EF05-1361-40DF-A700-BCA31A3619CC}">
      <dgm:prSet/>
      <dgm:spPr/>
      <dgm:t>
        <a:bodyPr/>
        <a:lstStyle/>
        <a:p>
          <a:endParaRPr lang="fi-FI"/>
        </a:p>
      </dgm:t>
    </dgm:pt>
    <dgm:pt modelId="{A1D629CE-1784-40EB-A226-6F648281C2B3}">
      <dgm:prSet custT="1"/>
      <dgm:spPr/>
      <dgm:t>
        <a:bodyPr/>
        <a:lstStyle/>
        <a:p>
          <a:pPr>
            <a:buClr>
              <a:schemeClr val="accent1"/>
            </a:buClr>
          </a:pPr>
          <a:r>
            <a:rPr lang="fi-FI" sz="1800" dirty="0"/>
            <a:t>Kaikilla osakkailla on sama näkymä kuolinpesän tietoihin</a:t>
          </a:r>
        </a:p>
      </dgm:t>
    </dgm:pt>
    <dgm:pt modelId="{B25AB570-0CF5-427B-A246-F65356F615E5}" type="parTrans" cxnId="{94F3A083-EDFD-4CE1-921A-9BDDACDFF5DA}">
      <dgm:prSet/>
      <dgm:spPr/>
      <dgm:t>
        <a:bodyPr/>
        <a:lstStyle/>
        <a:p>
          <a:endParaRPr lang="fi-FI"/>
        </a:p>
      </dgm:t>
    </dgm:pt>
    <dgm:pt modelId="{2F0D04B3-F6C7-47CE-BE26-CD7DBCE5C371}" type="sibTrans" cxnId="{94F3A083-EDFD-4CE1-921A-9BDDACDFF5DA}">
      <dgm:prSet/>
      <dgm:spPr/>
      <dgm:t>
        <a:bodyPr/>
        <a:lstStyle/>
        <a:p>
          <a:endParaRPr lang="fi-FI"/>
        </a:p>
      </dgm:t>
    </dgm:pt>
    <dgm:pt modelId="{F1549ABC-6DF4-451C-8C8D-3EDF03FC1850}">
      <dgm:prSet custT="1"/>
      <dgm:spPr/>
      <dgm:t>
        <a:bodyPr/>
        <a:lstStyle/>
        <a:p>
          <a:pPr>
            <a:buClr>
              <a:schemeClr val="accent1"/>
            </a:buClr>
          </a:pPr>
          <a:r>
            <a:rPr lang="fi-FI" sz="1800" dirty="0"/>
            <a:t>Kuolinpesällä on kaikilla tiedossa oleva yhteystieto</a:t>
          </a:r>
        </a:p>
      </dgm:t>
    </dgm:pt>
    <dgm:pt modelId="{111B48F0-9929-4EF5-90A3-D0A51F31D644}" type="parTrans" cxnId="{4313FD14-56D8-4A52-901C-DFA2B7C18E7A}">
      <dgm:prSet/>
      <dgm:spPr/>
      <dgm:t>
        <a:bodyPr/>
        <a:lstStyle/>
        <a:p>
          <a:endParaRPr lang="fi-FI"/>
        </a:p>
      </dgm:t>
    </dgm:pt>
    <dgm:pt modelId="{FBE837A6-FDC6-4FBE-8F28-D3C43C626891}" type="sibTrans" cxnId="{4313FD14-56D8-4A52-901C-DFA2B7C18E7A}">
      <dgm:prSet/>
      <dgm:spPr/>
      <dgm:t>
        <a:bodyPr/>
        <a:lstStyle/>
        <a:p>
          <a:endParaRPr lang="fi-FI"/>
        </a:p>
      </dgm:t>
    </dgm:pt>
    <dgm:pt modelId="{A1642523-8998-46C9-9C5F-920597582028}">
      <dgm:prSet custT="1"/>
      <dgm:spPr/>
      <dgm:t>
        <a:bodyPr/>
        <a:lstStyle/>
        <a:p>
          <a:pPr>
            <a:buClr>
              <a:schemeClr val="accent1"/>
            </a:buClr>
          </a:pPr>
          <a:r>
            <a:rPr lang="fi-FI" sz="1800" dirty="0"/>
            <a:t>Asiakirjojen postittamistarve loppuu</a:t>
          </a:r>
        </a:p>
      </dgm:t>
    </dgm:pt>
    <dgm:pt modelId="{644BE0B5-30D9-4EA7-BA8A-FF770373E74F}" type="parTrans" cxnId="{D6007B90-41D9-47B3-98EC-9BCA502D1C5F}">
      <dgm:prSet/>
      <dgm:spPr/>
      <dgm:t>
        <a:bodyPr/>
        <a:lstStyle/>
        <a:p>
          <a:endParaRPr lang="fi-FI"/>
        </a:p>
      </dgm:t>
    </dgm:pt>
    <dgm:pt modelId="{FAFE2248-D8ED-4CCD-968A-FD3F35108A94}" type="sibTrans" cxnId="{D6007B90-41D9-47B3-98EC-9BCA502D1C5F}">
      <dgm:prSet/>
      <dgm:spPr/>
      <dgm:t>
        <a:bodyPr/>
        <a:lstStyle/>
        <a:p>
          <a:endParaRPr lang="fi-FI"/>
        </a:p>
      </dgm:t>
    </dgm:pt>
    <dgm:pt modelId="{9A069299-6131-465D-BA17-8AFDB9024444}">
      <dgm:prSet custT="1"/>
      <dgm:spPr/>
      <dgm:t>
        <a:bodyPr/>
        <a:lstStyle/>
        <a:p>
          <a:pPr>
            <a:buClr>
              <a:schemeClr val="accent1"/>
            </a:buClr>
          </a:pPr>
          <a:r>
            <a:rPr lang="fi-FI" sz="1800" dirty="0"/>
            <a:t>Asiakirjasalkku – ei enää hukkaan menneitä asiakirjoja tai posteja</a:t>
          </a:r>
        </a:p>
      </dgm:t>
    </dgm:pt>
    <dgm:pt modelId="{F057FFDF-1541-4CA1-8EBB-7986151B39DD}" type="parTrans" cxnId="{7F15C835-DD11-413B-B40D-82B8D29524D9}">
      <dgm:prSet/>
      <dgm:spPr/>
      <dgm:t>
        <a:bodyPr/>
        <a:lstStyle/>
        <a:p>
          <a:endParaRPr lang="fi-FI"/>
        </a:p>
      </dgm:t>
    </dgm:pt>
    <dgm:pt modelId="{3DB31FCE-DE0C-4B34-80A9-BCD8C57C94E5}" type="sibTrans" cxnId="{7F15C835-DD11-413B-B40D-82B8D29524D9}">
      <dgm:prSet/>
      <dgm:spPr/>
      <dgm:t>
        <a:bodyPr/>
        <a:lstStyle/>
        <a:p>
          <a:endParaRPr lang="fi-FI"/>
        </a:p>
      </dgm:t>
    </dgm:pt>
    <dgm:pt modelId="{2937C798-D3D6-4828-A7EC-7F8E925C6310}" type="pres">
      <dgm:prSet presAssocID="{92CA40D3-1218-485F-B107-B41911A99EFA}" presName="Name0" presStyleCnt="0">
        <dgm:presLayoutVars>
          <dgm:dir/>
          <dgm:animLvl val="lvl"/>
          <dgm:resizeHandles val="exact"/>
        </dgm:presLayoutVars>
      </dgm:prSet>
      <dgm:spPr/>
    </dgm:pt>
    <dgm:pt modelId="{6007D9FE-3CD8-4786-8C02-83114713AB89}" type="pres">
      <dgm:prSet presAssocID="{E9271BF2-F0EE-4F2D-B291-C45D4BA1D932}" presName="linNode" presStyleCnt="0"/>
      <dgm:spPr/>
    </dgm:pt>
    <dgm:pt modelId="{CE24B8FA-2D8B-4656-A76E-13E8CB9A804F}" type="pres">
      <dgm:prSet presAssocID="{E9271BF2-F0EE-4F2D-B291-C45D4BA1D932}" presName="parentText" presStyleLbl="node1" presStyleIdx="0" presStyleCnt="3" custScaleX="97429">
        <dgm:presLayoutVars>
          <dgm:chMax val="1"/>
          <dgm:bulletEnabled val="1"/>
        </dgm:presLayoutVars>
      </dgm:prSet>
      <dgm:spPr/>
    </dgm:pt>
    <dgm:pt modelId="{64921EEE-8C89-4720-88A5-D9C94B88E91C}" type="pres">
      <dgm:prSet presAssocID="{E9271BF2-F0EE-4F2D-B291-C45D4BA1D932}" presName="descendantText" presStyleLbl="alignAccFollowNode1" presStyleIdx="0" presStyleCnt="3" custScaleX="116450">
        <dgm:presLayoutVars>
          <dgm:bulletEnabled val="1"/>
        </dgm:presLayoutVars>
      </dgm:prSet>
      <dgm:spPr/>
    </dgm:pt>
    <dgm:pt modelId="{A2E856C5-9D40-4042-9256-21A110070BE5}" type="pres">
      <dgm:prSet presAssocID="{0E2BFFA6-6709-4F5A-BDA3-6227FB6DA66A}" presName="sp" presStyleCnt="0"/>
      <dgm:spPr/>
    </dgm:pt>
    <dgm:pt modelId="{95C59C30-59D1-4FEC-BAC5-EC35D58F8BFA}" type="pres">
      <dgm:prSet presAssocID="{874B45A9-B607-4075-89A3-6FBAC02E180A}" presName="linNode" presStyleCnt="0"/>
      <dgm:spPr/>
    </dgm:pt>
    <dgm:pt modelId="{FB050314-8B3D-408D-B322-281190C189CB}" type="pres">
      <dgm:prSet presAssocID="{874B45A9-B607-4075-89A3-6FBAC02E180A}" presName="parentText" presStyleLbl="node1" presStyleIdx="1" presStyleCnt="3" custScaleX="97429">
        <dgm:presLayoutVars>
          <dgm:chMax val="1"/>
          <dgm:bulletEnabled val="1"/>
        </dgm:presLayoutVars>
      </dgm:prSet>
      <dgm:spPr/>
    </dgm:pt>
    <dgm:pt modelId="{D88DC406-BBA0-4B2A-B89E-2F47B28F0AA3}" type="pres">
      <dgm:prSet presAssocID="{874B45A9-B607-4075-89A3-6FBAC02E180A}" presName="descendantText" presStyleLbl="alignAccFollowNode1" presStyleIdx="1" presStyleCnt="3" custScaleX="116450">
        <dgm:presLayoutVars>
          <dgm:bulletEnabled val="1"/>
        </dgm:presLayoutVars>
      </dgm:prSet>
      <dgm:spPr/>
    </dgm:pt>
    <dgm:pt modelId="{414E0F3D-2F15-4F2D-9495-30DC2424ACAA}" type="pres">
      <dgm:prSet presAssocID="{F33C8B6F-D990-4367-87F0-3F1D0DA022A8}" presName="sp" presStyleCnt="0"/>
      <dgm:spPr/>
    </dgm:pt>
    <dgm:pt modelId="{6B49515C-9366-4A28-A67D-49EA9041E5FB}" type="pres">
      <dgm:prSet presAssocID="{03DCD545-35CB-41DA-BE08-C23C2B82F74F}" presName="linNode" presStyleCnt="0"/>
      <dgm:spPr/>
    </dgm:pt>
    <dgm:pt modelId="{1CB64F54-4C7E-4846-A947-01120EC3E8AD}" type="pres">
      <dgm:prSet presAssocID="{03DCD545-35CB-41DA-BE08-C23C2B82F74F}" presName="parentText" presStyleLbl="node1" presStyleIdx="2" presStyleCnt="3" custScaleX="97421" custScaleY="132238">
        <dgm:presLayoutVars>
          <dgm:chMax val="1"/>
          <dgm:bulletEnabled val="1"/>
        </dgm:presLayoutVars>
      </dgm:prSet>
      <dgm:spPr/>
    </dgm:pt>
    <dgm:pt modelId="{5C8B537C-BBB7-4E2D-93AC-29A426374197}" type="pres">
      <dgm:prSet presAssocID="{03DCD545-35CB-41DA-BE08-C23C2B82F74F}" presName="descendantText" presStyleLbl="alignAccFollowNode1" presStyleIdx="2" presStyleCnt="3" custScaleX="116098" custScaleY="154372">
        <dgm:presLayoutVars>
          <dgm:bulletEnabled val="1"/>
        </dgm:presLayoutVars>
      </dgm:prSet>
      <dgm:spPr/>
    </dgm:pt>
  </dgm:ptLst>
  <dgm:cxnLst>
    <dgm:cxn modelId="{D982FC01-937D-4FA2-8048-F0386F1A2BC5}" srcId="{874B45A9-B607-4075-89A3-6FBAC02E180A}" destId="{9BAE93A1-410D-49BD-B88D-41C1AD4EE3BC}" srcOrd="1" destOrd="0" parTransId="{0B801A47-837D-48A7-ADF4-2E4096E16367}" sibTransId="{90C601D2-E995-491B-A64B-C931EDB87CC1}"/>
    <dgm:cxn modelId="{7DB4EF05-1361-40DF-A700-BCA31A3619CC}" srcId="{03DCD545-35CB-41DA-BE08-C23C2B82F74F}" destId="{95533821-E1F2-4B1A-A769-F377F622A221}" srcOrd="0" destOrd="0" parTransId="{A797BD87-A75C-49D4-A3EB-D073B66DA579}" sibTransId="{1831A7B8-7B50-4810-9156-E2BF5024E0F1}"/>
    <dgm:cxn modelId="{1BC86410-0C69-4D96-AE38-9AA37E348479}" type="presOf" srcId="{78AE2DAC-DF92-4C43-9CDE-5E613757CFDB}" destId="{64921EEE-8C89-4720-88A5-D9C94B88E91C}" srcOrd="0" destOrd="0" presId="urn:microsoft.com/office/officeart/2005/8/layout/vList5"/>
    <dgm:cxn modelId="{4313FD14-56D8-4A52-901C-DFA2B7C18E7A}" srcId="{03DCD545-35CB-41DA-BE08-C23C2B82F74F}" destId="{F1549ABC-6DF4-451C-8C8D-3EDF03FC1850}" srcOrd="2" destOrd="0" parTransId="{111B48F0-9929-4EF5-90A3-D0A51F31D644}" sibTransId="{FBE837A6-FDC6-4FBE-8F28-D3C43C626891}"/>
    <dgm:cxn modelId="{2E6FE02C-AD3D-45F2-B69F-A1DEE21C3C71}" type="presOf" srcId="{9A069299-6131-465D-BA17-8AFDB9024444}" destId="{5C8B537C-BBB7-4E2D-93AC-29A426374197}" srcOrd="0" destOrd="4" presId="urn:microsoft.com/office/officeart/2005/8/layout/vList5"/>
    <dgm:cxn modelId="{97387B2E-3C18-45FB-8D31-65DB231D5746}" srcId="{874B45A9-B607-4075-89A3-6FBAC02E180A}" destId="{9BE3D12D-B7E1-4147-BCF8-69802303717E}" srcOrd="0" destOrd="0" parTransId="{026F3BF5-0466-4ADB-8DC7-ABBB0E5DF537}" sibTransId="{C868A46D-672B-4C7C-B479-9D6690375B9A}"/>
    <dgm:cxn modelId="{F42EE733-56DA-471B-B27E-E0B731CF9A24}" type="presOf" srcId="{CC6D9BD0-C395-478D-B3D0-3116DAFE72F8}" destId="{64921EEE-8C89-4720-88A5-D9C94B88E91C}" srcOrd="0" destOrd="1" presId="urn:microsoft.com/office/officeart/2005/8/layout/vList5"/>
    <dgm:cxn modelId="{7F15C835-DD11-413B-B40D-82B8D29524D9}" srcId="{03DCD545-35CB-41DA-BE08-C23C2B82F74F}" destId="{9A069299-6131-465D-BA17-8AFDB9024444}" srcOrd="4" destOrd="0" parTransId="{F057FFDF-1541-4CA1-8EBB-7986151B39DD}" sibTransId="{3DB31FCE-DE0C-4B34-80A9-BCD8C57C94E5}"/>
    <dgm:cxn modelId="{B7CE803D-06E1-4B1C-A161-F18D3F8F5749}" type="presOf" srcId="{E9271BF2-F0EE-4F2D-B291-C45D4BA1D932}" destId="{CE24B8FA-2D8B-4656-A76E-13E8CB9A804F}" srcOrd="0" destOrd="0" presId="urn:microsoft.com/office/officeart/2005/8/layout/vList5"/>
    <dgm:cxn modelId="{9A432B49-75CF-415C-BA58-9473DE70E345}" srcId="{92CA40D3-1218-485F-B107-B41911A99EFA}" destId="{03DCD545-35CB-41DA-BE08-C23C2B82F74F}" srcOrd="2" destOrd="0" parTransId="{4BE2B6D8-F969-490B-9045-DA199AABDE8C}" sibTransId="{3A24B326-2074-4764-8CA5-6E1785A5ABDB}"/>
    <dgm:cxn modelId="{80E46F54-9784-4641-AABC-22CB440118F1}" type="presOf" srcId="{03DCD545-35CB-41DA-BE08-C23C2B82F74F}" destId="{1CB64F54-4C7E-4846-A947-01120EC3E8AD}" srcOrd="0" destOrd="0" presId="urn:microsoft.com/office/officeart/2005/8/layout/vList5"/>
    <dgm:cxn modelId="{94F3A083-EDFD-4CE1-921A-9BDDACDFF5DA}" srcId="{03DCD545-35CB-41DA-BE08-C23C2B82F74F}" destId="{A1D629CE-1784-40EB-A226-6F648281C2B3}" srcOrd="1" destOrd="0" parTransId="{B25AB570-0CF5-427B-A246-F65356F615E5}" sibTransId="{2F0D04B3-F6C7-47CE-BE26-CD7DBCE5C371}"/>
    <dgm:cxn modelId="{8FBE0485-A432-4D97-9024-94A2FE6B77AF}" type="presOf" srcId="{A1642523-8998-46C9-9C5F-920597582028}" destId="{5C8B537C-BBB7-4E2D-93AC-29A426374197}" srcOrd="0" destOrd="3" presId="urn:microsoft.com/office/officeart/2005/8/layout/vList5"/>
    <dgm:cxn modelId="{D6007B90-41D9-47B3-98EC-9BCA502D1C5F}" srcId="{03DCD545-35CB-41DA-BE08-C23C2B82F74F}" destId="{A1642523-8998-46C9-9C5F-920597582028}" srcOrd="3" destOrd="0" parTransId="{644BE0B5-30D9-4EA7-BA8A-FF770373E74F}" sibTransId="{FAFE2248-D8ED-4CCD-968A-FD3F35108A94}"/>
    <dgm:cxn modelId="{BD1C1F91-32F6-4B5D-940F-9265CC3CAC8F}" type="presOf" srcId="{95533821-E1F2-4B1A-A769-F377F622A221}" destId="{5C8B537C-BBB7-4E2D-93AC-29A426374197}" srcOrd="0" destOrd="0" presId="urn:microsoft.com/office/officeart/2005/8/layout/vList5"/>
    <dgm:cxn modelId="{CCB13D93-5155-4D18-8B68-69A9DA259CE0}" type="presOf" srcId="{9BAE93A1-410D-49BD-B88D-41C1AD4EE3BC}" destId="{D88DC406-BBA0-4B2A-B89E-2F47B28F0AA3}" srcOrd="0" destOrd="1" presId="urn:microsoft.com/office/officeart/2005/8/layout/vList5"/>
    <dgm:cxn modelId="{6F5CFCA3-58DD-408B-BD43-B8BEFAA94836}" srcId="{92CA40D3-1218-485F-B107-B41911A99EFA}" destId="{E9271BF2-F0EE-4F2D-B291-C45D4BA1D932}" srcOrd="0" destOrd="0" parTransId="{F0442499-655B-4643-B34D-E240DD697AE4}" sibTransId="{0E2BFFA6-6709-4F5A-BDA3-6227FB6DA66A}"/>
    <dgm:cxn modelId="{E7A60BAA-C2E8-487E-AA44-1998CF3E865A}" srcId="{E9271BF2-F0EE-4F2D-B291-C45D4BA1D932}" destId="{78AE2DAC-DF92-4C43-9CDE-5E613757CFDB}" srcOrd="0" destOrd="0" parTransId="{7B2E6B02-D582-4BE2-B2DD-E13AE58350B4}" sibTransId="{434E3CE4-B51A-4A2A-857A-772893B4CC35}"/>
    <dgm:cxn modelId="{C38F0BAF-396B-4948-B429-A7F97A4C63BE}" srcId="{E9271BF2-F0EE-4F2D-B291-C45D4BA1D932}" destId="{CC6D9BD0-C395-478D-B3D0-3116DAFE72F8}" srcOrd="1" destOrd="0" parTransId="{EA3C59E2-310C-4D16-82A7-BA6887E3E1A2}" sibTransId="{6260A832-1076-417E-B38A-B16312E8F803}"/>
    <dgm:cxn modelId="{3612D3CF-20E7-414F-ABDA-7B974ED5BE0C}" type="presOf" srcId="{9BE3D12D-B7E1-4147-BCF8-69802303717E}" destId="{D88DC406-BBA0-4B2A-B89E-2F47B28F0AA3}" srcOrd="0" destOrd="0" presId="urn:microsoft.com/office/officeart/2005/8/layout/vList5"/>
    <dgm:cxn modelId="{89411EDB-90DA-4874-AECD-1C6D108403E4}" type="presOf" srcId="{A1D629CE-1784-40EB-A226-6F648281C2B3}" destId="{5C8B537C-BBB7-4E2D-93AC-29A426374197}" srcOrd="0" destOrd="1" presId="urn:microsoft.com/office/officeart/2005/8/layout/vList5"/>
    <dgm:cxn modelId="{F13C33F0-7C64-429B-9E29-020507367C49}" type="presOf" srcId="{F1549ABC-6DF4-451C-8C8D-3EDF03FC1850}" destId="{5C8B537C-BBB7-4E2D-93AC-29A426374197}" srcOrd="0" destOrd="2" presId="urn:microsoft.com/office/officeart/2005/8/layout/vList5"/>
    <dgm:cxn modelId="{65DEE8F0-8291-47D5-80E5-ED73CED0D5BA}" srcId="{92CA40D3-1218-485F-B107-B41911A99EFA}" destId="{874B45A9-B607-4075-89A3-6FBAC02E180A}" srcOrd="1" destOrd="0" parTransId="{0EA64EF9-DE04-4B56-82AD-AECF33970080}" sibTransId="{F33C8B6F-D990-4367-87F0-3F1D0DA022A8}"/>
    <dgm:cxn modelId="{870282F8-AEB3-4BBC-9956-C47FF533F20A}" type="presOf" srcId="{874B45A9-B607-4075-89A3-6FBAC02E180A}" destId="{FB050314-8B3D-408D-B322-281190C189CB}" srcOrd="0" destOrd="0" presId="urn:microsoft.com/office/officeart/2005/8/layout/vList5"/>
    <dgm:cxn modelId="{DEB7B5FC-8D7F-424C-8F1F-86FF3FA39E89}" type="presOf" srcId="{92CA40D3-1218-485F-B107-B41911A99EFA}" destId="{2937C798-D3D6-4828-A7EC-7F8E925C6310}" srcOrd="0" destOrd="0" presId="urn:microsoft.com/office/officeart/2005/8/layout/vList5"/>
    <dgm:cxn modelId="{A58FEF32-C63F-46A0-B2D7-D3AB0483A039}" type="presParOf" srcId="{2937C798-D3D6-4828-A7EC-7F8E925C6310}" destId="{6007D9FE-3CD8-4786-8C02-83114713AB89}" srcOrd="0" destOrd="0" presId="urn:microsoft.com/office/officeart/2005/8/layout/vList5"/>
    <dgm:cxn modelId="{CC4384B0-380B-4D3F-9792-5AEA3366F2E6}" type="presParOf" srcId="{6007D9FE-3CD8-4786-8C02-83114713AB89}" destId="{CE24B8FA-2D8B-4656-A76E-13E8CB9A804F}" srcOrd="0" destOrd="0" presId="urn:microsoft.com/office/officeart/2005/8/layout/vList5"/>
    <dgm:cxn modelId="{76F44325-365E-47F7-B7C6-554BF26DF077}" type="presParOf" srcId="{6007D9FE-3CD8-4786-8C02-83114713AB89}" destId="{64921EEE-8C89-4720-88A5-D9C94B88E91C}" srcOrd="1" destOrd="0" presId="urn:microsoft.com/office/officeart/2005/8/layout/vList5"/>
    <dgm:cxn modelId="{948A61D1-34A0-44B0-9C32-1E49B52651FB}" type="presParOf" srcId="{2937C798-D3D6-4828-A7EC-7F8E925C6310}" destId="{A2E856C5-9D40-4042-9256-21A110070BE5}" srcOrd="1" destOrd="0" presId="urn:microsoft.com/office/officeart/2005/8/layout/vList5"/>
    <dgm:cxn modelId="{411BA672-5E57-44F4-8968-88F09F95E45A}" type="presParOf" srcId="{2937C798-D3D6-4828-A7EC-7F8E925C6310}" destId="{95C59C30-59D1-4FEC-BAC5-EC35D58F8BFA}" srcOrd="2" destOrd="0" presId="urn:microsoft.com/office/officeart/2005/8/layout/vList5"/>
    <dgm:cxn modelId="{B121D79F-60AB-412F-AA2E-4A5DE7258B07}" type="presParOf" srcId="{95C59C30-59D1-4FEC-BAC5-EC35D58F8BFA}" destId="{FB050314-8B3D-408D-B322-281190C189CB}" srcOrd="0" destOrd="0" presId="urn:microsoft.com/office/officeart/2005/8/layout/vList5"/>
    <dgm:cxn modelId="{769A66F1-62EF-4E04-AAC1-ED8CB6C132E8}" type="presParOf" srcId="{95C59C30-59D1-4FEC-BAC5-EC35D58F8BFA}" destId="{D88DC406-BBA0-4B2A-B89E-2F47B28F0AA3}" srcOrd="1" destOrd="0" presId="urn:microsoft.com/office/officeart/2005/8/layout/vList5"/>
    <dgm:cxn modelId="{951721D2-A72B-4311-B091-756C9E01CFA4}" type="presParOf" srcId="{2937C798-D3D6-4828-A7EC-7F8E925C6310}" destId="{414E0F3D-2F15-4F2D-9495-30DC2424ACAA}" srcOrd="3" destOrd="0" presId="urn:microsoft.com/office/officeart/2005/8/layout/vList5"/>
    <dgm:cxn modelId="{7EADF702-9084-48E0-9527-D16050A3A8C0}" type="presParOf" srcId="{2937C798-D3D6-4828-A7EC-7F8E925C6310}" destId="{6B49515C-9366-4A28-A67D-49EA9041E5FB}" srcOrd="4" destOrd="0" presId="urn:microsoft.com/office/officeart/2005/8/layout/vList5"/>
    <dgm:cxn modelId="{A28412CD-B083-4D7F-A586-14013B2ED8F4}" type="presParOf" srcId="{6B49515C-9366-4A28-A67D-49EA9041E5FB}" destId="{1CB64F54-4C7E-4846-A947-01120EC3E8AD}" srcOrd="0" destOrd="0" presId="urn:microsoft.com/office/officeart/2005/8/layout/vList5"/>
    <dgm:cxn modelId="{FF1C098F-827B-4878-884B-E80A2D3B1665}" type="presParOf" srcId="{6B49515C-9366-4A28-A67D-49EA9041E5FB}" destId="{5C8B537C-BBB7-4E2D-93AC-29A42637419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21EEE-8C89-4720-88A5-D9C94B88E91C}">
      <dsp:nvSpPr>
        <dsp:cNvPr id="0" name=""/>
        <dsp:cNvSpPr/>
      </dsp:nvSpPr>
      <dsp:spPr>
        <a:xfrm rot="5400000">
          <a:off x="6232640" y="-2812840"/>
          <a:ext cx="1076519" cy="69745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lr>
              <a:schemeClr val="accent1"/>
            </a:buClr>
            <a:buChar char="•"/>
          </a:pPr>
          <a:r>
            <a:rPr lang="fi-FI" sz="1800" kern="1200"/>
            <a:t>Ei tarvita paperimuotoista sukuselvitystä tai saldotodistuksia</a:t>
          </a:r>
        </a:p>
        <a:p>
          <a:pPr marL="171450" lvl="1" indent="-171450" algn="l" defTabSz="800100">
            <a:lnSpc>
              <a:spcPct val="90000"/>
            </a:lnSpc>
            <a:spcBef>
              <a:spcPct val="0"/>
            </a:spcBef>
            <a:spcAft>
              <a:spcPct val="15000"/>
            </a:spcAft>
            <a:buClr>
              <a:schemeClr val="accent1"/>
            </a:buClr>
            <a:buChar char="•"/>
          </a:pPr>
          <a:r>
            <a:rPr lang="fi-FI" sz="1800" kern="1200"/>
            <a:t>Automaatio auttaa</a:t>
          </a:r>
        </a:p>
      </dsp:txBody>
      <dsp:txXfrm rot="-5400000">
        <a:off x="3283641" y="188710"/>
        <a:ext cx="6921967" cy="971417"/>
      </dsp:txXfrm>
    </dsp:sp>
    <dsp:sp modelId="{CE24B8FA-2D8B-4656-A76E-13E8CB9A804F}">
      <dsp:nvSpPr>
        <dsp:cNvPr id="0" name=""/>
        <dsp:cNvSpPr/>
      </dsp:nvSpPr>
      <dsp:spPr>
        <a:xfrm>
          <a:off x="1286" y="1594"/>
          <a:ext cx="3282354" cy="13456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i-FI" sz="2000" b="1" kern="1200" dirty="0"/>
            <a:t>Digitaalisessa </a:t>
          </a:r>
          <a:br>
            <a:rPr lang="fi-FI" sz="2000" b="1" kern="1200" dirty="0"/>
          </a:br>
          <a:r>
            <a:rPr lang="fi-FI" sz="2000" b="1" kern="1200" dirty="0"/>
            <a:t>muodossa oleva tieto pysyy digitaalisena</a:t>
          </a:r>
          <a:endParaRPr lang="fi-FI" sz="2000" kern="1200" dirty="0"/>
        </a:p>
      </dsp:txBody>
      <dsp:txXfrm>
        <a:off x="66975" y="67283"/>
        <a:ext cx="3150976" cy="1214271"/>
      </dsp:txXfrm>
    </dsp:sp>
    <dsp:sp modelId="{D88DC406-BBA0-4B2A-B89E-2F47B28F0AA3}">
      <dsp:nvSpPr>
        <dsp:cNvPr id="0" name=""/>
        <dsp:cNvSpPr/>
      </dsp:nvSpPr>
      <dsp:spPr>
        <a:xfrm rot="5400000">
          <a:off x="6232640" y="-1399908"/>
          <a:ext cx="1076519" cy="69745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lr>
              <a:schemeClr val="accent1"/>
            </a:buClr>
            <a:buChar char="•"/>
          </a:pPr>
          <a:r>
            <a:rPr lang="fi-FI" sz="1800" kern="1200" dirty="0"/>
            <a:t>Toimitetaan sähköisenä Verohallintoon, pankeille, maanmittauslaitokselle jne.</a:t>
          </a:r>
        </a:p>
        <a:p>
          <a:pPr marL="171450" lvl="1" indent="-171450" algn="l" defTabSz="800100">
            <a:lnSpc>
              <a:spcPct val="90000"/>
            </a:lnSpc>
            <a:spcBef>
              <a:spcPct val="0"/>
            </a:spcBef>
            <a:spcAft>
              <a:spcPct val="15000"/>
            </a:spcAft>
            <a:buClr>
              <a:schemeClr val="accent1"/>
            </a:buClr>
            <a:buChar char="•"/>
          </a:pPr>
          <a:r>
            <a:rPr lang="fi-FI" sz="1800" kern="1200" dirty="0"/>
            <a:t>On aina tallessa ja ajantasainen </a:t>
          </a:r>
        </a:p>
      </dsp:txBody>
      <dsp:txXfrm rot="-5400000">
        <a:off x="3283641" y="1601642"/>
        <a:ext cx="6921967" cy="971417"/>
      </dsp:txXfrm>
    </dsp:sp>
    <dsp:sp modelId="{FB050314-8B3D-408D-B322-281190C189CB}">
      <dsp:nvSpPr>
        <dsp:cNvPr id="0" name=""/>
        <dsp:cNvSpPr/>
      </dsp:nvSpPr>
      <dsp:spPr>
        <a:xfrm>
          <a:off x="1286" y="1414526"/>
          <a:ext cx="3282354" cy="13456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i-FI" sz="2000" b="1" kern="1200" dirty="0"/>
            <a:t>Perukirja on </a:t>
          </a:r>
          <a:br>
            <a:rPr lang="fi-FI" sz="2000" b="1" kern="1200" dirty="0"/>
          </a:br>
          <a:r>
            <a:rPr lang="fi-FI" sz="2000" b="1" kern="1200" dirty="0"/>
            <a:t>sähköinen</a:t>
          </a:r>
          <a:endParaRPr lang="fi-FI" sz="2000" kern="1200" dirty="0"/>
        </a:p>
      </dsp:txBody>
      <dsp:txXfrm>
        <a:off x="66975" y="1480215"/>
        <a:ext cx="3150976" cy="1214271"/>
      </dsp:txXfrm>
    </dsp:sp>
    <dsp:sp modelId="{5C8B537C-BBB7-4E2D-93AC-29A426374197}">
      <dsp:nvSpPr>
        <dsp:cNvPr id="0" name=""/>
        <dsp:cNvSpPr/>
      </dsp:nvSpPr>
      <dsp:spPr>
        <a:xfrm rot="5400000">
          <a:off x="5943640" y="233025"/>
          <a:ext cx="1661845" cy="69683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lr>
              <a:schemeClr val="accent1"/>
            </a:buClr>
            <a:buChar char="•"/>
          </a:pPr>
          <a:r>
            <a:rPr lang="fi-FI" sz="1800" kern="1200" dirty="0"/>
            <a:t>Ohjaus asiointiin</a:t>
          </a:r>
        </a:p>
        <a:p>
          <a:pPr marL="171450" lvl="1" indent="-171450" algn="l" defTabSz="800100">
            <a:lnSpc>
              <a:spcPct val="90000"/>
            </a:lnSpc>
            <a:spcBef>
              <a:spcPct val="0"/>
            </a:spcBef>
            <a:spcAft>
              <a:spcPct val="15000"/>
            </a:spcAft>
            <a:buClr>
              <a:schemeClr val="accent1"/>
            </a:buClr>
            <a:buChar char="•"/>
          </a:pPr>
          <a:r>
            <a:rPr lang="fi-FI" sz="1800" kern="1200" dirty="0"/>
            <a:t>Kaikilla osakkailla on sama näkymä kuolinpesän tietoihin</a:t>
          </a:r>
        </a:p>
        <a:p>
          <a:pPr marL="171450" lvl="1" indent="-171450" algn="l" defTabSz="800100">
            <a:lnSpc>
              <a:spcPct val="90000"/>
            </a:lnSpc>
            <a:spcBef>
              <a:spcPct val="0"/>
            </a:spcBef>
            <a:spcAft>
              <a:spcPct val="15000"/>
            </a:spcAft>
            <a:buClr>
              <a:schemeClr val="accent1"/>
            </a:buClr>
            <a:buChar char="•"/>
          </a:pPr>
          <a:r>
            <a:rPr lang="fi-FI" sz="1800" kern="1200" dirty="0"/>
            <a:t>Kuolinpesällä on kaikilla tiedossa oleva yhteystieto</a:t>
          </a:r>
        </a:p>
        <a:p>
          <a:pPr marL="171450" lvl="1" indent="-171450" algn="l" defTabSz="800100">
            <a:lnSpc>
              <a:spcPct val="90000"/>
            </a:lnSpc>
            <a:spcBef>
              <a:spcPct val="0"/>
            </a:spcBef>
            <a:spcAft>
              <a:spcPct val="15000"/>
            </a:spcAft>
            <a:buClr>
              <a:schemeClr val="accent1"/>
            </a:buClr>
            <a:buChar char="•"/>
          </a:pPr>
          <a:r>
            <a:rPr lang="fi-FI" sz="1800" kern="1200" dirty="0"/>
            <a:t>Asiakirjojen postittamistarve loppuu</a:t>
          </a:r>
        </a:p>
        <a:p>
          <a:pPr marL="171450" lvl="1" indent="-171450" algn="l" defTabSz="800100">
            <a:lnSpc>
              <a:spcPct val="90000"/>
            </a:lnSpc>
            <a:spcBef>
              <a:spcPct val="0"/>
            </a:spcBef>
            <a:spcAft>
              <a:spcPct val="15000"/>
            </a:spcAft>
            <a:buClr>
              <a:schemeClr val="accent1"/>
            </a:buClr>
            <a:buChar char="•"/>
          </a:pPr>
          <a:r>
            <a:rPr lang="fi-FI" sz="1800" kern="1200" dirty="0"/>
            <a:t>Asiakirjasalkku – ei enää hukkaan menneitä asiakirjoja tai posteja</a:t>
          </a:r>
        </a:p>
      </dsp:txBody>
      <dsp:txXfrm rot="-5400000">
        <a:off x="3290400" y="2967391"/>
        <a:ext cx="6887201" cy="1499595"/>
      </dsp:txXfrm>
    </dsp:sp>
    <dsp:sp modelId="{1CB64F54-4C7E-4846-A947-01120EC3E8AD}">
      <dsp:nvSpPr>
        <dsp:cNvPr id="0" name=""/>
        <dsp:cNvSpPr/>
      </dsp:nvSpPr>
      <dsp:spPr>
        <a:xfrm>
          <a:off x="1286" y="2827458"/>
          <a:ext cx="3289113" cy="1779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i-FI" sz="2000" b="1" kern="1200" dirty="0"/>
            <a:t>Sähköinen asiointipalvelu</a:t>
          </a:r>
          <a:endParaRPr lang="fi-FI" sz="2000" kern="1200" dirty="0"/>
        </a:p>
      </dsp:txBody>
      <dsp:txXfrm>
        <a:off x="88152" y="2914324"/>
        <a:ext cx="3115381" cy="160572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0A7C7-AA3F-476B-B0EB-C70BC5CA0BCD}" type="datetimeFigureOut">
              <a:rPr lang="fi-FI" smtClean="0"/>
              <a:t>26.4.2023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003DD-B956-4332-B588-A05840B6A93C}" type="slidenum">
              <a:rPr lang="fi-FI" smtClean="0"/>
              <a:t>‹#›</a:t>
            </a:fld>
            <a:endParaRPr lang="fi-FI"/>
          </a:p>
        </p:txBody>
      </p:sp>
    </p:spTree>
    <p:extLst>
      <p:ext uri="{BB962C8B-B14F-4D97-AF65-F5344CB8AC3E}">
        <p14:creationId xmlns:p14="http://schemas.microsoft.com/office/powerpoint/2010/main" val="1217502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1" name="Google Shape;2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247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C2003DD-B956-4332-B588-A05840B6A93C}" type="slidenum">
              <a:rPr lang="fi-FI" smtClean="0"/>
              <a:t>4</a:t>
            </a:fld>
            <a:endParaRPr lang="fi-FI"/>
          </a:p>
        </p:txBody>
      </p:sp>
    </p:spTree>
    <p:extLst>
      <p:ext uri="{BB962C8B-B14F-4D97-AF65-F5344CB8AC3E}">
        <p14:creationId xmlns:p14="http://schemas.microsoft.com/office/powerpoint/2010/main" val="402243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Tx/>
              <a:buNone/>
            </a:pPr>
            <a:endParaRPr lang="fi-FI" dirty="0"/>
          </a:p>
        </p:txBody>
      </p:sp>
      <p:sp>
        <p:nvSpPr>
          <p:cNvPr id="4" name="Dian numeron paikkamerkki 3"/>
          <p:cNvSpPr>
            <a:spLocks noGrp="1"/>
          </p:cNvSpPr>
          <p:nvPr>
            <p:ph type="sldNum" sz="quarter" idx="5"/>
          </p:nvPr>
        </p:nvSpPr>
        <p:spPr/>
        <p:txBody>
          <a:bodyPr/>
          <a:lstStyle/>
          <a:p>
            <a:fld id="{5D6BAC15-C8D7-44EF-975F-26E4DECCC3FE}" type="slidenum">
              <a:rPr lang="fi-FI" smtClean="0"/>
              <a:t>6</a:t>
            </a:fld>
            <a:endParaRPr lang="fi-FI"/>
          </a:p>
        </p:txBody>
      </p:sp>
    </p:spTree>
    <p:extLst>
      <p:ext uri="{BB962C8B-B14F-4D97-AF65-F5344CB8AC3E}">
        <p14:creationId xmlns:p14="http://schemas.microsoft.com/office/powerpoint/2010/main" val="383323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C2003DD-B956-4332-B588-A05840B6A93C}" type="slidenum">
              <a:rPr lang="fi-FI" smtClean="0"/>
              <a:t>9</a:t>
            </a:fld>
            <a:endParaRPr lang="fi-FI"/>
          </a:p>
        </p:txBody>
      </p:sp>
    </p:spTree>
    <p:extLst>
      <p:ext uri="{BB962C8B-B14F-4D97-AF65-F5344CB8AC3E}">
        <p14:creationId xmlns:p14="http://schemas.microsoft.com/office/powerpoint/2010/main" val="89641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5A0DB9BF-0C07-4685-9A04-EC2F04C19FEE}" type="datetime1">
              <a:rPr lang="fi-FI" smtClean="0"/>
              <a:t>26.4.2023</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625827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3B38F236-9147-4969-9A1E-40F0954DF5E7}"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66232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63964399-028A-41BA-B466-9F8C4F71216F}"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246507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2BCE5D3A-705B-4A98-A1D7-037311D2D683}"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554851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D3C4963C-5D8C-4E5A-8575-F614BE7FCE5D}"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22976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3D84EAE8-E80D-4D54-B622-92B8A34C5875}" type="datetime1">
              <a:rPr lang="fi-FI" smtClean="0"/>
              <a:t>26.4.2023</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237451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69B88E5A-55C6-4085-A27D-951FE5D51BE7}" type="datetime1">
              <a:rPr lang="fi-FI" smtClean="0"/>
              <a:t>26.4.2023</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4146128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FCFD3CDE-3CA3-49E4-BA2F-69F9BB9D430B}" type="datetime1">
              <a:rPr lang="fi-FI" smtClean="0"/>
              <a:t>26.4.2023</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07142016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003479"/>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4F529F36-1FFE-41F7-BF71-E99B794182B9}" type="datetime1">
              <a:rPr lang="fi-FI" smtClean="0"/>
              <a:t>26.4.2023</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51514275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44B24E19-AE81-4F5E-BD9B-B9C038C6507C}"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3919240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5036298-94A4-4658-9564-E406B25C31D3}"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05104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7D0ED2FC-7D1D-4B82-9C2F-6537B52E1483}" type="datetime1">
              <a:rPr lang="fi-FI" smtClean="0"/>
              <a:t>26.4.2023</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571021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9DC9EDAF-F239-40DB-A29F-A7CB004D0DFA}" type="datetime1">
              <a:rPr lang="fi-FI" smtClean="0"/>
              <a:t>26.4.2023</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46928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8AA1B80-6B21-4E3F-9DD2-6EA4182D25EC}" type="datetime1">
              <a:rPr lang="fi-FI" smtClean="0"/>
              <a:t>26.4.2023</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761004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D6CD5887-3A99-482C-8841-0BFFF8EDCCD0}" type="datetime1">
              <a:rPr lang="fi-FI" smtClean="0"/>
              <a:t>26.4.2023</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321825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50F7A90E-D67B-445F-96A0-322A751B20D6}" type="datetime1">
              <a:rPr lang="fi-FI" smtClean="0"/>
              <a:t>26.4.2023</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501191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2B800C33-C57E-4DD5-8F47-FB9AAF8A7824}" type="datetime1">
              <a:rPr lang="fi-FI" smtClean="0"/>
              <a:t>26.4.2023</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[Esittäjä, Esityksen nimi]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582794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B6E3B2BC-85EE-44D8-BC9D-C09430415549}" type="datetime1">
              <a:rPr lang="fi-FI" smtClean="0"/>
              <a:t>26.4.2023</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[Esittäjä, Esityksen nimi]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675095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36A60560-6591-4CF7-8140-0B564DE7CACF}" type="datetime1">
              <a:rPr lang="fi-FI" smtClean="0"/>
              <a:t>26.4.2023</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873792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070DA763-F81E-4F40-850D-C77ADC8EA26D}" type="datetime1">
              <a:rPr lang="fi-FI" smtClean="0"/>
              <a:t>26.4.2023</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2228223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tsikko ja sisältö">
  <p:cSld name="1_Otsikko ja sisältö">
    <p:spTree>
      <p:nvGrpSpPr>
        <p:cNvPr id="1" name="Shape 18"/>
        <p:cNvGrpSpPr/>
        <p:nvPr/>
      </p:nvGrpSpPr>
      <p:grpSpPr>
        <a:xfrm>
          <a:off x="0" y="0"/>
          <a:ext cx="0" cy="0"/>
          <a:chOff x="0" y="0"/>
          <a:chExt cx="0" cy="0"/>
        </a:xfrm>
      </p:grpSpPr>
      <p:sp>
        <p:nvSpPr>
          <p:cNvPr id="19" name="Google Shape;19;p12"/>
          <p:cNvSpPr txBox="1">
            <a:spLocks noGrp="1"/>
          </p:cNvSpPr>
          <p:nvPr>
            <p:ph type="body" idx="1"/>
          </p:nvPr>
        </p:nvSpPr>
        <p:spPr>
          <a:xfrm>
            <a:off x="684001" y="1692000"/>
            <a:ext cx="10259999" cy="4608000"/>
          </a:xfrm>
          <a:prstGeom prst="rect">
            <a:avLst/>
          </a:prstGeom>
          <a:noFill/>
          <a:ln>
            <a:noFill/>
          </a:ln>
        </p:spPr>
        <p:txBody>
          <a:bodyPr spcFirstLastPara="1" wrap="square" lIns="91425" tIns="45700" rIns="91425" bIns="45700" anchor="t" anchorCtr="0">
            <a:normAutofit/>
          </a:bodyPr>
          <a:lstStyle>
            <a:lvl1pPr marL="293248" lvl="0" indent="-227267" algn="l">
              <a:lnSpc>
                <a:spcPct val="100000"/>
              </a:lnSpc>
              <a:spcBef>
                <a:spcPts val="294"/>
              </a:spcBef>
              <a:spcAft>
                <a:spcPts val="0"/>
              </a:spcAft>
              <a:buSzPts val="1980"/>
              <a:buChar char="•"/>
              <a:defRPr/>
            </a:lvl1pPr>
            <a:lvl2pPr marL="586496" lvl="1" indent="-219936" algn="l">
              <a:lnSpc>
                <a:spcPct val="100000"/>
              </a:lnSpc>
              <a:spcBef>
                <a:spcPts val="0"/>
              </a:spcBef>
              <a:spcAft>
                <a:spcPts val="0"/>
              </a:spcAft>
              <a:buSzPts val="1800"/>
              <a:buChar char="‒"/>
              <a:defRPr/>
            </a:lvl2pPr>
            <a:lvl3pPr marL="879744" lvl="2" indent="-219936" algn="l">
              <a:lnSpc>
                <a:spcPct val="100000"/>
              </a:lnSpc>
              <a:spcBef>
                <a:spcPts val="0"/>
              </a:spcBef>
              <a:spcAft>
                <a:spcPts val="0"/>
              </a:spcAft>
              <a:buSzPts val="1800"/>
              <a:buChar char="▪"/>
              <a:defRPr/>
            </a:lvl3pPr>
            <a:lvl4pPr marL="1172992" lvl="3" indent="-219936" algn="l">
              <a:lnSpc>
                <a:spcPct val="100000"/>
              </a:lnSpc>
              <a:spcBef>
                <a:spcPts val="0"/>
              </a:spcBef>
              <a:spcAft>
                <a:spcPts val="0"/>
              </a:spcAft>
              <a:buSzPts val="1800"/>
              <a:buChar char="‒"/>
              <a:defRPr/>
            </a:lvl4pPr>
            <a:lvl5pPr marL="1466240" lvl="4" indent="-219936" algn="l">
              <a:lnSpc>
                <a:spcPct val="100000"/>
              </a:lnSpc>
              <a:spcBef>
                <a:spcPts val="176"/>
              </a:spcBef>
              <a:spcAft>
                <a:spcPts val="0"/>
              </a:spcAft>
              <a:buSzPts val="1800"/>
              <a:buChar char="o"/>
              <a:defRPr/>
            </a:lvl5pPr>
            <a:lvl6pPr marL="1759488" lvl="5" indent="-219936" algn="l">
              <a:lnSpc>
                <a:spcPct val="100000"/>
              </a:lnSpc>
              <a:spcBef>
                <a:spcPts val="183"/>
              </a:spcBef>
              <a:spcAft>
                <a:spcPts val="0"/>
              </a:spcAft>
              <a:buSzPts val="1800"/>
              <a:buChar char="‒"/>
              <a:defRPr/>
            </a:lvl6pPr>
            <a:lvl7pPr marL="2052737" lvl="6" indent="-219936" algn="l">
              <a:lnSpc>
                <a:spcPct val="100000"/>
              </a:lnSpc>
              <a:spcBef>
                <a:spcPts val="183"/>
              </a:spcBef>
              <a:spcAft>
                <a:spcPts val="0"/>
              </a:spcAft>
              <a:buSzPts val="1800"/>
              <a:buChar char="‒"/>
              <a:defRPr/>
            </a:lvl7pPr>
            <a:lvl8pPr marL="2345985" lvl="7" indent="-219936" algn="l">
              <a:lnSpc>
                <a:spcPct val="100000"/>
              </a:lnSpc>
              <a:spcBef>
                <a:spcPts val="183"/>
              </a:spcBef>
              <a:spcAft>
                <a:spcPts val="0"/>
              </a:spcAft>
              <a:buSzPts val="1800"/>
              <a:buChar char="‒"/>
              <a:defRPr/>
            </a:lvl8pPr>
            <a:lvl9pPr marL="2639233" lvl="8" indent="-219936" algn="l">
              <a:lnSpc>
                <a:spcPct val="100000"/>
              </a:lnSpc>
              <a:spcBef>
                <a:spcPts val="183"/>
              </a:spcBef>
              <a:spcAft>
                <a:spcPts val="0"/>
              </a:spcAft>
              <a:buSzPts val="1800"/>
              <a:buChar char="‒"/>
              <a:defRPr/>
            </a:lvl9pPr>
          </a:lstStyle>
          <a:p>
            <a:endParaRPr/>
          </a:p>
        </p:txBody>
      </p:sp>
      <p:sp>
        <p:nvSpPr>
          <p:cNvPr id="20" name="Google Shape;20;p12"/>
          <p:cNvSpPr txBox="1">
            <a:spLocks noGrp="1"/>
          </p:cNvSpPr>
          <p:nvPr>
            <p:ph type="title"/>
          </p:nvPr>
        </p:nvSpPr>
        <p:spPr>
          <a:xfrm>
            <a:off x="684001" y="144000"/>
            <a:ext cx="10259999" cy="1224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53629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BCC0AE0B-ED42-4298-84E5-E2D626398E94}" type="datetime1">
              <a:rPr lang="fi-FI" smtClean="0"/>
              <a:t>26.4.2023</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96320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E279646A-FC9E-45EA-AC94-165AE6997DAA}" type="datetime1">
              <a:rPr lang="fi-FI" smtClean="0"/>
              <a:t>26.4.2023</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025970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3542D675-82EF-4CED-9F46-B1AEBC2CD4E8}" type="datetime1">
              <a:rPr lang="fi-FI" smtClean="0"/>
              <a:t>26.4.2023</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137916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E9938530-716C-404F-AE48-A4AA0C77314B}" type="datetime1">
              <a:rPr lang="fi-FI" smtClean="0"/>
              <a:t>26.4.2023</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3203387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rgbClr val="E30450"/>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42DD361D-BCD2-4363-BF09-396A032DA6CC}" type="datetime1">
              <a:rPr lang="fi-FI" smtClean="0"/>
              <a:t>26.4.2023</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9651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rgbClr val="E30450"/>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93BBE7A6-AA23-4780-888E-5D821519551C}" type="datetime1">
              <a:rPr lang="fi-FI" smtClean="0"/>
              <a:t>26.4.2023</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4241301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AE826AFB-2577-4F30-8136-56F4A8EF6755}" type="datetime1">
              <a:rPr lang="fi-FI" smtClean="0"/>
              <a:t>26.4.2023</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959010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48C0AB55-BED1-4676-AE47-8BC76D0C01C7}" type="datetime1">
              <a:rPr lang="fi-FI" smtClean="0"/>
              <a:t>26.4.2023</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1274910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A578697B-9BEB-4752-A624-7E60AE6F4E41}" type="datetime1">
              <a:rPr lang="fi-FI" smtClean="0"/>
              <a:t>26.4.2023</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478827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E1080FAD-0F3C-4749-9DB7-F372F73D72E5}" type="datetime1">
              <a:rPr lang="fi-FI" smtClean="0"/>
              <a:t>26.4.2023</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3423109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B3D2537-2F40-449B-833C-06B5806D1C31}"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4244249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496720BA-C8B5-4F36-B197-61525B428D6A}"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55857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A431D511-266A-42CA-89D6-525E6E4C7392}" type="datetime1">
              <a:rPr lang="fi-FI" smtClean="0"/>
              <a:t>26.4.2023</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7328816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532EFC05-46D9-457A-8A4B-584C590AF295}"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1320690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38F86554-B5D2-4F6D-8A77-375B84025349}"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206679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CEC40270-3105-43C2-9D55-5DA10947DBBB}" type="datetime1">
              <a:rPr lang="fi-FI" smtClean="0"/>
              <a:t>26.4.2023</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12487223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rgbClr val="E30450"/>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562AA1A0-AF67-440E-B44E-8568B155BEC3}" type="datetime1">
              <a:rPr lang="fi-FI" smtClean="0"/>
              <a:t>26.4.2023</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409123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6F7E8C8C-5DE8-4456-A203-5420BB79E824}" type="datetime1">
              <a:rPr lang="fi-FI" smtClean="0"/>
              <a:t>26.4.2023</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30220396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E30450"/>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31F431AD-63A5-4F4B-AA59-6157ACBD2576}" type="datetime1">
              <a:rPr lang="fi-FI" smtClean="0"/>
              <a:t>26.4.2023</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5617433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EEAE38F-820F-4482-B1FA-D5B8731C3EBA}"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1862044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3419020-05A3-4CD3-A1CB-770860ED645F}"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8364873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8C71C61F-B2FD-46CC-9C60-820A32F2B885}" type="datetime1">
              <a:rPr lang="fi-FI" smtClean="0"/>
              <a:t>26.4.2023</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21974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8BD9B0C8-A738-4D14-966D-70E0472BB65E}" type="datetime1">
              <a:rPr lang="fi-FI" smtClean="0"/>
              <a:t>26.4.2023</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06632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2B80A7DF-4806-443F-A35C-DD90859A66DC}" type="datetime1">
              <a:rPr lang="fi-FI" smtClean="0"/>
              <a:t>26.4.2023</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972503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1304C004-C54A-4CC0-ADC6-AB6214C2FC45}" type="datetime1">
              <a:rPr lang="fi-FI" smtClean="0"/>
              <a:t>26.4.2023</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845408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EFE07A0C-9F6F-4360-975A-F5416BA5CF7D}" type="datetime1">
              <a:rPr lang="fi-FI" smtClean="0"/>
              <a:t>26.4.2023</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041574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9C61CAD7-6A44-420D-81D1-49884CF9A991}" type="datetime1">
              <a:rPr lang="fi-FI" smtClean="0"/>
              <a:t>26.4.2023</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[Esittäjä, Esityksen nimi]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569959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B9183EBC-5CCB-45A1-8B82-823FB0AE5DE7}" type="datetime1">
              <a:rPr lang="fi-FI" smtClean="0"/>
              <a:t>26.4.2023</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[Esittäjä, Esityksen nimi]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40335075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44C1BBAC-68E4-40BC-B542-BB2A4C902367}" type="datetime1">
              <a:rPr lang="fi-FI" smtClean="0"/>
              <a:t>26.4.2023</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4972949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DE9E3B30-1123-484D-866F-E387826D70E9}" type="datetime1">
              <a:rPr lang="fi-FI" smtClean="0"/>
              <a:t>26.4.2023</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3631155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A5E92AC5-D8E8-401A-AAD5-6686FF13F955}" type="datetime1">
              <a:rPr lang="fi-FI" smtClean="0"/>
              <a:t>26.4.2023</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5592701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795D8376-0D5E-4861-B237-5C3E1EE7E2EC}" type="datetime1">
              <a:rPr lang="fi-FI" smtClean="0"/>
              <a:t>26.4.2023</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239272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ACFC481E-39F3-4D93-B1FB-52CE5B711DE4}" type="datetime1">
              <a:rPr lang="fi-FI" smtClean="0"/>
              <a:t>26.4.2023</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968169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B0BB96DD-A348-4444-910B-2C1DFECF3C52}" type="datetime1">
              <a:rPr lang="fi-FI" smtClean="0"/>
              <a:t>26.4.2023</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79746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F8AB9590-3D91-48A7-AB37-5E9C9E4FB712}" type="datetime1">
              <a:rPr lang="fi-FI" smtClean="0"/>
              <a:t>26.4.2023</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213059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FAA6DD70-419A-4523-8A83-D5B55016CC88}" type="datetime1">
              <a:rPr lang="fi-FI" smtClean="0"/>
              <a:t>26.4.2023</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8715128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379C9C6D-8B24-445F-B648-35498AFACA57}" type="datetime1">
              <a:rPr lang="fi-FI" smtClean="0"/>
              <a:t>26.4.2023</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7517825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C9C600BF-18F4-4FE5-8FC5-7490D5BB6F47}" type="datetime1">
              <a:rPr lang="fi-FI" smtClean="0"/>
              <a:t>26.4.2023</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13240599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1F601EC3-B2D4-40EF-8379-3A7689A4BA12}" type="datetime1">
              <a:rPr lang="fi-FI" smtClean="0"/>
              <a:t>26.4.2023</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hidden">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hidden">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hidden">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hidden">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8710412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87E97EDE-97C6-4F92-B141-9D1D1E9D59C8}" type="datetime1">
              <a:rPr lang="fi-FI" smtClean="0"/>
              <a:t>26.4.2023</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42298903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2A61DB81-3DB9-4CA7-9330-0B9CEA8F324A}"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8512937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A4440F68-15F5-480B-9DE4-7EBB610D316D}"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1564952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F60E698C-D493-4892-B2EA-9276EC2391AC}"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256899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5CA64D05-4654-4CA6-B93C-7D8FACA9E66B}"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8402701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97EB3C44-9F33-4420-B317-BAC711273DBF}" type="datetime1">
              <a:rPr lang="fi-FI" smtClean="0"/>
              <a:t>26.4.2023</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1021923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7329C09C-CF74-49F1-9C96-8296974C965C}" type="datetime1">
              <a:rPr lang="fi-FI" smtClean="0"/>
              <a:t>26.4.2023</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23836467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F0BA0A8A-B3FD-4079-8770-E8CC5AB802E6}" type="datetime1">
              <a:rPr lang="fi-FI" smtClean="0"/>
              <a:t>26.4.2023</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2276715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181AB414-D824-46AE-9E38-FEC27B63AD0D}" type="datetime1">
              <a:rPr lang="fi-FI" smtClean="0"/>
              <a:t>26.4.2023</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985419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FBA5C628-C0A5-40C3-B460-6A49A6DFBB8B}" type="datetime1">
              <a:rPr lang="fi-FI" smtClean="0"/>
              <a:t>26.4.2023</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1803532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45327FF1-3DAE-4AA1-BD03-D42331965355}"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2306456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1D3B2DD7-132D-4166-BD82-CFC741E9E917}" type="datetime1">
              <a:rPr lang="fi-FI" smtClean="0"/>
              <a:t>26.4.2023</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7812965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F0BFB975-5590-4C96-B82D-6E94A3AC6E25}" type="datetime1">
              <a:rPr lang="fi-FI" smtClean="0"/>
              <a:t>26.4.2023</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022534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4B20295-1111-4D00-B010-00C383A31127}" type="datetime1">
              <a:rPr lang="fi-FI" smtClean="0"/>
              <a:t>26.4.2023</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41210671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477CDF1A-EEBB-435E-AF68-754637121FA8}" type="datetime1">
              <a:rPr lang="fi-FI" smtClean="0"/>
              <a:t>26.4.2023</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0504782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F947F187-5D63-4894-85F9-D1489D186E89}" type="datetime1">
              <a:rPr lang="fi-FI" smtClean="0"/>
              <a:t>26.4.2023</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4762331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CA740278-CAFA-4DB9-BD58-95F566DF7C01}" type="datetime1">
              <a:rPr lang="fi-FI" smtClean="0"/>
              <a:t>26.4.2023</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[Esittäjä, Esityksen nimi]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46351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F02BB5BF-2C3B-4D41-8026-2DB27A2C71F8}" type="datetime1">
              <a:rPr lang="fi-FI" smtClean="0"/>
              <a:t>26.4.2023</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502087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872B326D-07A1-4CB2-98FC-15E10022DC12}" type="datetime1">
              <a:rPr lang="fi-FI" smtClean="0"/>
              <a:t>26.4.2023</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[Esittäjä, Esityksen nimi]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2808929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ltGray">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ltGray">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ltGray">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44183CE0-F123-4BAF-9674-614666D14520}" type="datetime1">
              <a:rPr lang="fi-FI" smtClean="0"/>
              <a:t>26.4.2023</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5589855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1F04379E-F966-4959-8372-4D80CA63701F}" type="datetime1">
              <a:rPr lang="fi-FI" smtClean="0"/>
              <a:t>26.4.2023</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58640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31B3EC63-56AE-458C-94AB-2FCEF0CBE9D0}" type="datetime1">
              <a:rPr lang="fi-FI" smtClean="0"/>
              <a:t>26.4.2023</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75917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image" Target="../media/image1.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theme" Target="../theme/theme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46AFDB73-D50C-4AC0-931D-37E9E3954012}" type="datetime1">
              <a:rPr lang="fi-FI" smtClean="0"/>
              <a:t>26.4.2023</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[Esittäjä, Esityksen nimi]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8680CC61-DB77-4485-B460-D8E4038D4204}"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3467626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744" r:id="rId28"/>
  </p:sldLayoutIdLst>
  <p:hf hdr="0"/>
  <p:txStyles>
    <p:titleStyle>
      <a:lvl1pPr algn="l" defTabSz="609585" rtl="0" eaLnBrk="1" latinLnBrk="0" hangingPunct="1">
        <a:spcBef>
          <a:spcPct val="0"/>
        </a:spcBef>
        <a:buNone/>
        <a:defRPr sz="4000" b="1" i="0" kern="1200">
          <a:solidFill>
            <a:schemeClr val="tx2"/>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C53AEA39-ABF7-4501-AAAA-7B6404406B6A}" type="datetime1">
              <a:rPr lang="fi-FI" smtClean="0"/>
              <a:t>26.4.2023</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[Esittäjä, Esityksen nimi]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90023392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Lst>
  <p:hf hdr="0"/>
  <p:txStyles>
    <p:titleStyle>
      <a:lvl1pPr algn="l" defTabSz="609585" rtl="0" eaLnBrk="1" latinLnBrk="0" hangingPunct="1">
        <a:spcBef>
          <a:spcPct val="0"/>
        </a:spcBef>
        <a:buNone/>
        <a:defRPr sz="4000" b="1" i="0" kern="1200">
          <a:solidFill>
            <a:srgbClr val="E3045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D99BEDAC-0AE3-4DDD-B120-12F57545E7E0}" type="datetime1">
              <a:rPr lang="fi-FI" smtClean="0"/>
              <a:t>26.4.2023</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[Esittäjä, Esityksen nimi]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7572116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Lst>
  <p:hf hdr="0"/>
  <p:txStyles>
    <p:titleStyle>
      <a:lvl1pPr algn="l" defTabSz="609585" rtl="0" eaLnBrk="1" latinLnBrk="0" hangingPunct="1">
        <a:spcBef>
          <a:spcPct val="0"/>
        </a:spcBef>
        <a:buNone/>
        <a:defRPr sz="4000" b="1" i="0" kern="1200">
          <a:solidFill>
            <a:srgbClr val="00777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26AE2B-FAEE-4C9E-B710-C63B21DAB91A}"/>
              </a:ext>
            </a:extLst>
          </p:cNvPr>
          <p:cNvSpPr>
            <a:spLocks noGrp="1"/>
          </p:cNvSpPr>
          <p:nvPr>
            <p:ph type="ctrTitle"/>
          </p:nvPr>
        </p:nvSpPr>
        <p:spPr>
          <a:xfrm>
            <a:off x="1506000" y="764704"/>
            <a:ext cx="9180000" cy="2844000"/>
          </a:xfrm>
        </p:spPr>
        <p:txBody>
          <a:bodyPr>
            <a:noAutofit/>
          </a:bodyPr>
          <a:lstStyle/>
          <a:p>
            <a:pPr marL="1656080" indent="-830580">
              <a:lnSpc>
                <a:spcPct val="115000"/>
              </a:lnSpc>
              <a:spcAft>
                <a:spcPts val="1000"/>
              </a:spcAft>
            </a:pPr>
            <a:r>
              <a:rPr lang="fi-FI" sz="3200" dirty="0">
                <a:effectLst/>
                <a:latin typeface="Calibri" panose="020F0502020204030204" pitchFamily="34" charset="0"/>
                <a:ea typeface="Times New Roman" panose="02020603050405020304" pitchFamily="18" charset="0"/>
                <a:cs typeface="Times New Roman" panose="02020603050405020304" pitchFamily="18" charset="0"/>
              </a:rPr>
              <a:t>Kuolleen läheisen asioiden helpottaminen - lainsäädännön ja viranomaispalvelujen kehittäminen digitalisaatiota hyödyntämällä</a:t>
            </a:r>
            <a:endParaRPr lang="fi-FI" sz="7200" dirty="0"/>
          </a:p>
        </p:txBody>
      </p:sp>
      <p:sp>
        <p:nvSpPr>
          <p:cNvPr id="3" name="Alaotsikko 2">
            <a:extLst>
              <a:ext uri="{FF2B5EF4-FFF2-40B4-BE49-F238E27FC236}">
                <a16:creationId xmlns:a16="http://schemas.microsoft.com/office/drawing/2014/main" id="{7C95AB8F-7BA6-4975-900C-2CE4949FC43B}"/>
              </a:ext>
            </a:extLst>
          </p:cNvPr>
          <p:cNvSpPr>
            <a:spLocks noGrp="1"/>
          </p:cNvSpPr>
          <p:nvPr>
            <p:ph type="subTitle" idx="1"/>
          </p:nvPr>
        </p:nvSpPr>
        <p:spPr>
          <a:xfrm>
            <a:off x="1506000" y="4005064"/>
            <a:ext cx="9180000" cy="962936"/>
          </a:xfrm>
        </p:spPr>
        <p:txBody>
          <a:bodyPr>
            <a:normAutofit fontScale="92500"/>
          </a:bodyPr>
          <a:lstStyle/>
          <a:p>
            <a:r>
              <a:rPr lang="fi-FI" dirty="0"/>
              <a:t>Suomen hautaustoiminnan keskusliitto, Hyvinkää 29.3.2023</a:t>
            </a:r>
          </a:p>
          <a:p>
            <a:r>
              <a:rPr lang="fi-FI" dirty="0"/>
              <a:t>Pekka Rehn, ylijohtaja</a:t>
            </a:r>
          </a:p>
        </p:txBody>
      </p:sp>
      <p:sp>
        <p:nvSpPr>
          <p:cNvPr id="4" name="Päivämäärän paikkamerkki 3">
            <a:extLst>
              <a:ext uri="{FF2B5EF4-FFF2-40B4-BE49-F238E27FC236}">
                <a16:creationId xmlns:a16="http://schemas.microsoft.com/office/drawing/2014/main" id="{E69FE595-C2BE-4DC2-B879-3EF8AFC6B095}"/>
              </a:ext>
            </a:extLst>
          </p:cNvPr>
          <p:cNvSpPr>
            <a:spLocks noGrp="1"/>
          </p:cNvSpPr>
          <p:nvPr>
            <p:ph type="dt" sz="half" idx="10"/>
          </p:nvPr>
        </p:nvSpPr>
        <p:spPr/>
        <p:txBody>
          <a:bodyPr/>
          <a:lstStyle/>
          <a:p>
            <a:fld id="{0A53B7B9-9C2D-439D-874C-09D9C77FE5F5}" type="datetime1">
              <a:rPr lang="fi-FI" smtClean="0"/>
              <a:t>26.4.2023</a:t>
            </a:fld>
            <a:endParaRPr lang="fi-FI"/>
          </a:p>
        </p:txBody>
      </p:sp>
      <p:sp>
        <p:nvSpPr>
          <p:cNvPr id="5" name="Alatunnisteen paikkamerkki 4">
            <a:extLst>
              <a:ext uri="{FF2B5EF4-FFF2-40B4-BE49-F238E27FC236}">
                <a16:creationId xmlns:a16="http://schemas.microsoft.com/office/drawing/2014/main" id="{54F90561-BDFD-4B45-BD08-E17133E5837F}"/>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4BFFD0D4-F396-4FA2-9367-FF127CCD0CC9}"/>
              </a:ext>
            </a:extLst>
          </p:cNvPr>
          <p:cNvSpPr>
            <a:spLocks noGrp="1"/>
          </p:cNvSpPr>
          <p:nvPr>
            <p:ph type="sldNum" sz="quarter" idx="12"/>
          </p:nvPr>
        </p:nvSpPr>
        <p:spPr/>
        <p:txBody>
          <a:bodyPr/>
          <a:lstStyle/>
          <a:p>
            <a:fld id="{8680CC61-DB77-4485-B460-D8E4038D4204}" type="slidenum">
              <a:rPr lang="fi-FI" smtClean="0"/>
              <a:t>1</a:t>
            </a:fld>
            <a:endParaRPr lang="fi-FI"/>
          </a:p>
        </p:txBody>
      </p:sp>
    </p:spTree>
    <p:extLst>
      <p:ext uri="{BB962C8B-B14F-4D97-AF65-F5344CB8AC3E}">
        <p14:creationId xmlns:p14="http://schemas.microsoft.com/office/powerpoint/2010/main" val="267323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FF0D2D5-CF9F-4AF8-876D-78E8DC6328A1}"/>
              </a:ext>
            </a:extLst>
          </p:cNvPr>
          <p:cNvSpPr>
            <a:spLocks noGrp="1"/>
          </p:cNvSpPr>
          <p:nvPr>
            <p:ph type="dt" sz="half" idx="10"/>
          </p:nvPr>
        </p:nvSpPr>
        <p:spPr/>
        <p:txBody>
          <a:bodyPr/>
          <a:lstStyle/>
          <a:p>
            <a:fld id="{D20582DB-4EE0-48E5-B8B8-342F4BE96E16}" type="datetime1">
              <a:rPr lang="fi-FI" smtClean="0"/>
              <a:t>26.4.2023</a:t>
            </a:fld>
            <a:endParaRPr lang="fi-FI"/>
          </a:p>
        </p:txBody>
      </p:sp>
      <p:sp>
        <p:nvSpPr>
          <p:cNvPr id="3" name="Alatunnisteen paikkamerkki 2">
            <a:extLst>
              <a:ext uri="{FF2B5EF4-FFF2-40B4-BE49-F238E27FC236}">
                <a16:creationId xmlns:a16="http://schemas.microsoft.com/office/drawing/2014/main" id="{D8126C82-1D51-428A-B654-E507C15815C4}"/>
              </a:ext>
            </a:extLst>
          </p:cNvPr>
          <p:cNvSpPr>
            <a:spLocks noGrp="1"/>
          </p:cNvSpPr>
          <p:nvPr>
            <p:ph type="ftr" sz="quarter" idx="11"/>
          </p:nvPr>
        </p:nvSpPr>
        <p:spPr/>
        <p:txBody>
          <a:bodyPr/>
          <a:lstStyle/>
          <a:p>
            <a:r>
              <a:rPr lang="fi-FI"/>
              <a:t>[Esittäjä, Esityksen nimi]</a:t>
            </a:r>
          </a:p>
        </p:txBody>
      </p:sp>
      <p:sp>
        <p:nvSpPr>
          <p:cNvPr id="4" name="Dian numeron paikkamerkki 3">
            <a:extLst>
              <a:ext uri="{FF2B5EF4-FFF2-40B4-BE49-F238E27FC236}">
                <a16:creationId xmlns:a16="http://schemas.microsoft.com/office/drawing/2014/main" id="{C4FF479E-76A3-4B0D-BE42-42955C5E737E}"/>
              </a:ext>
            </a:extLst>
          </p:cNvPr>
          <p:cNvSpPr>
            <a:spLocks noGrp="1"/>
          </p:cNvSpPr>
          <p:nvPr>
            <p:ph type="sldNum" sz="quarter" idx="12"/>
          </p:nvPr>
        </p:nvSpPr>
        <p:spPr/>
        <p:txBody>
          <a:bodyPr/>
          <a:lstStyle/>
          <a:p>
            <a:fld id="{8680CC61-DB77-4485-B460-D8E4038D4204}" type="slidenum">
              <a:rPr lang="fi-FI" smtClean="0"/>
              <a:t>10</a:t>
            </a:fld>
            <a:endParaRPr lang="fi-FI"/>
          </a:p>
        </p:txBody>
      </p:sp>
    </p:spTree>
    <p:extLst>
      <p:ext uri="{BB962C8B-B14F-4D97-AF65-F5344CB8AC3E}">
        <p14:creationId xmlns:p14="http://schemas.microsoft.com/office/powerpoint/2010/main" val="243210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Picture 18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527535" y="5937505"/>
            <a:ext cx="409955" cy="670559"/>
          </a:xfrm>
          <a:prstGeom prst="rect">
            <a:avLst/>
          </a:prstGeom>
          <a:noFill/>
        </p:spPr>
      </p:pic>
      <p:sp>
        <p:nvSpPr>
          <p:cNvPr id="228" name="Freeform 228"/>
          <p:cNvSpPr/>
          <p:nvPr/>
        </p:nvSpPr>
        <p:spPr>
          <a:xfrm>
            <a:off x="839417" y="1493860"/>
            <a:ext cx="10052612" cy="1989386"/>
          </a:xfrm>
          <a:custGeom>
            <a:avLst/>
            <a:gdLst/>
            <a:ahLst/>
            <a:cxnLst/>
            <a:rect l="0" t="0" r="0" b="0"/>
            <a:pathLst>
              <a:path w="7650481" h="1104900">
                <a:moveTo>
                  <a:pt x="7650481" y="1104900"/>
                </a:moveTo>
                <a:lnTo>
                  <a:pt x="7650481" y="0"/>
                </a:lnTo>
                <a:lnTo>
                  <a:pt x="0" y="0"/>
                </a:lnTo>
              </a:path>
            </a:pathLst>
          </a:custGeom>
          <a:noFill/>
          <a:ln w="76200" cap="flat" cmpd="sng">
            <a:solidFill>
              <a:srgbClr val="69D8D7">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29" name="Freeform 229"/>
          <p:cNvSpPr/>
          <p:nvPr/>
        </p:nvSpPr>
        <p:spPr>
          <a:xfrm>
            <a:off x="913878" y="5365888"/>
            <a:ext cx="9565985" cy="369332"/>
          </a:xfrm>
          <a:custGeom>
            <a:avLst/>
            <a:gdLst/>
            <a:ahLst/>
            <a:cxnLst/>
            <a:rect l="0" t="0" r="0" b="0"/>
            <a:pathLst>
              <a:path w="8712961">
                <a:moveTo>
                  <a:pt x="0" y="0"/>
                </a:moveTo>
                <a:lnTo>
                  <a:pt x="8712961" y="0"/>
                </a:lnTo>
              </a:path>
            </a:pathLst>
          </a:custGeom>
          <a:noFill/>
          <a:ln w="76200" cap="flat" cmpd="sng">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sp>
      <p:sp>
        <p:nvSpPr>
          <p:cNvPr id="231" name="Freeform 231"/>
          <p:cNvSpPr/>
          <p:nvPr/>
        </p:nvSpPr>
        <p:spPr>
          <a:xfrm>
            <a:off x="5276088" y="1688592"/>
            <a:ext cx="2336292" cy="647700"/>
          </a:xfrm>
          <a:custGeom>
            <a:avLst/>
            <a:gdLst/>
            <a:ahLst/>
            <a:cxnLst/>
            <a:rect l="0" t="0" r="0" b="0"/>
            <a:pathLst>
              <a:path w="2336292" h="647700">
                <a:moveTo>
                  <a:pt x="0" y="647700"/>
                </a:moveTo>
                <a:lnTo>
                  <a:pt x="2336292" y="647700"/>
                </a:lnTo>
                <a:lnTo>
                  <a:pt x="2336292" y="0"/>
                </a:lnTo>
                <a:lnTo>
                  <a:pt x="0" y="0"/>
                </a:lnTo>
                <a:lnTo>
                  <a:pt x="0" y="647700"/>
                </a:lnTo>
                <a:close/>
              </a:path>
            </a:pathLst>
          </a:custGeom>
          <a:solidFill>
            <a:srgbClr val="FFFFFF">
              <a:alpha val="100000"/>
            </a:srgbClr>
          </a:solidFill>
          <a:ln w="76200">
            <a:noFill/>
          </a:ln>
        </p:spPr>
        <p:style>
          <a:lnRef idx="2">
            <a:schemeClr val="accent1">
              <a:shade val="50000"/>
            </a:schemeClr>
          </a:lnRef>
          <a:fillRef idx="1">
            <a:schemeClr val="accent1"/>
          </a:fillRef>
          <a:effectRef idx="0">
            <a:schemeClr val="accent1"/>
          </a:effectRef>
          <a:fontRef idx="minor">
            <a:schemeClr val="lt1"/>
          </a:fontRef>
        </p:style>
      </p:sp>
      <p:sp>
        <p:nvSpPr>
          <p:cNvPr id="232" name="Freeform 232"/>
          <p:cNvSpPr/>
          <p:nvPr/>
        </p:nvSpPr>
        <p:spPr>
          <a:xfrm>
            <a:off x="774432" y="1346232"/>
            <a:ext cx="278892" cy="280417"/>
          </a:xfrm>
          <a:custGeom>
            <a:avLst/>
            <a:gdLst/>
            <a:ahLst/>
            <a:cxnLst/>
            <a:rect l="0" t="0" r="0" b="0"/>
            <a:pathLst>
              <a:path w="278892" h="280417">
                <a:moveTo>
                  <a:pt x="0" y="140209"/>
                </a:moveTo>
                <a:cubicBezTo>
                  <a:pt x="0" y="62738"/>
                  <a:pt x="62484" y="0"/>
                  <a:pt x="139446" y="0"/>
                </a:cubicBezTo>
                <a:cubicBezTo>
                  <a:pt x="216407" y="0"/>
                  <a:pt x="278892" y="62738"/>
                  <a:pt x="278892" y="140209"/>
                </a:cubicBezTo>
                <a:cubicBezTo>
                  <a:pt x="278892" y="217679"/>
                  <a:pt x="216407" y="280417"/>
                  <a:pt x="139446" y="280417"/>
                </a:cubicBezTo>
                <a:cubicBezTo>
                  <a:pt x="62484" y="280417"/>
                  <a:pt x="0" y="217679"/>
                  <a:pt x="0" y="140209"/>
                </a:cubicBezTo>
                <a:close/>
                <a:moveTo>
                  <a:pt x="2206751" y="5541264"/>
                </a:moveTo>
              </a:path>
            </a:pathLst>
          </a:custGeom>
          <a:solidFill>
            <a:srgbClr val="69D8D7">
              <a:alpha val="100000"/>
            </a:srgbClr>
          </a:solidFill>
          <a:ln w="76200">
            <a:noFill/>
          </a:ln>
        </p:spPr>
        <p:style>
          <a:lnRef idx="2">
            <a:schemeClr val="accent1">
              <a:shade val="50000"/>
            </a:schemeClr>
          </a:lnRef>
          <a:fillRef idx="1">
            <a:schemeClr val="accent1"/>
          </a:fillRef>
          <a:effectRef idx="0">
            <a:schemeClr val="accent1"/>
          </a:effectRef>
          <a:fontRef idx="minor">
            <a:schemeClr val="lt1"/>
          </a:fontRef>
        </p:style>
      </p:sp>
      <p:sp>
        <p:nvSpPr>
          <p:cNvPr id="234" name="Freeform 234"/>
          <p:cNvSpPr/>
          <p:nvPr/>
        </p:nvSpPr>
        <p:spPr>
          <a:xfrm>
            <a:off x="8245629" y="1365750"/>
            <a:ext cx="278891" cy="278891"/>
          </a:xfrm>
          <a:custGeom>
            <a:avLst/>
            <a:gdLst/>
            <a:ahLst/>
            <a:cxnLst/>
            <a:rect l="0" t="0" r="0" b="0"/>
            <a:pathLst>
              <a:path w="278891" h="278891">
                <a:moveTo>
                  <a:pt x="0" y="139446"/>
                </a:moveTo>
                <a:cubicBezTo>
                  <a:pt x="0" y="62483"/>
                  <a:pt x="62484" y="0"/>
                  <a:pt x="139446" y="0"/>
                </a:cubicBezTo>
                <a:cubicBezTo>
                  <a:pt x="216408" y="0"/>
                  <a:pt x="278891" y="62483"/>
                  <a:pt x="278891" y="139446"/>
                </a:cubicBezTo>
                <a:cubicBezTo>
                  <a:pt x="278891" y="216408"/>
                  <a:pt x="216408" y="278891"/>
                  <a:pt x="139446" y="278891"/>
                </a:cubicBezTo>
                <a:cubicBezTo>
                  <a:pt x="62484" y="278891"/>
                  <a:pt x="0" y="216408"/>
                  <a:pt x="0" y="139446"/>
                </a:cubicBezTo>
                <a:close/>
                <a:moveTo>
                  <a:pt x="-2634235" y="5535167"/>
                </a:moveTo>
              </a:path>
            </a:pathLst>
          </a:custGeom>
          <a:solidFill>
            <a:srgbClr val="69D8D7">
              <a:alpha val="100000"/>
            </a:srgbClr>
          </a:solidFill>
          <a:ln w="76200">
            <a:noFill/>
          </a:ln>
        </p:spPr>
        <p:style>
          <a:lnRef idx="2">
            <a:schemeClr val="accent1">
              <a:shade val="50000"/>
            </a:schemeClr>
          </a:lnRef>
          <a:fillRef idx="1">
            <a:schemeClr val="accent1"/>
          </a:fillRef>
          <a:effectRef idx="0">
            <a:schemeClr val="accent1"/>
          </a:effectRef>
          <a:fontRef idx="minor">
            <a:schemeClr val="lt1"/>
          </a:fontRef>
        </p:style>
      </p:sp>
      <p:sp>
        <p:nvSpPr>
          <p:cNvPr id="236" name="Freeform 236"/>
          <p:cNvSpPr/>
          <p:nvPr/>
        </p:nvSpPr>
        <p:spPr>
          <a:xfrm>
            <a:off x="7575020" y="5208268"/>
            <a:ext cx="278893" cy="278891"/>
          </a:xfrm>
          <a:custGeom>
            <a:avLst/>
            <a:gdLst/>
            <a:ahLst/>
            <a:cxnLst/>
            <a:rect l="0" t="0" r="0" b="0"/>
            <a:pathLst>
              <a:path w="278893" h="278891">
                <a:moveTo>
                  <a:pt x="0" y="139446"/>
                </a:moveTo>
                <a:cubicBezTo>
                  <a:pt x="0" y="62484"/>
                  <a:pt x="62484" y="0"/>
                  <a:pt x="139447" y="0"/>
                </a:cubicBezTo>
                <a:cubicBezTo>
                  <a:pt x="216409" y="0"/>
                  <a:pt x="278893" y="62484"/>
                  <a:pt x="278893" y="139446"/>
                </a:cubicBezTo>
                <a:cubicBezTo>
                  <a:pt x="278893" y="216407"/>
                  <a:pt x="216409" y="278891"/>
                  <a:pt x="139447" y="278891"/>
                </a:cubicBezTo>
                <a:cubicBezTo>
                  <a:pt x="62484" y="278891"/>
                  <a:pt x="0" y="216407"/>
                  <a:pt x="0" y="139446"/>
                </a:cubicBezTo>
                <a:close/>
                <a:moveTo>
                  <a:pt x="-6418326" y="1706879"/>
                </a:moveTo>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sp>
      <p:sp>
        <p:nvSpPr>
          <p:cNvPr id="241" name="Freeform 241"/>
          <p:cNvSpPr/>
          <p:nvPr/>
        </p:nvSpPr>
        <p:spPr>
          <a:xfrm>
            <a:off x="9874927" y="3327981"/>
            <a:ext cx="278893" cy="278893"/>
          </a:xfrm>
          <a:custGeom>
            <a:avLst/>
            <a:gdLst/>
            <a:ahLst/>
            <a:cxnLst/>
            <a:rect l="0" t="0" r="0" b="0"/>
            <a:pathLst>
              <a:path w="278893" h="278893">
                <a:moveTo>
                  <a:pt x="0" y="139446"/>
                </a:moveTo>
                <a:cubicBezTo>
                  <a:pt x="0" y="62484"/>
                  <a:pt x="62485" y="0"/>
                  <a:pt x="139447" y="0"/>
                </a:cubicBezTo>
                <a:cubicBezTo>
                  <a:pt x="216409" y="0"/>
                  <a:pt x="278893" y="62484"/>
                  <a:pt x="278893" y="139446"/>
                </a:cubicBezTo>
                <a:cubicBezTo>
                  <a:pt x="278893" y="216408"/>
                  <a:pt x="216409" y="278893"/>
                  <a:pt x="139447" y="278893"/>
                </a:cubicBezTo>
                <a:cubicBezTo>
                  <a:pt x="62485" y="278893"/>
                  <a:pt x="0" y="216408"/>
                  <a:pt x="0" y="139446"/>
                </a:cubicBezTo>
                <a:close/>
                <a:moveTo>
                  <a:pt x="-6473189" y="3538728"/>
                </a:moveTo>
              </a:path>
            </a:pathLst>
          </a:custGeom>
          <a:solidFill>
            <a:schemeClr val="accent2">
              <a:alpha val="98824"/>
            </a:schemeClr>
          </a:solidFill>
          <a:ln w="76200">
            <a:noFill/>
          </a:ln>
        </p:spPr>
        <p:style>
          <a:lnRef idx="2">
            <a:schemeClr val="accent1">
              <a:shade val="50000"/>
            </a:schemeClr>
          </a:lnRef>
          <a:fillRef idx="1">
            <a:schemeClr val="accent1"/>
          </a:fillRef>
          <a:effectRef idx="0">
            <a:schemeClr val="accent1"/>
          </a:effectRef>
          <a:fontRef idx="minor">
            <a:schemeClr val="lt1"/>
          </a:fontRef>
        </p:style>
      </p:sp>
      <p:sp>
        <p:nvSpPr>
          <p:cNvPr id="245" name="Freeform 245"/>
          <p:cNvSpPr/>
          <p:nvPr/>
        </p:nvSpPr>
        <p:spPr>
          <a:xfrm>
            <a:off x="9407652" y="4911853"/>
            <a:ext cx="143256" cy="576072"/>
          </a:xfrm>
          <a:custGeom>
            <a:avLst/>
            <a:gdLst/>
            <a:ahLst/>
            <a:cxnLst/>
            <a:rect l="0" t="0" r="0" b="0"/>
            <a:pathLst>
              <a:path w="143256" h="576072">
                <a:moveTo>
                  <a:pt x="0" y="576072"/>
                </a:moveTo>
                <a:lnTo>
                  <a:pt x="143256" y="576072"/>
                </a:lnTo>
                <a:lnTo>
                  <a:pt x="143256" y="0"/>
                </a:lnTo>
                <a:lnTo>
                  <a:pt x="0" y="0"/>
                </a:lnTo>
                <a:lnTo>
                  <a:pt x="0" y="576072"/>
                </a:lnTo>
                <a:close/>
              </a:path>
            </a:pathLst>
          </a:custGeom>
          <a:solidFill>
            <a:srgbClr val="FFFFFF">
              <a:alpha val="100000"/>
            </a:srgbClr>
          </a:solidFill>
          <a:ln w="76200">
            <a:noFill/>
          </a:ln>
        </p:spPr>
        <p:style>
          <a:lnRef idx="2">
            <a:schemeClr val="accent1">
              <a:shade val="50000"/>
            </a:schemeClr>
          </a:lnRef>
          <a:fillRef idx="1">
            <a:schemeClr val="accent1"/>
          </a:fillRef>
          <a:effectRef idx="0">
            <a:schemeClr val="accent1"/>
          </a:effectRef>
          <a:fontRef idx="minor">
            <a:schemeClr val="lt1"/>
          </a:fontRef>
        </p:style>
      </p:sp>
      <p:sp>
        <p:nvSpPr>
          <p:cNvPr id="246" name="Freeform 246"/>
          <p:cNvSpPr/>
          <p:nvPr/>
        </p:nvSpPr>
        <p:spPr>
          <a:xfrm>
            <a:off x="9479280" y="4911852"/>
            <a:ext cx="0" cy="576073"/>
          </a:xfrm>
          <a:custGeom>
            <a:avLst/>
            <a:gdLst/>
            <a:ahLst/>
            <a:cxnLst/>
            <a:rect l="0" t="0" r="0" b="0"/>
            <a:pathLst>
              <a:path h="576073">
                <a:moveTo>
                  <a:pt x="0" y="0"/>
                </a:moveTo>
                <a:lnTo>
                  <a:pt x="0" y="576073"/>
                </a:lnTo>
              </a:path>
            </a:pathLst>
          </a:custGeom>
          <a:noFill/>
          <a:ln w="12700" cap="flat" cmpd="sng">
            <a:solidFill>
              <a:srgbClr val="003279">
                <a:alpha val="100000"/>
              </a:srgbClr>
            </a:solidFill>
            <a:custDash>
              <a:ds d="400000" sp="300000"/>
            </a:custDash>
            <a:round/>
          </a:ln>
        </p:spPr>
        <p:style>
          <a:lnRef idx="2">
            <a:schemeClr val="accent1">
              <a:shade val="50000"/>
            </a:schemeClr>
          </a:lnRef>
          <a:fillRef idx="1">
            <a:schemeClr val="accent1"/>
          </a:fillRef>
          <a:effectRef idx="0">
            <a:schemeClr val="accent1"/>
          </a:effectRef>
          <a:fontRef idx="minor">
            <a:schemeClr val="lt1"/>
          </a:fontRef>
        </p:style>
      </p:sp>
      <p:sp>
        <p:nvSpPr>
          <p:cNvPr id="248" name="Rectangle 248"/>
          <p:cNvSpPr/>
          <p:nvPr/>
        </p:nvSpPr>
        <p:spPr>
          <a:xfrm>
            <a:off x="774432" y="1055186"/>
            <a:ext cx="746362" cy="491160"/>
          </a:xfrm>
          <a:prstGeom prst="rect">
            <a:avLst/>
          </a:prstGeom>
        </p:spPr>
        <p:txBody>
          <a:bodyPr wrap="square" lIns="0" tIns="0" rIns="0" bIns="0">
            <a:spAutoFit/>
          </a:bodyPr>
          <a:lstStyle/>
          <a:p>
            <a:pPr marL="0">
              <a:tabLst>
                <a:tab pos="3633850" algn="l"/>
              </a:tabLst>
            </a:pPr>
            <a:r>
              <a:rPr lang="tg-Cyrl-TJ" sz="1596" b="1" i="0" spc="0" baseline="0" dirty="0">
                <a:solidFill>
                  <a:srgbClr val="003479"/>
                </a:solidFill>
                <a:latin typeface="Arial"/>
              </a:rPr>
              <a:t>20</a:t>
            </a:r>
            <a:r>
              <a:rPr lang="fi-FI" sz="1596" b="1" i="0" spc="0" baseline="0" dirty="0">
                <a:solidFill>
                  <a:srgbClr val="003479"/>
                </a:solidFill>
                <a:latin typeface="Arial"/>
              </a:rPr>
              <a:t>18</a:t>
            </a:r>
            <a:r>
              <a:rPr lang="tg-Cyrl-TJ" sz="1596" b="1" i="0" spc="0" baseline="0" dirty="0">
                <a:solidFill>
                  <a:srgbClr val="003479"/>
                </a:solidFill>
                <a:latin typeface="Arial"/>
              </a:rPr>
              <a:t>	</a:t>
            </a:r>
            <a:endParaRPr lang="tg-Cyrl-TJ" sz="2418" b="1" i="0" spc="0" baseline="-31579" dirty="0">
              <a:solidFill>
                <a:srgbClr val="003479"/>
              </a:solidFill>
              <a:latin typeface="Arial"/>
            </a:endParaRPr>
          </a:p>
        </p:txBody>
      </p:sp>
      <p:sp>
        <p:nvSpPr>
          <p:cNvPr id="249" name="Rectangle 249"/>
          <p:cNvSpPr/>
          <p:nvPr/>
        </p:nvSpPr>
        <p:spPr>
          <a:xfrm>
            <a:off x="9788409" y="2922319"/>
            <a:ext cx="455253" cy="245901"/>
          </a:xfrm>
          <a:prstGeom prst="rect">
            <a:avLst/>
          </a:prstGeom>
        </p:spPr>
        <p:txBody>
          <a:bodyPr wrap="none" lIns="0" tIns="0" rIns="0" bIns="0">
            <a:spAutoFit/>
          </a:bodyPr>
          <a:lstStyle/>
          <a:p>
            <a:pPr marL="0"/>
            <a:r>
              <a:rPr lang="tg-Cyrl-TJ" sz="1598" b="1" i="0" spc="0" baseline="0" dirty="0">
                <a:solidFill>
                  <a:srgbClr val="003479"/>
                </a:solidFill>
                <a:latin typeface="Arial"/>
              </a:rPr>
              <a:t>20</a:t>
            </a:r>
            <a:r>
              <a:rPr lang="fi-FI" sz="1598" b="1" i="0" spc="0" baseline="0" dirty="0">
                <a:solidFill>
                  <a:srgbClr val="003479"/>
                </a:solidFill>
                <a:latin typeface="Arial"/>
              </a:rPr>
              <a:t>21</a:t>
            </a:r>
            <a:endParaRPr lang="tg-Cyrl-TJ" sz="1598" b="1" i="0" spc="0" baseline="0" dirty="0">
              <a:solidFill>
                <a:srgbClr val="003479"/>
              </a:solidFill>
              <a:latin typeface="Arial"/>
            </a:endParaRPr>
          </a:p>
        </p:txBody>
      </p:sp>
      <p:sp>
        <p:nvSpPr>
          <p:cNvPr id="253" name="Rectangle 253"/>
          <p:cNvSpPr/>
          <p:nvPr/>
        </p:nvSpPr>
        <p:spPr>
          <a:xfrm>
            <a:off x="4942599" y="1643089"/>
            <a:ext cx="2245808" cy="553998"/>
          </a:xfrm>
          <a:prstGeom prst="rect">
            <a:avLst/>
          </a:prstGeom>
        </p:spPr>
        <p:txBody>
          <a:bodyPr wrap="none" lIns="0" tIns="0" rIns="0" bIns="0">
            <a:spAutoFit/>
          </a:bodyPr>
          <a:lstStyle/>
          <a:p>
            <a:pPr marL="0"/>
            <a:r>
              <a:rPr lang="fi-FI" sz="1200" b="1" i="0" spc="0" baseline="0" dirty="0">
                <a:solidFill>
                  <a:srgbClr val="000000"/>
                </a:solidFill>
                <a:latin typeface="Arial"/>
              </a:rPr>
              <a:t>Läheisen kuolema </a:t>
            </a:r>
          </a:p>
          <a:p>
            <a:r>
              <a:rPr lang="fi-FI" sz="1200" b="1" i="0" spc="0" baseline="0" dirty="0">
                <a:solidFill>
                  <a:srgbClr val="000000"/>
                </a:solidFill>
                <a:latin typeface="Arial"/>
              </a:rPr>
              <a:t>-verkostoyhteistyö käynnistyy </a:t>
            </a:r>
          </a:p>
          <a:p>
            <a:r>
              <a:rPr lang="fi-FI" sz="1200" b="1" i="0" spc="0" baseline="0" dirty="0">
                <a:solidFill>
                  <a:srgbClr val="000000"/>
                </a:solidFill>
                <a:latin typeface="Arial"/>
              </a:rPr>
              <a:t>(VRK/Verohallinto/MTI) </a:t>
            </a:r>
            <a:endParaRPr lang="tg-Cyrl-TJ" sz="1200" b="1" i="0" spc="0" baseline="0" dirty="0">
              <a:solidFill>
                <a:srgbClr val="000000"/>
              </a:solidFill>
              <a:latin typeface="Arial"/>
            </a:endParaRPr>
          </a:p>
        </p:txBody>
      </p:sp>
      <p:sp>
        <p:nvSpPr>
          <p:cNvPr id="255" name="Rectangle 255"/>
          <p:cNvSpPr/>
          <p:nvPr/>
        </p:nvSpPr>
        <p:spPr>
          <a:xfrm>
            <a:off x="8524520" y="1647069"/>
            <a:ext cx="2212144" cy="553998"/>
          </a:xfrm>
          <a:prstGeom prst="rect">
            <a:avLst/>
          </a:prstGeom>
        </p:spPr>
        <p:txBody>
          <a:bodyPr wrap="none" lIns="0" tIns="0" rIns="0" bIns="0">
            <a:spAutoFit/>
          </a:bodyPr>
          <a:lstStyle/>
          <a:p>
            <a:pPr marL="0"/>
            <a:r>
              <a:rPr lang="fi-FI" sz="1200" b="1" i="0" spc="0" baseline="0" dirty="0">
                <a:solidFill>
                  <a:srgbClr val="000000"/>
                </a:solidFill>
                <a:latin typeface="Arial"/>
              </a:rPr>
              <a:t>Läheisen kuolema</a:t>
            </a:r>
          </a:p>
          <a:p>
            <a:r>
              <a:rPr lang="fi-FI" sz="1200" b="1" dirty="0">
                <a:solidFill>
                  <a:srgbClr val="000000"/>
                </a:solidFill>
                <a:latin typeface="Arial"/>
              </a:rPr>
              <a:t>-verkostoyhteistyössä laadittu</a:t>
            </a:r>
          </a:p>
          <a:p>
            <a:r>
              <a:rPr lang="fi-FI" sz="1200" b="1" dirty="0">
                <a:solidFill>
                  <a:srgbClr val="000000"/>
                </a:solidFill>
                <a:latin typeface="Arial"/>
              </a:rPr>
              <a:t>visiokonsepti </a:t>
            </a:r>
            <a:r>
              <a:rPr lang="fi-FI" sz="1200" b="1" i="0" spc="0" baseline="0" dirty="0">
                <a:solidFill>
                  <a:srgbClr val="000000"/>
                </a:solidFill>
                <a:latin typeface="Arial"/>
              </a:rPr>
              <a:t>valmistuu (DVV)</a:t>
            </a:r>
            <a:endParaRPr lang="tg-Cyrl-TJ" sz="1200" b="1" i="0" spc="0" baseline="0" dirty="0">
              <a:solidFill>
                <a:srgbClr val="000000"/>
              </a:solidFill>
              <a:latin typeface="Arial"/>
            </a:endParaRPr>
          </a:p>
        </p:txBody>
      </p:sp>
      <p:sp>
        <p:nvSpPr>
          <p:cNvPr id="256" name="Rectangle 256"/>
          <p:cNvSpPr/>
          <p:nvPr/>
        </p:nvSpPr>
        <p:spPr>
          <a:xfrm>
            <a:off x="4810309" y="3614628"/>
            <a:ext cx="1902765" cy="369332"/>
          </a:xfrm>
          <a:prstGeom prst="rect">
            <a:avLst/>
          </a:prstGeom>
        </p:spPr>
        <p:txBody>
          <a:bodyPr wrap="none" lIns="0" tIns="0" rIns="0" bIns="0">
            <a:spAutoFit/>
          </a:bodyPr>
          <a:lstStyle/>
          <a:p>
            <a:pPr marL="0"/>
            <a:r>
              <a:rPr lang="fi-FI" sz="1200" b="1" i="0" spc="0" baseline="0" dirty="0">
                <a:solidFill>
                  <a:srgbClr val="000000"/>
                </a:solidFill>
                <a:latin typeface="Arial"/>
              </a:rPr>
              <a:t>Alustavan vaikutusarvion</a:t>
            </a:r>
          </a:p>
          <a:p>
            <a:pPr marL="0"/>
            <a:r>
              <a:rPr lang="fi-FI" sz="1200" b="1" i="0" spc="0" baseline="0" dirty="0">
                <a:solidFill>
                  <a:srgbClr val="000000"/>
                </a:solidFill>
                <a:latin typeface="Arial"/>
              </a:rPr>
              <a:t>työstäminen alkaa (DVV)</a:t>
            </a:r>
            <a:endParaRPr lang="tg-Cyrl-TJ" sz="1200" b="1" i="0" spc="0" baseline="0" dirty="0">
              <a:solidFill>
                <a:srgbClr val="000000"/>
              </a:solidFill>
              <a:latin typeface="Arial"/>
            </a:endParaRPr>
          </a:p>
        </p:txBody>
      </p:sp>
      <p:sp>
        <p:nvSpPr>
          <p:cNvPr id="260" name="Rectangle 260"/>
          <p:cNvSpPr/>
          <p:nvPr/>
        </p:nvSpPr>
        <p:spPr>
          <a:xfrm>
            <a:off x="1061699" y="4546568"/>
            <a:ext cx="1939634" cy="738664"/>
          </a:xfrm>
          <a:prstGeom prst="rect">
            <a:avLst/>
          </a:prstGeom>
        </p:spPr>
        <p:txBody>
          <a:bodyPr wrap="none" lIns="0" tIns="0" rIns="0" bIns="0">
            <a:spAutoFit/>
          </a:bodyPr>
          <a:lstStyle/>
          <a:p>
            <a:pPr marL="0"/>
            <a:r>
              <a:rPr lang="fi-FI" sz="1200" b="1" i="0" spc="0" baseline="0" dirty="0">
                <a:solidFill>
                  <a:srgbClr val="000000"/>
                </a:solidFill>
                <a:latin typeface="Arial"/>
              </a:rPr>
              <a:t>Alustava vaikutusarvio</a:t>
            </a:r>
          </a:p>
          <a:p>
            <a:pPr marL="0"/>
            <a:r>
              <a:rPr lang="fi-FI" sz="1200" b="1" i="0" spc="0" baseline="0" dirty="0">
                <a:solidFill>
                  <a:srgbClr val="000000"/>
                </a:solidFill>
                <a:latin typeface="Arial"/>
              </a:rPr>
              <a:t>(</a:t>
            </a:r>
            <a:r>
              <a:rPr lang="tg-Cyrl-TJ" sz="1200" b="1" i="0" spc="0" baseline="0" dirty="0">
                <a:solidFill>
                  <a:srgbClr val="000000"/>
                </a:solidFill>
                <a:latin typeface="Arial"/>
              </a:rPr>
              <a:t>DVV</a:t>
            </a:r>
            <a:r>
              <a:rPr lang="fi-FI" sz="1200" b="1" i="0" spc="0" baseline="0" dirty="0">
                <a:solidFill>
                  <a:srgbClr val="000000"/>
                </a:solidFill>
                <a:latin typeface="Arial"/>
              </a:rPr>
              <a:t>) ja </a:t>
            </a:r>
            <a:r>
              <a:rPr lang="fi-FI" sz="1200" b="1" dirty="0">
                <a:solidFill>
                  <a:srgbClr val="000000"/>
                </a:solidFill>
                <a:latin typeface="Arial"/>
              </a:rPr>
              <a:t>vaikuttavuusarvio</a:t>
            </a:r>
          </a:p>
          <a:p>
            <a:pPr marL="0"/>
            <a:r>
              <a:rPr lang="fi-FI" sz="1200" b="1" dirty="0">
                <a:solidFill>
                  <a:srgbClr val="000000"/>
                </a:solidFill>
                <a:latin typeface="Arial"/>
              </a:rPr>
              <a:t>(Oulun yliopisto)</a:t>
            </a:r>
          </a:p>
          <a:p>
            <a:pPr marL="0"/>
            <a:r>
              <a:rPr lang="fi-FI" sz="1200" b="1" dirty="0">
                <a:solidFill>
                  <a:srgbClr val="000000"/>
                </a:solidFill>
                <a:latin typeface="Arial"/>
              </a:rPr>
              <a:t>valmis 4-5/2022</a:t>
            </a:r>
            <a:endParaRPr lang="tg-Cyrl-TJ" sz="1200" b="1" i="0" spc="0" baseline="0" dirty="0">
              <a:solidFill>
                <a:srgbClr val="000000"/>
              </a:solidFill>
              <a:latin typeface="Arial"/>
            </a:endParaRPr>
          </a:p>
        </p:txBody>
      </p:sp>
      <p:sp>
        <p:nvSpPr>
          <p:cNvPr id="264" name="Rectangle 264"/>
          <p:cNvSpPr/>
          <p:nvPr/>
        </p:nvSpPr>
        <p:spPr>
          <a:xfrm>
            <a:off x="871083" y="1703088"/>
            <a:ext cx="1481752" cy="553998"/>
          </a:xfrm>
          <a:prstGeom prst="rect">
            <a:avLst/>
          </a:prstGeom>
        </p:spPr>
        <p:txBody>
          <a:bodyPr wrap="none" lIns="0" tIns="0" rIns="0" bIns="0">
            <a:spAutoFit/>
          </a:bodyPr>
          <a:lstStyle/>
          <a:p>
            <a:pPr marL="0"/>
            <a:r>
              <a:rPr lang="fi-FI" sz="1200" b="1" i="0" spc="-39" baseline="0" dirty="0">
                <a:solidFill>
                  <a:srgbClr val="000000"/>
                </a:solidFill>
                <a:latin typeface="Arial"/>
              </a:rPr>
              <a:t>Sukuselvityspalvelun</a:t>
            </a:r>
          </a:p>
          <a:p>
            <a:pPr marL="0"/>
            <a:r>
              <a:rPr lang="fi-FI" sz="1200" b="1" i="0" spc="-39" baseline="0" dirty="0">
                <a:solidFill>
                  <a:srgbClr val="000000"/>
                </a:solidFill>
                <a:latin typeface="Arial"/>
              </a:rPr>
              <a:t>kehittäminen aloitettu</a:t>
            </a:r>
          </a:p>
          <a:p>
            <a:pPr marL="0"/>
            <a:r>
              <a:rPr lang="fi-FI" sz="1200" b="1" i="0" spc="-39" baseline="0" dirty="0">
                <a:solidFill>
                  <a:srgbClr val="000000"/>
                </a:solidFill>
                <a:latin typeface="Arial"/>
              </a:rPr>
              <a:t>maistraateissa</a:t>
            </a:r>
            <a:endParaRPr lang="tg-Cyrl-TJ" sz="1200" b="1" i="0" spc="-32" baseline="0" dirty="0">
              <a:solidFill>
                <a:srgbClr val="000000"/>
              </a:solidFill>
              <a:latin typeface="Arial"/>
            </a:endParaRPr>
          </a:p>
        </p:txBody>
      </p:sp>
      <p:sp>
        <p:nvSpPr>
          <p:cNvPr id="266" name="Rectangle 266"/>
          <p:cNvSpPr/>
          <p:nvPr/>
        </p:nvSpPr>
        <p:spPr>
          <a:xfrm>
            <a:off x="8014427" y="5434093"/>
            <a:ext cx="1232710" cy="369332"/>
          </a:xfrm>
          <a:prstGeom prst="rect">
            <a:avLst/>
          </a:prstGeom>
        </p:spPr>
        <p:txBody>
          <a:bodyPr wrap="none" lIns="0" tIns="0" rIns="0" bIns="0">
            <a:spAutoFit/>
          </a:bodyPr>
          <a:lstStyle/>
          <a:p>
            <a:pPr marL="0"/>
            <a:r>
              <a:rPr lang="fi-FI" sz="1200" b="1" i="0" spc="0" baseline="0" dirty="0">
                <a:solidFill>
                  <a:srgbClr val="000000"/>
                </a:solidFill>
                <a:latin typeface="Arial"/>
              </a:rPr>
              <a:t>Hallitusohjelman</a:t>
            </a:r>
          </a:p>
          <a:p>
            <a:pPr marL="0"/>
            <a:r>
              <a:rPr lang="fi-FI" sz="1200" b="1" i="0" spc="0" baseline="0" dirty="0">
                <a:solidFill>
                  <a:srgbClr val="000000"/>
                </a:solidFill>
                <a:latin typeface="Arial"/>
              </a:rPr>
              <a:t>kirjaus</a:t>
            </a:r>
            <a:endParaRPr lang="tg-Cyrl-TJ" sz="1200" b="1" i="0" spc="0" baseline="0" dirty="0">
              <a:solidFill>
                <a:srgbClr val="000000"/>
              </a:solidFill>
              <a:latin typeface="Arial"/>
            </a:endParaRPr>
          </a:p>
        </p:txBody>
      </p:sp>
      <p:sp>
        <p:nvSpPr>
          <p:cNvPr id="268" name="Rectangle 268"/>
          <p:cNvSpPr/>
          <p:nvPr/>
        </p:nvSpPr>
        <p:spPr>
          <a:xfrm>
            <a:off x="9563989" y="5391887"/>
            <a:ext cx="679673" cy="270523"/>
          </a:xfrm>
          <a:prstGeom prst="rect">
            <a:avLst/>
          </a:prstGeom>
        </p:spPr>
        <p:txBody>
          <a:bodyPr wrap="none" lIns="0" tIns="0" rIns="0" bIns="0">
            <a:spAutoFit/>
          </a:bodyPr>
          <a:lstStyle/>
          <a:p>
            <a:pPr marL="0"/>
            <a:r>
              <a:rPr lang="tg-Cyrl-TJ" sz="900" b="0" i="0" spc="0" baseline="0" dirty="0">
                <a:solidFill>
                  <a:srgbClr val="000000"/>
                </a:solidFill>
                <a:latin typeface="Arial"/>
              </a:rPr>
              <a:t>Hallituskausi </a:t>
            </a:r>
          </a:p>
          <a:p>
            <a:pPr marL="0">
              <a:lnSpc>
                <a:spcPts val="1080"/>
              </a:lnSpc>
            </a:pPr>
            <a:r>
              <a:rPr lang="fi-FI" sz="900" b="0" i="0" spc="0" baseline="0" dirty="0">
                <a:solidFill>
                  <a:srgbClr val="000000"/>
                </a:solidFill>
                <a:latin typeface="Arial"/>
              </a:rPr>
              <a:t>V</a:t>
            </a:r>
            <a:r>
              <a:rPr lang="tg-Cyrl-TJ" sz="900" b="0" i="0" spc="0" baseline="0" dirty="0">
                <a:solidFill>
                  <a:srgbClr val="000000"/>
                </a:solidFill>
                <a:latin typeface="Arial"/>
              </a:rPr>
              <a:t>aihtuu</a:t>
            </a:r>
          </a:p>
        </p:txBody>
      </p:sp>
      <p:sp>
        <p:nvSpPr>
          <p:cNvPr id="47" name="Freeform 228">
            <a:extLst>
              <a:ext uri="{FF2B5EF4-FFF2-40B4-BE49-F238E27FC236}">
                <a16:creationId xmlns:a16="http://schemas.microsoft.com/office/drawing/2014/main" id="{AD1D6F80-D4A5-41E0-8D31-DA0734A3B0A6}"/>
              </a:ext>
            </a:extLst>
          </p:cNvPr>
          <p:cNvSpPr/>
          <p:nvPr/>
        </p:nvSpPr>
        <p:spPr>
          <a:xfrm flipH="1">
            <a:off x="895667" y="3474111"/>
            <a:ext cx="10033504" cy="1925005"/>
          </a:xfrm>
          <a:custGeom>
            <a:avLst/>
            <a:gdLst/>
            <a:ahLst/>
            <a:cxnLst/>
            <a:rect l="0" t="0" r="0" b="0"/>
            <a:pathLst>
              <a:path w="7650481" h="1104900">
                <a:moveTo>
                  <a:pt x="7650481" y="1104900"/>
                </a:moveTo>
                <a:lnTo>
                  <a:pt x="7650481" y="0"/>
                </a:lnTo>
                <a:lnTo>
                  <a:pt x="0" y="0"/>
                </a:lnTo>
              </a:path>
            </a:pathLst>
          </a:custGeom>
          <a:noFill/>
          <a:ln w="76200" cap="flat" cmpd="sng">
            <a:solidFill>
              <a:srgbClr val="69D8D7">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8" name="Freeform 234">
            <a:extLst>
              <a:ext uri="{FF2B5EF4-FFF2-40B4-BE49-F238E27FC236}">
                <a16:creationId xmlns:a16="http://schemas.microsoft.com/office/drawing/2014/main" id="{BB4DC664-9E5C-4935-919F-3CB14B529BC2}"/>
              </a:ext>
            </a:extLst>
          </p:cNvPr>
          <p:cNvSpPr/>
          <p:nvPr/>
        </p:nvSpPr>
        <p:spPr>
          <a:xfrm>
            <a:off x="2324095" y="3319274"/>
            <a:ext cx="278891" cy="278891"/>
          </a:xfrm>
          <a:custGeom>
            <a:avLst/>
            <a:gdLst/>
            <a:ahLst/>
            <a:cxnLst/>
            <a:rect l="0" t="0" r="0" b="0"/>
            <a:pathLst>
              <a:path w="278891" h="278891">
                <a:moveTo>
                  <a:pt x="0" y="139446"/>
                </a:moveTo>
                <a:cubicBezTo>
                  <a:pt x="0" y="62483"/>
                  <a:pt x="62484" y="0"/>
                  <a:pt x="139446" y="0"/>
                </a:cubicBezTo>
                <a:cubicBezTo>
                  <a:pt x="216408" y="0"/>
                  <a:pt x="278891" y="62483"/>
                  <a:pt x="278891" y="139446"/>
                </a:cubicBezTo>
                <a:cubicBezTo>
                  <a:pt x="278891" y="216408"/>
                  <a:pt x="216408" y="278891"/>
                  <a:pt x="139446" y="278891"/>
                </a:cubicBezTo>
                <a:cubicBezTo>
                  <a:pt x="62484" y="278891"/>
                  <a:pt x="0" y="216408"/>
                  <a:pt x="0" y="139446"/>
                </a:cubicBezTo>
                <a:close/>
                <a:moveTo>
                  <a:pt x="-2634235" y="5535167"/>
                </a:moveTo>
              </a:path>
            </a:pathLst>
          </a:custGeom>
          <a:solidFill>
            <a:srgbClr val="69D8D7">
              <a:alpha val="100000"/>
            </a:srgbClr>
          </a:solidFill>
          <a:ln w="76200">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249">
            <a:extLst>
              <a:ext uri="{FF2B5EF4-FFF2-40B4-BE49-F238E27FC236}">
                <a16:creationId xmlns:a16="http://schemas.microsoft.com/office/drawing/2014/main" id="{D0D31380-A4C1-4BC2-B559-4B3918DFD086}"/>
              </a:ext>
            </a:extLst>
          </p:cNvPr>
          <p:cNvSpPr/>
          <p:nvPr/>
        </p:nvSpPr>
        <p:spPr>
          <a:xfrm>
            <a:off x="2272491" y="3026837"/>
            <a:ext cx="455253" cy="245901"/>
          </a:xfrm>
          <a:prstGeom prst="rect">
            <a:avLst/>
          </a:prstGeom>
        </p:spPr>
        <p:txBody>
          <a:bodyPr wrap="none" lIns="0" tIns="0" rIns="0" bIns="0">
            <a:spAutoFit/>
          </a:bodyPr>
          <a:lstStyle/>
          <a:p>
            <a:pPr marL="0"/>
            <a:r>
              <a:rPr lang="tg-Cyrl-TJ" sz="1598" b="1" i="0" spc="0" baseline="0" dirty="0">
                <a:solidFill>
                  <a:srgbClr val="003479"/>
                </a:solidFill>
                <a:latin typeface="Arial"/>
              </a:rPr>
              <a:t>20</a:t>
            </a:r>
            <a:r>
              <a:rPr lang="fi-FI" sz="1598" b="1" i="0" spc="0" baseline="0" dirty="0">
                <a:solidFill>
                  <a:srgbClr val="003479"/>
                </a:solidFill>
                <a:latin typeface="Arial"/>
              </a:rPr>
              <a:t>22</a:t>
            </a:r>
            <a:endParaRPr lang="tg-Cyrl-TJ" sz="1598" b="1" i="0" spc="0" baseline="0" dirty="0">
              <a:solidFill>
                <a:srgbClr val="003479"/>
              </a:solidFill>
              <a:latin typeface="Arial"/>
            </a:endParaRPr>
          </a:p>
        </p:txBody>
      </p:sp>
      <p:sp>
        <p:nvSpPr>
          <p:cNvPr id="50" name="Rectangle 249">
            <a:extLst>
              <a:ext uri="{FF2B5EF4-FFF2-40B4-BE49-F238E27FC236}">
                <a16:creationId xmlns:a16="http://schemas.microsoft.com/office/drawing/2014/main" id="{2F4BC5DD-E581-4369-8EFB-295FC3E94491}"/>
              </a:ext>
            </a:extLst>
          </p:cNvPr>
          <p:cNvSpPr/>
          <p:nvPr/>
        </p:nvSpPr>
        <p:spPr>
          <a:xfrm>
            <a:off x="7520235" y="4878803"/>
            <a:ext cx="455253" cy="245901"/>
          </a:xfrm>
          <a:prstGeom prst="rect">
            <a:avLst/>
          </a:prstGeom>
        </p:spPr>
        <p:txBody>
          <a:bodyPr wrap="none" lIns="0" tIns="0" rIns="0" bIns="0">
            <a:spAutoFit/>
          </a:bodyPr>
          <a:lstStyle/>
          <a:p>
            <a:pPr marL="0"/>
            <a:r>
              <a:rPr lang="tg-Cyrl-TJ" sz="1598" b="1" i="0" spc="0" baseline="0" dirty="0">
                <a:solidFill>
                  <a:srgbClr val="003479"/>
                </a:solidFill>
                <a:latin typeface="Arial"/>
              </a:rPr>
              <a:t>20</a:t>
            </a:r>
            <a:r>
              <a:rPr lang="fi-FI" sz="1598" b="1" i="0" spc="0" baseline="0" dirty="0">
                <a:solidFill>
                  <a:srgbClr val="003479"/>
                </a:solidFill>
                <a:latin typeface="Arial"/>
              </a:rPr>
              <a:t>23</a:t>
            </a:r>
            <a:endParaRPr lang="tg-Cyrl-TJ" sz="1598" b="1" i="0" spc="0" baseline="0" dirty="0">
              <a:solidFill>
                <a:srgbClr val="003479"/>
              </a:solidFill>
              <a:latin typeface="Arial"/>
            </a:endParaRPr>
          </a:p>
        </p:txBody>
      </p:sp>
      <p:sp>
        <p:nvSpPr>
          <p:cNvPr id="51" name="Rectangle 256">
            <a:extLst>
              <a:ext uri="{FF2B5EF4-FFF2-40B4-BE49-F238E27FC236}">
                <a16:creationId xmlns:a16="http://schemas.microsoft.com/office/drawing/2014/main" id="{46DAA6BE-C9E7-48DF-8644-48637CBD1CE8}"/>
              </a:ext>
            </a:extLst>
          </p:cNvPr>
          <p:cNvSpPr/>
          <p:nvPr/>
        </p:nvSpPr>
        <p:spPr>
          <a:xfrm>
            <a:off x="2788420" y="3598165"/>
            <a:ext cx="1955664" cy="553998"/>
          </a:xfrm>
          <a:prstGeom prst="rect">
            <a:avLst/>
          </a:prstGeom>
        </p:spPr>
        <p:txBody>
          <a:bodyPr wrap="none" lIns="0" tIns="0" rIns="0" bIns="0">
            <a:spAutoFit/>
          </a:bodyPr>
          <a:lstStyle/>
          <a:p>
            <a:pPr marL="0"/>
            <a:r>
              <a:rPr lang="fi-FI" sz="1200" b="1" i="0" spc="0" baseline="0" dirty="0">
                <a:solidFill>
                  <a:srgbClr val="000000"/>
                </a:solidFill>
                <a:latin typeface="Arial"/>
              </a:rPr>
              <a:t>Sopimus Oulun yliopiston</a:t>
            </a:r>
          </a:p>
          <a:p>
            <a:pPr marL="0"/>
            <a:r>
              <a:rPr lang="fi-FI" sz="1200" b="1" i="0" spc="0" baseline="0" dirty="0">
                <a:solidFill>
                  <a:srgbClr val="000000"/>
                </a:solidFill>
                <a:latin typeface="Arial"/>
              </a:rPr>
              <a:t>vaikuttavuusarvion</a:t>
            </a:r>
          </a:p>
          <a:p>
            <a:pPr marL="0"/>
            <a:r>
              <a:rPr lang="fi-FI" sz="1200" b="1" i="0" spc="0" baseline="0" dirty="0">
                <a:solidFill>
                  <a:srgbClr val="000000"/>
                </a:solidFill>
                <a:latin typeface="Arial"/>
              </a:rPr>
              <a:t>tilaustutkimuksesta</a:t>
            </a:r>
            <a:endParaRPr lang="tg-Cyrl-TJ" sz="1200" b="1" i="0" spc="0" baseline="0" dirty="0">
              <a:solidFill>
                <a:srgbClr val="000000"/>
              </a:solidFill>
              <a:latin typeface="Arial"/>
            </a:endParaRPr>
          </a:p>
        </p:txBody>
      </p:sp>
      <p:sp>
        <p:nvSpPr>
          <p:cNvPr id="52" name="Rectangle 249">
            <a:extLst>
              <a:ext uri="{FF2B5EF4-FFF2-40B4-BE49-F238E27FC236}">
                <a16:creationId xmlns:a16="http://schemas.microsoft.com/office/drawing/2014/main" id="{6C99D960-39C9-4A2E-B96C-7CCCF0C7911A}"/>
              </a:ext>
            </a:extLst>
          </p:cNvPr>
          <p:cNvSpPr/>
          <p:nvPr/>
        </p:nvSpPr>
        <p:spPr>
          <a:xfrm>
            <a:off x="8092927" y="1081761"/>
            <a:ext cx="455253" cy="245901"/>
          </a:xfrm>
          <a:prstGeom prst="rect">
            <a:avLst/>
          </a:prstGeom>
        </p:spPr>
        <p:txBody>
          <a:bodyPr wrap="none" lIns="0" tIns="0" rIns="0" bIns="0">
            <a:spAutoFit/>
          </a:bodyPr>
          <a:lstStyle/>
          <a:p>
            <a:pPr marL="0"/>
            <a:r>
              <a:rPr lang="tg-Cyrl-TJ" sz="1598" b="1" i="0" spc="0" baseline="0" dirty="0">
                <a:solidFill>
                  <a:srgbClr val="003479"/>
                </a:solidFill>
                <a:latin typeface="Arial"/>
              </a:rPr>
              <a:t>20</a:t>
            </a:r>
            <a:r>
              <a:rPr lang="fi-FI" sz="1598" b="1" i="0" spc="0" baseline="0" dirty="0">
                <a:solidFill>
                  <a:srgbClr val="003479"/>
                </a:solidFill>
                <a:latin typeface="Arial"/>
              </a:rPr>
              <a:t>20</a:t>
            </a:r>
            <a:endParaRPr lang="tg-Cyrl-TJ" sz="1598" b="1" i="0" spc="0" baseline="0" dirty="0">
              <a:solidFill>
                <a:srgbClr val="003479"/>
              </a:solidFill>
              <a:latin typeface="Arial"/>
            </a:endParaRPr>
          </a:p>
        </p:txBody>
      </p:sp>
      <p:sp>
        <p:nvSpPr>
          <p:cNvPr id="55" name="Rectangle 260">
            <a:extLst>
              <a:ext uri="{FF2B5EF4-FFF2-40B4-BE49-F238E27FC236}">
                <a16:creationId xmlns:a16="http://schemas.microsoft.com/office/drawing/2014/main" id="{F4241340-A104-45A9-B93E-F9D974E82383}"/>
              </a:ext>
            </a:extLst>
          </p:cNvPr>
          <p:cNvSpPr/>
          <p:nvPr/>
        </p:nvSpPr>
        <p:spPr>
          <a:xfrm>
            <a:off x="1843089" y="5487925"/>
            <a:ext cx="1807739" cy="369332"/>
          </a:xfrm>
          <a:prstGeom prst="rect">
            <a:avLst/>
          </a:prstGeom>
        </p:spPr>
        <p:txBody>
          <a:bodyPr wrap="none" lIns="0" tIns="0" rIns="0" bIns="0">
            <a:spAutoFit/>
          </a:bodyPr>
          <a:lstStyle/>
          <a:p>
            <a:pPr marL="0"/>
            <a:r>
              <a:rPr lang="fi-FI" sz="1200" b="1" i="0" spc="0" baseline="0" dirty="0">
                <a:solidFill>
                  <a:srgbClr val="000000"/>
                </a:solidFill>
                <a:latin typeface="Arial"/>
              </a:rPr>
              <a:t>Päätökset etenemisestä</a:t>
            </a:r>
          </a:p>
          <a:p>
            <a:pPr marL="0"/>
            <a:r>
              <a:rPr lang="fi-FI" sz="1200" b="1" i="0" spc="0" baseline="0" dirty="0">
                <a:solidFill>
                  <a:srgbClr val="000000"/>
                </a:solidFill>
                <a:latin typeface="Arial"/>
              </a:rPr>
              <a:t>(DVV/Verohallinto) </a:t>
            </a:r>
          </a:p>
        </p:txBody>
      </p:sp>
      <p:sp>
        <p:nvSpPr>
          <p:cNvPr id="56" name="Freeform 234">
            <a:extLst>
              <a:ext uri="{FF2B5EF4-FFF2-40B4-BE49-F238E27FC236}">
                <a16:creationId xmlns:a16="http://schemas.microsoft.com/office/drawing/2014/main" id="{280841E5-EFE3-4A56-9EF1-C8DB1B5BA623}"/>
              </a:ext>
            </a:extLst>
          </p:cNvPr>
          <p:cNvSpPr/>
          <p:nvPr/>
        </p:nvSpPr>
        <p:spPr>
          <a:xfrm>
            <a:off x="4451618" y="1346994"/>
            <a:ext cx="278891" cy="278891"/>
          </a:xfrm>
          <a:custGeom>
            <a:avLst/>
            <a:gdLst/>
            <a:ahLst/>
            <a:cxnLst/>
            <a:rect l="0" t="0" r="0" b="0"/>
            <a:pathLst>
              <a:path w="278891" h="278891">
                <a:moveTo>
                  <a:pt x="0" y="139446"/>
                </a:moveTo>
                <a:cubicBezTo>
                  <a:pt x="0" y="62483"/>
                  <a:pt x="62484" y="0"/>
                  <a:pt x="139446" y="0"/>
                </a:cubicBezTo>
                <a:cubicBezTo>
                  <a:pt x="216408" y="0"/>
                  <a:pt x="278891" y="62483"/>
                  <a:pt x="278891" y="139446"/>
                </a:cubicBezTo>
                <a:cubicBezTo>
                  <a:pt x="278891" y="216408"/>
                  <a:pt x="216408" y="278891"/>
                  <a:pt x="139446" y="278891"/>
                </a:cubicBezTo>
                <a:cubicBezTo>
                  <a:pt x="62484" y="278891"/>
                  <a:pt x="0" y="216408"/>
                  <a:pt x="0" y="139446"/>
                </a:cubicBezTo>
                <a:close/>
                <a:moveTo>
                  <a:pt x="-2634235" y="5535167"/>
                </a:moveTo>
              </a:path>
            </a:pathLst>
          </a:custGeom>
          <a:solidFill>
            <a:srgbClr val="69D8D7">
              <a:alpha val="100000"/>
            </a:srgbClr>
          </a:solidFill>
          <a:ln w="76200">
            <a:noFill/>
          </a:ln>
        </p:spPr>
        <p:style>
          <a:lnRef idx="2">
            <a:schemeClr val="accent1">
              <a:shade val="50000"/>
            </a:schemeClr>
          </a:lnRef>
          <a:fillRef idx="1">
            <a:schemeClr val="accent1"/>
          </a:fillRef>
          <a:effectRef idx="0">
            <a:schemeClr val="accent1"/>
          </a:effectRef>
          <a:fontRef idx="minor">
            <a:schemeClr val="lt1"/>
          </a:fontRef>
        </p:style>
      </p:sp>
      <p:sp>
        <p:nvSpPr>
          <p:cNvPr id="57" name="Rectangle 248">
            <a:extLst>
              <a:ext uri="{FF2B5EF4-FFF2-40B4-BE49-F238E27FC236}">
                <a16:creationId xmlns:a16="http://schemas.microsoft.com/office/drawing/2014/main" id="{82B716EC-1C2F-494E-B224-5A8E7654F96A}"/>
              </a:ext>
            </a:extLst>
          </p:cNvPr>
          <p:cNvSpPr/>
          <p:nvPr/>
        </p:nvSpPr>
        <p:spPr>
          <a:xfrm>
            <a:off x="4339390" y="1025510"/>
            <a:ext cx="746362" cy="491160"/>
          </a:xfrm>
          <a:prstGeom prst="rect">
            <a:avLst/>
          </a:prstGeom>
        </p:spPr>
        <p:txBody>
          <a:bodyPr wrap="square" lIns="0" tIns="0" rIns="0" bIns="0">
            <a:spAutoFit/>
          </a:bodyPr>
          <a:lstStyle/>
          <a:p>
            <a:pPr marL="0">
              <a:tabLst>
                <a:tab pos="3633850" algn="l"/>
              </a:tabLst>
            </a:pPr>
            <a:r>
              <a:rPr lang="tg-Cyrl-TJ" sz="1596" b="1" i="0" spc="0" baseline="0" dirty="0">
                <a:solidFill>
                  <a:srgbClr val="003479"/>
                </a:solidFill>
                <a:latin typeface="Arial"/>
              </a:rPr>
              <a:t>20</a:t>
            </a:r>
            <a:r>
              <a:rPr lang="fi-FI" sz="1596" b="1" i="0" spc="0" baseline="0" dirty="0">
                <a:solidFill>
                  <a:srgbClr val="003479"/>
                </a:solidFill>
                <a:latin typeface="Arial"/>
              </a:rPr>
              <a:t>19</a:t>
            </a:r>
            <a:r>
              <a:rPr lang="tg-Cyrl-TJ" sz="1596" b="1" i="0" spc="0" baseline="0" dirty="0">
                <a:solidFill>
                  <a:srgbClr val="003479"/>
                </a:solidFill>
                <a:latin typeface="Arial"/>
              </a:rPr>
              <a:t>	</a:t>
            </a:r>
            <a:endParaRPr lang="tg-Cyrl-TJ" sz="2418" b="1" i="0" spc="0" baseline="-31579" dirty="0">
              <a:solidFill>
                <a:srgbClr val="003479"/>
              </a:solidFill>
              <a:latin typeface="Arial"/>
            </a:endParaRPr>
          </a:p>
        </p:txBody>
      </p:sp>
      <p:pic>
        <p:nvPicPr>
          <p:cNvPr id="31" name="Kuva 30">
            <a:extLst>
              <a:ext uri="{FF2B5EF4-FFF2-40B4-BE49-F238E27FC236}">
                <a16:creationId xmlns:a16="http://schemas.microsoft.com/office/drawing/2014/main" id="{086BBB1F-1A56-4B5F-B88C-0CB628A83958}"/>
              </a:ext>
            </a:extLst>
          </p:cNvPr>
          <p:cNvPicPr>
            <a:picLocks noChangeAspect="1"/>
          </p:cNvPicPr>
          <p:nvPr/>
        </p:nvPicPr>
        <p:blipFill>
          <a:blip r:embed="rId3"/>
          <a:stretch>
            <a:fillRect/>
          </a:stretch>
        </p:blipFill>
        <p:spPr>
          <a:xfrm>
            <a:off x="5075848" y="347290"/>
            <a:ext cx="2630998" cy="12870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
          <p:cNvSpPr txBox="1">
            <a:spLocks noGrp="1"/>
          </p:cNvSpPr>
          <p:nvPr>
            <p:ph type="title"/>
          </p:nvPr>
        </p:nvSpPr>
        <p:spPr>
          <a:xfrm>
            <a:off x="477677" y="184605"/>
            <a:ext cx="10260000" cy="537304"/>
          </a:xfrm>
          <a:prstGeom prst="rect">
            <a:avLst/>
          </a:prstGeom>
          <a:noFill/>
          <a:ln>
            <a:noFill/>
          </a:ln>
        </p:spPr>
        <p:txBody>
          <a:bodyPr spcFirstLastPara="1" vert="horz" wrap="square" lIns="44739" tIns="22370" rIns="44739" bIns="22370" rtlCol="0" anchor="b" anchorCtr="0">
            <a:noAutofit/>
          </a:bodyPr>
          <a:lstStyle/>
          <a:p>
            <a:pPr>
              <a:buSzPts val="4000"/>
            </a:pPr>
            <a:r>
              <a:rPr lang="fi-FI" sz="2800" dirty="0"/>
              <a:t>Kuolleen läheisen asioiden hoitaminen </a:t>
            </a:r>
            <a:endParaRPr sz="2800" dirty="0"/>
          </a:p>
        </p:txBody>
      </p:sp>
      <p:sp>
        <p:nvSpPr>
          <p:cNvPr id="274" name="Google Shape;274;p3"/>
          <p:cNvSpPr txBox="1"/>
          <p:nvPr/>
        </p:nvSpPr>
        <p:spPr>
          <a:xfrm>
            <a:off x="363768" y="770075"/>
            <a:ext cx="5379028" cy="542536"/>
          </a:xfrm>
          <a:prstGeom prst="rect">
            <a:avLst/>
          </a:prstGeom>
          <a:noFill/>
          <a:ln>
            <a:noFill/>
          </a:ln>
        </p:spPr>
        <p:txBody>
          <a:bodyPr spcFirstLastPara="1" wrap="square" lIns="58642" tIns="29313" rIns="58642" bIns="29313" anchor="t" anchorCtr="0">
            <a:spAutoFit/>
          </a:bodyPr>
          <a:lstStyle/>
          <a:p>
            <a:pPr>
              <a:buClr>
                <a:srgbClr val="000000"/>
              </a:buClr>
              <a:buSzPts val="1000"/>
            </a:pPr>
            <a:endParaRPr sz="1100" dirty="0">
              <a:latin typeface="Arial" panose="020B0604020202020204" pitchFamily="34" charset="0"/>
              <a:cs typeface="Arial" panose="020B0604020202020204" pitchFamily="34" charset="0"/>
              <a:sym typeface="Arial"/>
            </a:endParaRPr>
          </a:p>
          <a:p>
            <a:pPr>
              <a:buClr>
                <a:schemeClr val="dk1"/>
              </a:buClr>
            </a:pPr>
            <a:r>
              <a:rPr lang="fi-FI" sz="1400" b="1" dirty="0">
                <a:latin typeface="Arial" panose="020B0604020202020204" pitchFamily="34" charset="0"/>
                <a:cs typeface="Arial" panose="020B0604020202020204" pitchFamily="34" charset="0"/>
              </a:rPr>
              <a:t>Seuraavaan hallitusohjelmaan tulisi kirjata:</a:t>
            </a:r>
            <a:endParaRPr sz="1400" b="1" dirty="0">
              <a:latin typeface="Arial" panose="020B0604020202020204" pitchFamily="34" charset="0"/>
              <a:cs typeface="Arial" panose="020B0604020202020204" pitchFamily="34" charset="0"/>
            </a:endParaRPr>
          </a:p>
          <a:p>
            <a:pPr>
              <a:buClr>
                <a:schemeClr val="dk1"/>
              </a:buClr>
            </a:pPr>
            <a:endParaRPr sz="641" dirty="0">
              <a:latin typeface="Arial" panose="020B0604020202020204" pitchFamily="34" charset="0"/>
              <a:cs typeface="Arial" panose="020B0604020202020204" pitchFamily="34" charset="0"/>
            </a:endParaRPr>
          </a:p>
        </p:txBody>
      </p:sp>
      <p:cxnSp>
        <p:nvCxnSpPr>
          <p:cNvPr id="276" name="Google Shape;276;p3"/>
          <p:cNvCxnSpPr>
            <a:cxnSpLocks/>
          </p:cNvCxnSpPr>
          <p:nvPr/>
        </p:nvCxnSpPr>
        <p:spPr>
          <a:xfrm>
            <a:off x="5845690" y="837840"/>
            <a:ext cx="0" cy="5646133"/>
          </a:xfrm>
          <a:prstGeom prst="straightConnector1">
            <a:avLst/>
          </a:prstGeom>
          <a:noFill/>
          <a:ln w="15875" cap="flat" cmpd="sng">
            <a:solidFill>
              <a:schemeClr val="accent2"/>
            </a:solidFill>
            <a:prstDash val="solid"/>
            <a:round/>
            <a:headEnd type="none" w="sm" len="sm"/>
            <a:tailEnd type="none" w="sm" len="sm"/>
          </a:ln>
        </p:spPr>
      </p:cxnSp>
      <p:sp>
        <p:nvSpPr>
          <p:cNvPr id="282" name="Google Shape;282;p3"/>
          <p:cNvSpPr txBox="1"/>
          <p:nvPr/>
        </p:nvSpPr>
        <p:spPr>
          <a:xfrm>
            <a:off x="5937223" y="837840"/>
            <a:ext cx="6063432" cy="1537622"/>
          </a:xfrm>
          <a:prstGeom prst="rect">
            <a:avLst/>
          </a:prstGeom>
          <a:noFill/>
          <a:ln>
            <a:noFill/>
          </a:ln>
        </p:spPr>
        <p:txBody>
          <a:bodyPr spcFirstLastPara="1" wrap="square" lIns="44739" tIns="22370" rIns="44739" bIns="22370" anchor="ctr" anchorCtr="0">
            <a:noAutofit/>
          </a:bodyPr>
          <a:lstStyle/>
          <a:p>
            <a:pPr marL="211790" indent="-146624">
              <a:buClr>
                <a:schemeClr val="dk2"/>
              </a:buClr>
              <a:buSzPct val="100000"/>
              <a:buFont typeface="+mj-lt"/>
              <a:buAutoNum type="arabicPeriod"/>
            </a:pPr>
            <a:r>
              <a:rPr lang="fi-FI" sz="1300" b="1" dirty="0">
                <a:solidFill>
                  <a:schemeClr val="dk2"/>
                </a:solidFill>
              </a:rPr>
              <a:t>Sähköinen asiointi mahdolliseksi kuolinpesille.</a:t>
            </a:r>
            <a:br>
              <a:rPr lang="fi-FI" sz="1300" b="1" dirty="0">
                <a:solidFill>
                  <a:schemeClr val="dk2"/>
                </a:solidFill>
              </a:rPr>
            </a:br>
            <a:endParaRPr sz="1300" b="1" dirty="0">
              <a:solidFill>
                <a:schemeClr val="dk2"/>
              </a:solidFill>
            </a:endParaRPr>
          </a:p>
          <a:p>
            <a:pPr marL="211790" indent="-146624">
              <a:buClr>
                <a:schemeClr val="dk2"/>
              </a:buClr>
              <a:buSzPct val="100000"/>
              <a:buFont typeface="+mj-lt"/>
              <a:buAutoNum type="arabicPeriod"/>
            </a:pPr>
            <a:r>
              <a:rPr lang="fi-FI" sz="1300" b="1" dirty="0">
                <a:solidFill>
                  <a:schemeClr val="dk2"/>
                </a:solidFill>
              </a:rPr>
              <a:t>Sähköinen kuolinpesien osakasrekisteri korvaamaan paperimuotoiset sukuselvityksen ja perukirjan osakasluettelon vahvistamisen.</a:t>
            </a:r>
            <a:br>
              <a:rPr lang="fi-FI" sz="1300" b="1" dirty="0">
                <a:solidFill>
                  <a:schemeClr val="dk2"/>
                </a:solidFill>
              </a:rPr>
            </a:br>
            <a:endParaRPr sz="1300" b="1" dirty="0">
              <a:solidFill>
                <a:schemeClr val="dk2"/>
              </a:solidFill>
            </a:endParaRPr>
          </a:p>
          <a:p>
            <a:pPr marL="211790" indent="-146624">
              <a:buClr>
                <a:schemeClr val="dk2"/>
              </a:buClr>
              <a:buSzPct val="100000"/>
              <a:buFont typeface="+mj-lt"/>
              <a:buAutoNum type="arabicPeriod"/>
            </a:pPr>
            <a:r>
              <a:rPr lang="fi-FI" sz="1300" b="1" dirty="0">
                <a:solidFill>
                  <a:schemeClr val="dk2"/>
                </a:solidFill>
              </a:rPr>
              <a:t>Sähköiset testamenttirekisteri ja perukirja, jonka tiedot välittyvät suoraan eri toimijoiden järjestelmiin.</a:t>
            </a:r>
          </a:p>
        </p:txBody>
      </p:sp>
      <p:pic>
        <p:nvPicPr>
          <p:cNvPr id="4" name="Kuva 3">
            <a:extLst>
              <a:ext uri="{FF2B5EF4-FFF2-40B4-BE49-F238E27FC236}">
                <a16:creationId xmlns:a16="http://schemas.microsoft.com/office/drawing/2014/main" id="{7FFF22B3-A97E-47FD-BA39-EE40E83F0F72}"/>
              </a:ext>
            </a:extLst>
          </p:cNvPr>
          <p:cNvPicPr>
            <a:picLocks noChangeAspect="1"/>
          </p:cNvPicPr>
          <p:nvPr/>
        </p:nvPicPr>
        <p:blipFill>
          <a:blip r:embed="rId3"/>
          <a:stretch>
            <a:fillRect/>
          </a:stretch>
        </p:blipFill>
        <p:spPr>
          <a:xfrm>
            <a:off x="5967318" y="2825100"/>
            <a:ext cx="4085852" cy="1281267"/>
          </a:xfrm>
          <a:prstGeom prst="rect">
            <a:avLst/>
          </a:prstGeom>
        </p:spPr>
      </p:pic>
      <p:cxnSp>
        <p:nvCxnSpPr>
          <p:cNvPr id="31" name="Straight Connector 4">
            <a:extLst>
              <a:ext uri="{FF2B5EF4-FFF2-40B4-BE49-F238E27FC236}">
                <a16:creationId xmlns:a16="http://schemas.microsoft.com/office/drawing/2014/main" id="{CCAB7475-42F4-4E69-A656-8E8BBDEF45C6}"/>
              </a:ext>
            </a:extLst>
          </p:cNvPr>
          <p:cNvCxnSpPr>
            <a:cxnSpLocks/>
          </p:cNvCxnSpPr>
          <p:nvPr/>
        </p:nvCxnSpPr>
        <p:spPr>
          <a:xfrm flipH="1">
            <a:off x="5969543" y="2420888"/>
            <a:ext cx="2415088"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uorakulmio 4">
            <a:extLst>
              <a:ext uri="{FF2B5EF4-FFF2-40B4-BE49-F238E27FC236}">
                <a16:creationId xmlns:a16="http://schemas.microsoft.com/office/drawing/2014/main" id="{C26B893E-7F12-4BF4-8C26-FE2BB2AF0AEB}"/>
              </a:ext>
            </a:extLst>
          </p:cNvPr>
          <p:cNvSpPr/>
          <p:nvPr/>
        </p:nvSpPr>
        <p:spPr>
          <a:xfrm>
            <a:off x="391225" y="1312611"/>
            <a:ext cx="5085872" cy="943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Kuolinpesien sähköinen asiointi mahdollistetaan kehittämällä  sähköiset kuolinpesien osakasrekisteri, perukirja ja testamenttirekisteri</a:t>
            </a:r>
            <a:r>
              <a:rPr lang="fi-FI" sz="1200" dirty="0"/>
              <a:t>.</a:t>
            </a:r>
          </a:p>
        </p:txBody>
      </p:sp>
      <p:sp>
        <p:nvSpPr>
          <p:cNvPr id="6" name="Tekstiruutu 5">
            <a:extLst>
              <a:ext uri="{FF2B5EF4-FFF2-40B4-BE49-F238E27FC236}">
                <a16:creationId xmlns:a16="http://schemas.microsoft.com/office/drawing/2014/main" id="{64D15538-CE9A-4D3F-86C6-C684AAE61C94}"/>
              </a:ext>
            </a:extLst>
          </p:cNvPr>
          <p:cNvSpPr txBox="1"/>
          <p:nvPr/>
        </p:nvSpPr>
        <p:spPr>
          <a:xfrm>
            <a:off x="5967318" y="4169409"/>
            <a:ext cx="2095445" cy="230832"/>
          </a:xfrm>
          <a:prstGeom prst="rect">
            <a:avLst/>
          </a:prstGeom>
          <a:noFill/>
        </p:spPr>
        <p:txBody>
          <a:bodyPr wrap="none" rtlCol="0">
            <a:spAutoFit/>
          </a:bodyPr>
          <a:lstStyle/>
          <a:p>
            <a:r>
              <a:rPr lang="fi-FI" sz="900" i="1" dirty="0"/>
              <a:t>Laatikon koko kuvaa hyödyn määrää.</a:t>
            </a:r>
          </a:p>
        </p:txBody>
      </p:sp>
      <p:cxnSp>
        <p:nvCxnSpPr>
          <p:cNvPr id="34" name="Straight Connector 4">
            <a:extLst>
              <a:ext uri="{FF2B5EF4-FFF2-40B4-BE49-F238E27FC236}">
                <a16:creationId xmlns:a16="http://schemas.microsoft.com/office/drawing/2014/main" id="{CAD1E414-A4F1-4974-BCF2-7E4B1D6D54D8}"/>
              </a:ext>
            </a:extLst>
          </p:cNvPr>
          <p:cNvCxnSpPr>
            <a:cxnSpLocks/>
          </p:cNvCxnSpPr>
          <p:nvPr/>
        </p:nvCxnSpPr>
        <p:spPr>
          <a:xfrm flipH="1">
            <a:off x="5969543" y="4482538"/>
            <a:ext cx="2415088"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kstiruutu 39">
            <a:extLst>
              <a:ext uri="{FF2B5EF4-FFF2-40B4-BE49-F238E27FC236}">
                <a16:creationId xmlns:a16="http://schemas.microsoft.com/office/drawing/2014/main" id="{5060DB03-6A10-45B9-B6BD-7613B9DF249F}"/>
              </a:ext>
            </a:extLst>
          </p:cNvPr>
          <p:cNvSpPr txBox="1"/>
          <p:nvPr/>
        </p:nvSpPr>
        <p:spPr>
          <a:xfrm>
            <a:off x="5921923" y="6368557"/>
            <a:ext cx="2723823" cy="230832"/>
          </a:xfrm>
          <a:prstGeom prst="rect">
            <a:avLst/>
          </a:prstGeom>
          <a:noFill/>
        </p:spPr>
        <p:txBody>
          <a:bodyPr wrap="none" rtlCol="0">
            <a:spAutoFit/>
          </a:bodyPr>
          <a:lstStyle/>
          <a:p>
            <a:r>
              <a:rPr lang="fi-FI" sz="900" i="1" dirty="0"/>
              <a:t>Kuolleisuus, ennuste 2021 (lähde: Tilastokeskus).</a:t>
            </a:r>
          </a:p>
        </p:txBody>
      </p:sp>
      <p:graphicFrame>
        <p:nvGraphicFramePr>
          <p:cNvPr id="15" name="Kaavio 14">
            <a:extLst>
              <a:ext uri="{FF2B5EF4-FFF2-40B4-BE49-F238E27FC236}">
                <a16:creationId xmlns:a16="http://schemas.microsoft.com/office/drawing/2014/main" id="{4DE7EDC4-7403-4C8F-87EF-481BE75EAB39}"/>
              </a:ext>
            </a:extLst>
          </p:cNvPr>
          <p:cNvGraphicFramePr>
            <a:graphicFrameLocks/>
          </p:cNvGraphicFramePr>
          <p:nvPr/>
        </p:nvGraphicFramePr>
        <p:xfrm>
          <a:off x="5937223" y="4577401"/>
          <a:ext cx="4085850" cy="1760565"/>
        </p:xfrm>
        <a:graphic>
          <a:graphicData uri="http://schemas.openxmlformats.org/drawingml/2006/chart">
            <c:chart xmlns:c="http://schemas.openxmlformats.org/drawingml/2006/chart" xmlns:r="http://schemas.openxmlformats.org/officeDocument/2006/relationships" r:id="rId4"/>
          </a:graphicData>
        </a:graphic>
      </p:graphicFrame>
      <p:sp>
        <p:nvSpPr>
          <p:cNvPr id="2" name="Tekstiruutu 1">
            <a:extLst>
              <a:ext uri="{FF2B5EF4-FFF2-40B4-BE49-F238E27FC236}">
                <a16:creationId xmlns:a16="http://schemas.microsoft.com/office/drawing/2014/main" id="{0BA521E3-F3A8-49F3-95BB-F970813EB385}"/>
              </a:ext>
            </a:extLst>
          </p:cNvPr>
          <p:cNvSpPr txBox="1"/>
          <p:nvPr/>
        </p:nvSpPr>
        <p:spPr>
          <a:xfrm>
            <a:off x="6051479" y="2532805"/>
            <a:ext cx="1738296" cy="276999"/>
          </a:xfrm>
          <a:prstGeom prst="rect">
            <a:avLst/>
          </a:prstGeom>
          <a:noFill/>
        </p:spPr>
        <p:txBody>
          <a:bodyPr wrap="none" rtlCol="0">
            <a:spAutoFit/>
          </a:bodyPr>
          <a:lstStyle/>
          <a:p>
            <a:pPr marL="65166">
              <a:buClr>
                <a:schemeClr val="dk2"/>
              </a:buClr>
              <a:buSzPct val="100000"/>
            </a:pPr>
            <a:r>
              <a:rPr lang="fi-FI" sz="1200" b="1" dirty="0">
                <a:solidFill>
                  <a:schemeClr val="dk2"/>
                </a:solidFill>
              </a:rPr>
              <a:t>Suurimmat hyötyjät:</a:t>
            </a:r>
          </a:p>
        </p:txBody>
      </p:sp>
      <p:sp>
        <p:nvSpPr>
          <p:cNvPr id="14" name="Google Shape;274;p3">
            <a:extLst>
              <a:ext uri="{FF2B5EF4-FFF2-40B4-BE49-F238E27FC236}">
                <a16:creationId xmlns:a16="http://schemas.microsoft.com/office/drawing/2014/main" id="{0A0CAB93-187B-4B46-A119-115A75D943ED}"/>
              </a:ext>
            </a:extLst>
          </p:cNvPr>
          <p:cNvSpPr txBox="1"/>
          <p:nvPr/>
        </p:nvSpPr>
        <p:spPr>
          <a:xfrm>
            <a:off x="363768" y="2374835"/>
            <a:ext cx="5379028" cy="4405132"/>
          </a:xfrm>
          <a:prstGeom prst="rect">
            <a:avLst/>
          </a:prstGeom>
          <a:noFill/>
          <a:ln>
            <a:noFill/>
          </a:ln>
        </p:spPr>
        <p:txBody>
          <a:bodyPr spcFirstLastPara="1" wrap="square" lIns="58642" tIns="29313" rIns="58642" bIns="29313" anchor="t" anchorCtr="0">
            <a:spAutoFit/>
          </a:bodyPr>
          <a:lstStyle/>
          <a:p>
            <a:pPr>
              <a:buClr>
                <a:srgbClr val="000000"/>
              </a:buClr>
              <a:buSzPts val="1000"/>
            </a:pPr>
            <a:r>
              <a:rPr lang="fi-FI" sz="1200" dirty="0">
                <a:latin typeface="Arial" panose="020B0604020202020204" pitchFamily="34" charset="0"/>
                <a:cs typeface="Arial" panose="020B0604020202020204" pitchFamily="34" charset="0"/>
              </a:rPr>
              <a:t>Läheisen kuollessa</a:t>
            </a:r>
            <a:r>
              <a:rPr lang="fi-FI" sz="1200" dirty="0">
                <a:latin typeface="Arial" panose="020B0604020202020204" pitchFamily="34" charset="0"/>
                <a:cs typeface="Arial" panose="020B0604020202020204" pitchFamily="34" charset="0"/>
                <a:sym typeface="Arial"/>
              </a:rPr>
              <a:t> omaisille </a:t>
            </a:r>
            <a:r>
              <a:rPr lang="fi-FI" sz="1200" dirty="0">
                <a:latin typeface="Arial" panose="020B0604020202020204" pitchFamily="34" charset="0"/>
                <a:cs typeface="Arial" panose="020B0604020202020204" pitchFamily="34" charset="0"/>
              </a:rPr>
              <a:t>tulee usein </a:t>
            </a:r>
            <a:r>
              <a:rPr lang="fi-FI" sz="1200" dirty="0">
                <a:latin typeface="Arial" panose="020B0604020202020204" pitchFamily="34" charset="0"/>
                <a:cs typeface="Arial" panose="020B0604020202020204" pitchFamily="34" charset="0"/>
                <a:sym typeface="Arial"/>
              </a:rPr>
              <a:t>eteen monimutkainen, pitkä ja raskas</a:t>
            </a:r>
            <a:r>
              <a:rPr lang="fi-FI" sz="1200" dirty="0">
                <a:latin typeface="Arial" panose="020B0604020202020204" pitchFamily="34" charset="0"/>
                <a:cs typeface="Arial" panose="020B0604020202020204" pitchFamily="34" charset="0"/>
              </a:rPr>
              <a:t> prosessi</a:t>
            </a:r>
            <a:r>
              <a:rPr lang="fi-FI" sz="1200" dirty="0">
                <a:latin typeface="Arial" panose="020B0604020202020204" pitchFamily="34" charset="0"/>
                <a:cs typeface="Arial" panose="020B060402020202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t>
            </a:r>
            <a:r>
              <a:rPr lang="fi-FI" sz="1200" dirty="0">
                <a:latin typeface="Arial" panose="020B0604020202020204" pitchFamily="34" charset="0"/>
                <a:cs typeface="Arial" panose="020B0604020202020204" pitchFamily="34" charset="0"/>
                <a:sym typeface="Arial"/>
              </a:rPr>
              <a:t> Omaisten täytyy kerätä eri lähteistä dokumentteja ja hankkia tai toimittaa </a:t>
            </a:r>
            <a:r>
              <a:rPr lang="fi-FI" sz="1200" dirty="0">
                <a:latin typeface="Arial" panose="020B0604020202020204" pitchFamily="34" charset="0"/>
                <a:cs typeface="Arial" panose="020B0604020202020204" pitchFamily="34" charset="0"/>
              </a:rPr>
              <a:t>monenlaisia, </a:t>
            </a:r>
            <a:r>
              <a:rPr lang="fi-FI" sz="1200" dirty="0">
                <a:latin typeface="Arial" panose="020B0604020202020204" pitchFamily="34" charset="0"/>
                <a:cs typeface="Arial" panose="020B0604020202020204" pitchFamily="34" charset="0"/>
                <a:sym typeface="Arial"/>
              </a:rPr>
              <a:t>usein paperisia</a:t>
            </a:r>
            <a:r>
              <a:rPr lang="fi-FI" sz="1200" dirty="0">
                <a:latin typeface="Arial" panose="020B0604020202020204" pitchFamily="34" charset="0"/>
                <a:cs typeface="Arial" panose="020B0604020202020204" pitchFamily="34" charset="0"/>
              </a:rPr>
              <a:t> </a:t>
            </a:r>
            <a:r>
              <a:rPr lang="fi-FI" sz="1200" dirty="0">
                <a:latin typeface="Arial" panose="020B0604020202020204" pitchFamily="34" charset="0"/>
                <a:cs typeface="Arial" panose="020B0604020202020204" pitchFamily="34" charset="0"/>
                <a:sym typeface="Arial"/>
              </a:rPr>
              <a:t>valtakirj</a:t>
            </a:r>
            <a:r>
              <a:rPr lang="fi-FI" sz="1200" dirty="0">
                <a:latin typeface="Arial" panose="020B0604020202020204" pitchFamily="34" charset="0"/>
                <a:cs typeface="Arial" panose="020B0604020202020204" pitchFamily="34" charset="0"/>
              </a:rPr>
              <a:t>oja</a:t>
            </a:r>
            <a:r>
              <a:rPr lang="fi-FI" sz="1200" dirty="0">
                <a:latin typeface="Arial" panose="020B0604020202020204" pitchFamily="34" charset="0"/>
                <a:cs typeface="Arial" panose="020B0604020202020204" pitchFamily="34" charset="0"/>
                <a:sym typeface="Arial"/>
              </a:rPr>
              <a:t>, jotta kuolinpesän asioide</a:t>
            </a:r>
            <a:r>
              <a:rPr lang="fi-FI" sz="1200" dirty="0">
                <a:latin typeface="Arial" panose="020B0604020202020204" pitchFamily="34" charset="0"/>
                <a:cs typeface="Arial" panose="020B0604020202020204" pitchFamily="34" charset="0"/>
              </a:rPr>
              <a:t>n hoito onnistuu</a:t>
            </a:r>
            <a:r>
              <a:rPr lang="fi-FI" sz="1200" dirty="0">
                <a:latin typeface="Arial" panose="020B0604020202020204" pitchFamily="34" charset="0"/>
                <a:cs typeface="Arial" panose="020B0604020202020204" pitchFamily="34" charset="0"/>
                <a:sym typeface="Arial"/>
              </a:rPr>
              <a:t>. Malli on </a:t>
            </a:r>
            <a:r>
              <a:rPr lang="fi-FI" sz="1200" dirty="0">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
                  </a:ext>
                </a:extLst>
              </a:rPr>
              <a:t>raskas ja kallis myös </a:t>
            </a:r>
            <a:r>
              <a:rPr lang="fi-FI" sz="1200" dirty="0">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
                  </a:ext>
                </a:extLst>
              </a:rPr>
              <a:t>viranomaisille</a:t>
            </a:r>
            <a:r>
              <a:rPr lang="fi-FI" sz="1200" dirty="0">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
                  </a:ext>
                </a:extLst>
              </a:rPr>
              <a:t>, </a:t>
            </a:r>
            <a:r>
              <a:rPr lang="fi-FI" sz="1200" dirty="0">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
                  </a:ext>
                </a:extLst>
              </a:rPr>
              <a:t>pankeille</a:t>
            </a:r>
            <a:r>
              <a:rPr lang="fi-FI" sz="1200" dirty="0">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6"/>
                  </a:ext>
                </a:extLst>
              </a:rPr>
              <a:t>, </a:t>
            </a:r>
            <a:r>
              <a:rPr lang="fi-FI" sz="1200" dirty="0">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
                  </a:ext>
                </a:extLst>
              </a:rPr>
              <a:t>vakuutusyhtiöille</a:t>
            </a:r>
            <a:r>
              <a:rPr lang="fi-FI" sz="1200" dirty="0">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
                  </a:ext>
                </a:extLst>
              </a:rPr>
              <a:t> ja muille palveluntuottajille.</a:t>
            </a:r>
            <a:endParaRPr sz="1200" dirty="0">
              <a:latin typeface="Arial" panose="020B0604020202020204" pitchFamily="34" charset="0"/>
              <a:cs typeface="Arial" panose="020B0604020202020204" pitchFamily="34" charset="0"/>
            </a:endParaRPr>
          </a:p>
          <a:p>
            <a:pPr>
              <a:buClr>
                <a:srgbClr val="000000"/>
              </a:buClr>
              <a:buSzPts val="1000"/>
            </a:pPr>
            <a:endParaRPr sz="1200" dirty="0">
              <a:latin typeface="Arial" panose="020B0604020202020204" pitchFamily="34" charset="0"/>
              <a:cs typeface="Arial" panose="020B0604020202020204" pitchFamily="34" charset="0"/>
              <a:sym typeface="Arial"/>
            </a:endParaRPr>
          </a:p>
          <a:p>
            <a:pPr>
              <a:buClr>
                <a:srgbClr val="000000"/>
              </a:buClr>
              <a:buSzPts val="1000"/>
            </a:pPr>
            <a:r>
              <a:rPr lang="fi-FI" sz="1200" dirty="0">
                <a:latin typeface="Arial" panose="020B0604020202020204" pitchFamily="34" charset="0"/>
                <a:cs typeface="Arial" panose="020B0604020202020204" pitchFamily="34" charset="0"/>
                <a:sym typeface="Arial"/>
              </a:rPr>
              <a:t>Vuosittain kuolee yli 55 000 ihmistä. Näistä jokaisesta kuolemantapauksesta muodostuu kuolinpesä. Ennusteen mukaan kuolemien määrä vuonna 2030 on lähes 60 000 ja vuonna 2040 lukema on jo yli 65 000. Kansalaisten keskimääräisen varallisuuden kasvettua myös kuolinpesissä on yhä useammin huomattavaa omaisuutta.</a:t>
            </a:r>
            <a:endParaRPr sz="1200" dirty="0">
              <a:latin typeface="Arial" panose="020B0604020202020204" pitchFamily="34" charset="0"/>
              <a:cs typeface="Arial" panose="020B0604020202020204" pitchFamily="34" charset="0"/>
            </a:endParaRPr>
          </a:p>
          <a:p>
            <a:pPr>
              <a:buClr>
                <a:srgbClr val="000000"/>
              </a:buClr>
              <a:buSzPts val="1000"/>
            </a:pPr>
            <a:endParaRPr sz="1200" b="1" dirty="0">
              <a:latin typeface="Arial" panose="020B0604020202020204" pitchFamily="34" charset="0"/>
              <a:cs typeface="Arial" panose="020B0604020202020204" pitchFamily="34" charset="0"/>
              <a:sym typeface="Arial"/>
            </a:endParaRPr>
          </a:p>
          <a:p>
            <a:pPr>
              <a:buClr>
                <a:schemeClr val="dk1"/>
              </a:buClr>
            </a:pPr>
            <a:r>
              <a:rPr lang="fi-FI" sz="1200" dirty="0">
                <a:latin typeface="Arial" panose="020B0604020202020204" pitchFamily="34" charset="0"/>
                <a:cs typeface="Arial" panose="020B0604020202020204" pitchFamily="34" charset="0"/>
              </a:rPr>
              <a:t>Uudistuksen tavoitteena on läheisen kuolemaan liittyvien asioiden sujuva hoitaminen digitaalisesti. Digitaaliset palvelut, automaatio ja tiedon tehokas hyödyntäminen helpottavat kuolinpesän asiointia ja vähentävät lisäksi asiointitarvetta.</a:t>
            </a:r>
            <a:endParaRPr sz="1200" dirty="0">
              <a:latin typeface="Arial" panose="020B0604020202020204" pitchFamily="34" charset="0"/>
              <a:cs typeface="Arial" panose="020B0604020202020204" pitchFamily="34" charset="0"/>
            </a:endParaRPr>
          </a:p>
          <a:p>
            <a:pPr>
              <a:buSzPts val="1000"/>
            </a:pPr>
            <a:br>
              <a:rPr lang="fi-FI" sz="1200" dirty="0">
                <a:latin typeface="Arial" panose="020B0604020202020204" pitchFamily="34" charset="0"/>
                <a:cs typeface="Arial" panose="020B0604020202020204" pitchFamily="34" charset="0"/>
                <a:sym typeface="Arial"/>
              </a:rPr>
            </a:br>
            <a:r>
              <a:rPr lang="fi-FI" sz="1200" dirty="0">
                <a:highlight>
                  <a:srgbClr val="FFFFFF"/>
                </a:highlight>
                <a:latin typeface="Arial" panose="020B0604020202020204" pitchFamily="34" charset="0"/>
                <a:ea typeface="Roboto"/>
                <a:cs typeface="Arial" panose="020B0604020202020204" pitchFamily="34" charset="0"/>
                <a:sym typeface="Roboto"/>
              </a:rPr>
              <a:t>Kokonaisuus edellyttää tietojärjestelmien kehittämistä sekä laajoja säädösmuutoksia etenkin perintökaareen ja uusia säädöksiä rekisteritietoihin liittyen.</a:t>
            </a:r>
            <a:endParaRPr lang="fi-FI" sz="1200" dirty="0">
              <a:latin typeface="Arial" panose="020B0604020202020204" pitchFamily="34" charset="0"/>
              <a:cs typeface="Arial" panose="020B0604020202020204" pitchFamily="34" charset="0"/>
              <a:sym typeface="Arial"/>
            </a:endParaRPr>
          </a:p>
          <a:p>
            <a:pPr>
              <a:buClr>
                <a:srgbClr val="000000"/>
              </a:buClr>
              <a:buSzPts val="1000"/>
            </a:pPr>
            <a:endParaRPr lang="fi-FI" sz="1200" dirty="0">
              <a:latin typeface="Arial" panose="020B0604020202020204" pitchFamily="34" charset="0"/>
              <a:cs typeface="Arial" panose="020B0604020202020204" pitchFamily="34" charset="0"/>
              <a:sym typeface="Arial"/>
            </a:endParaRPr>
          </a:p>
          <a:p>
            <a:pPr>
              <a:buClr>
                <a:srgbClr val="000000"/>
              </a:buClr>
              <a:buSzPts val="1000"/>
            </a:pPr>
            <a:r>
              <a:rPr lang="fi-FI" sz="1200" dirty="0">
                <a:latin typeface="Arial" panose="020B0604020202020204" pitchFamily="34" charset="0"/>
                <a:cs typeface="Arial" panose="020B0604020202020204" pitchFamily="34" charset="0"/>
              </a:rPr>
              <a:t>Uudistus myös lisää talouden dynamiikkaa, kun pääomat sitoutuvat lyhyemmäksi aikaa kuolinpesiin.</a:t>
            </a:r>
            <a:endParaRPr sz="64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65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ED11660-7E29-4EB3-B52C-407825ED5CAB}"/>
              </a:ext>
            </a:extLst>
          </p:cNvPr>
          <p:cNvSpPr>
            <a:spLocks noGrp="1"/>
          </p:cNvSpPr>
          <p:nvPr>
            <p:ph idx="1"/>
          </p:nvPr>
        </p:nvSpPr>
        <p:spPr>
          <a:xfrm>
            <a:off x="684000" y="1484784"/>
            <a:ext cx="10260000" cy="4815216"/>
          </a:xfrm>
        </p:spPr>
        <p:txBody>
          <a:bodyPr>
            <a:normAutofit fontScale="85000" lnSpcReduction="20000"/>
          </a:bodyPr>
          <a:lstStyle/>
          <a:p>
            <a:r>
              <a:rPr lang="fi-FI" dirty="0"/>
              <a:t>Laki väestötietojärjestelmästä ja DVV:n varmennepalveluista</a:t>
            </a:r>
          </a:p>
          <a:p>
            <a:pPr lvl="1"/>
            <a:r>
              <a:rPr lang="fi-FI" sz="1800" dirty="0"/>
              <a:t>Kuolinpesän yksilöivä tunnus </a:t>
            </a:r>
          </a:p>
          <a:p>
            <a:r>
              <a:rPr lang="fi-FI" dirty="0"/>
              <a:t>Laki hallinnon yhteisistä sähköisen asioinnin tukipalveluista</a:t>
            </a:r>
          </a:p>
          <a:p>
            <a:pPr lvl="1"/>
            <a:r>
              <a:rPr lang="fi-FI" sz="1800" dirty="0"/>
              <a:t>Suomi.fi-palvelujen laajentaminen?</a:t>
            </a:r>
          </a:p>
          <a:p>
            <a:r>
              <a:rPr lang="fi-FI" dirty="0"/>
              <a:t>(uusi) Laki perhe- ja jäämistöoikeudellisten asioiden asiointijärjestelmästä tai laki </a:t>
            </a:r>
            <a:r>
              <a:rPr lang="fi-FI" dirty="0" err="1"/>
              <a:t>DVV:n</a:t>
            </a:r>
            <a:r>
              <a:rPr lang="fi-FI" dirty="0"/>
              <a:t> eräistä henkilörekistereistä </a:t>
            </a:r>
          </a:p>
          <a:p>
            <a:pPr lvl="1"/>
            <a:r>
              <a:rPr lang="fi-FI" sz="1800" dirty="0"/>
              <a:t>Asiointijärjestelmä</a:t>
            </a:r>
          </a:p>
          <a:p>
            <a:pPr lvl="1"/>
            <a:r>
              <a:rPr lang="fi-FI" sz="1800" dirty="0"/>
              <a:t>Sähköinen perukirja?</a:t>
            </a:r>
          </a:p>
          <a:p>
            <a:pPr lvl="1"/>
            <a:r>
              <a:rPr lang="fi-FI" sz="1800" dirty="0"/>
              <a:t>Sähköinen testamentti</a:t>
            </a:r>
          </a:p>
          <a:p>
            <a:pPr lvl="1"/>
            <a:r>
              <a:rPr lang="fi-FI" sz="1800" dirty="0"/>
              <a:t>Sähköinen avioehtosopimus</a:t>
            </a:r>
          </a:p>
          <a:p>
            <a:pPr lvl="1"/>
            <a:r>
              <a:rPr lang="fi-FI" sz="1800" dirty="0"/>
              <a:t>Muut perhe- ja jäämistöoikeudelliset ilmoitukset ja sopimukset</a:t>
            </a:r>
          </a:p>
          <a:p>
            <a:r>
              <a:rPr lang="fi-FI" dirty="0"/>
              <a:t>Perintökaari</a:t>
            </a:r>
          </a:p>
          <a:p>
            <a:pPr lvl="1"/>
            <a:r>
              <a:rPr lang="fi-FI" sz="1800" dirty="0"/>
              <a:t>Sähköinen testamentti</a:t>
            </a:r>
          </a:p>
          <a:p>
            <a:pPr lvl="1"/>
            <a:r>
              <a:rPr lang="fi-FI" sz="1800" dirty="0"/>
              <a:t>Sähköinen perukirja</a:t>
            </a:r>
          </a:p>
          <a:p>
            <a:pPr lvl="1"/>
            <a:r>
              <a:rPr lang="fi-FI" sz="1800" dirty="0"/>
              <a:t>Sähköinen osakasrekisteri</a:t>
            </a:r>
          </a:p>
          <a:p>
            <a:pPr lvl="1"/>
            <a:r>
              <a:rPr lang="fi-FI" sz="1800" dirty="0"/>
              <a:t>Kuolinpesän osakastietojen vahvistaminen</a:t>
            </a:r>
          </a:p>
          <a:p>
            <a:r>
              <a:rPr lang="fi-FI" dirty="0"/>
              <a:t>Avioliittolaki</a:t>
            </a:r>
          </a:p>
          <a:p>
            <a:pPr lvl="1"/>
            <a:r>
              <a:rPr lang="fi-FI" sz="1800" dirty="0"/>
              <a:t>Sähköinen avioehtosopimus</a:t>
            </a:r>
          </a:p>
          <a:p>
            <a:r>
              <a:rPr lang="fi-FI" dirty="0"/>
              <a:t>Laki DVV:n eräistä henkilörekistereistä</a:t>
            </a:r>
          </a:p>
          <a:p>
            <a:pPr lvl="1"/>
            <a:r>
              <a:rPr lang="fi-FI" sz="1800" dirty="0"/>
              <a:t>Osakasrekisteri</a:t>
            </a:r>
          </a:p>
          <a:p>
            <a:pPr lvl="1"/>
            <a:r>
              <a:rPr lang="fi-FI" sz="1800" dirty="0"/>
              <a:t>Testamenttirekisteri</a:t>
            </a:r>
          </a:p>
          <a:p>
            <a:pPr lvl="1"/>
            <a:endParaRPr lang="fi-FI" sz="1800" dirty="0"/>
          </a:p>
        </p:txBody>
      </p:sp>
      <p:sp>
        <p:nvSpPr>
          <p:cNvPr id="5" name="Dian numeron paikkamerkki 4">
            <a:extLst>
              <a:ext uri="{FF2B5EF4-FFF2-40B4-BE49-F238E27FC236}">
                <a16:creationId xmlns:a16="http://schemas.microsoft.com/office/drawing/2014/main" id="{37AA7C04-2B92-4412-BCEB-77900E983F6A}"/>
              </a:ext>
            </a:extLst>
          </p:cNvPr>
          <p:cNvSpPr>
            <a:spLocks noGrp="1"/>
          </p:cNvSpPr>
          <p:nvPr>
            <p:ph type="sldNum" sz="quarter" idx="12"/>
          </p:nvPr>
        </p:nvSpPr>
        <p:spPr/>
        <p:txBody>
          <a:bodyPr/>
          <a:lstStyle/>
          <a:p>
            <a:fld id="{8680CC61-DB77-4485-B460-D8E4038D4204}" type="slidenum">
              <a:rPr lang="fi-FI" smtClean="0"/>
              <a:t>4</a:t>
            </a:fld>
            <a:endParaRPr lang="fi-FI"/>
          </a:p>
        </p:txBody>
      </p:sp>
      <p:sp>
        <p:nvSpPr>
          <p:cNvPr id="6" name="Otsikko 5">
            <a:extLst>
              <a:ext uri="{FF2B5EF4-FFF2-40B4-BE49-F238E27FC236}">
                <a16:creationId xmlns:a16="http://schemas.microsoft.com/office/drawing/2014/main" id="{1A64F6D0-650E-495F-88C1-CA930CEF2F5A}"/>
              </a:ext>
            </a:extLst>
          </p:cNvPr>
          <p:cNvSpPr>
            <a:spLocks noGrp="1"/>
          </p:cNvSpPr>
          <p:nvPr>
            <p:ph type="title"/>
          </p:nvPr>
        </p:nvSpPr>
        <p:spPr>
          <a:xfrm>
            <a:off x="684000" y="144000"/>
            <a:ext cx="10260000" cy="1052752"/>
          </a:xfrm>
        </p:spPr>
        <p:txBody>
          <a:bodyPr/>
          <a:lstStyle/>
          <a:p>
            <a:r>
              <a:rPr lang="fi-FI" dirty="0"/>
              <a:t>Säädösehdotuksia</a:t>
            </a:r>
          </a:p>
        </p:txBody>
      </p:sp>
    </p:spTree>
    <p:extLst>
      <p:ext uri="{BB962C8B-B14F-4D97-AF65-F5344CB8AC3E}">
        <p14:creationId xmlns:p14="http://schemas.microsoft.com/office/powerpoint/2010/main" val="499575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8083159F-692B-4389-BBC5-D99221E861B1}"/>
              </a:ext>
            </a:extLst>
          </p:cNvPr>
          <p:cNvSpPr>
            <a:spLocks noGrp="1"/>
          </p:cNvSpPr>
          <p:nvPr>
            <p:ph type="sldNum" sz="quarter" idx="12"/>
          </p:nvPr>
        </p:nvSpPr>
        <p:spPr/>
        <p:txBody>
          <a:bodyPr/>
          <a:lstStyle/>
          <a:p>
            <a:fld id="{8680CC61-DB77-4485-B460-D8E4038D4204}" type="slidenum">
              <a:rPr lang="fi-FI" smtClean="0"/>
              <a:t>5</a:t>
            </a:fld>
            <a:endParaRPr lang="fi-FI"/>
          </a:p>
        </p:txBody>
      </p:sp>
      <p:sp>
        <p:nvSpPr>
          <p:cNvPr id="5" name="Otsikko 4">
            <a:extLst>
              <a:ext uri="{FF2B5EF4-FFF2-40B4-BE49-F238E27FC236}">
                <a16:creationId xmlns:a16="http://schemas.microsoft.com/office/drawing/2014/main" id="{E1B11886-C698-441E-A117-D454718F3B2B}"/>
              </a:ext>
            </a:extLst>
          </p:cNvPr>
          <p:cNvSpPr>
            <a:spLocks noGrp="1"/>
          </p:cNvSpPr>
          <p:nvPr>
            <p:ph type="title"/>
          </p:nvPr>
        </p:nvSpPr>
        <p:spPr/>
        <p:txBody>
          <a:bodyPr/>
          <a:lstStyle/>
          <a:p>
            <a:r>
              <a:rPr lang="fi-FI" dirty="0"/>
              <a:t>Suunnitteluolettamat</a:t>
            </a:r>
          </a:p>
        </p:txBody>
      </p:sp>
      <p:sp>
        <p:nvSpPr>
          <p:cNvPr id="6" name="Ellipsi 5">
            <a:extLst>
              <a:ext uri="{FF2B5EF4-FFF2-40B4-BE49-F238E27FC236}">
                <a16:creationId xmlns:a16="http://schemas.microsoft.com/office/drawing/2014/main" id="{05D7805A-82C7-419B-BD24-CD64884FAB73}"/>
              </a:ext>
            </a:extLst>
          </p:cNvPr>
          <p:cNvSpPr/>
          <p:nvPr/>
        </p:nvSpPr>
        <p:spPr>
          <a:xfrm>
            <a:off x="4259796" y="1987136"/>
            <a:ext cx="3672408" cy="2376264"/>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3200" dirty="0"/>
              <a:t>Sähköinen</a:t>
            </a:r>
          </a:p>
          <a:p>
            <a:pPr algn="ctr"/>
            <a:r>
              <a:rPr lang="fi-FI" sz="3200" dirty="0"/>
              <a:t>perukirja</a:t>
            </a:r>
          </a:p>
        </p:txBody>
      </p:sp>
      <p:sp>
        <p:nvSpPr>
          <p:cNvPr id="8" name="Ellipsi 7">
            <a:extLst>
              <a:ext uri="{FF2B5EF4-FFF2-40B4-BE49-F238E27FC236}">
                <a16:creationId xmlns:a16="http://schemas.microsoft.com/office/drawing/2014/main" id="{2F7D63EE-1054-4AB9-A0B3-676D6E41EC40}"/>
              </a:ext>
            </a:extLst>
          </p:cNvPr>
          <p:cNvSpPr/>
          <p:nvPr/>
        </p:nvSpPr>
        <p:spPr>
          <a:xfrm>
            <a:off x="260445" y="1987136"/>
            <a:ext cx="3672408" cy="2376264"/>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3200" dirty="0"/>
              <a:t>Rekisterit</a:t>
            </a:r>
          </a:p>
        </p:txBody>
      </p:sp>
      <p:sp>
        <p:nvSpPr>
          <p:cNvPr id="9" name="Ellipsi 8">
            <a:extLst>
              <a:ext uri="{FF2B5EF4-FFF2-40B4-BE49-F238E27FC236}">
                <a16:creationId xmlns:a16="http://schemas.microsoft.com/office/drawing/2014/main" id="{E88CCB02-200B-493F-8689-C2C31CBBFB90}"/>
              </a:ext>
            </a:extLst>
          </p:cNvPr>
          <p:cNvSpPr/>
          <p:nvPr/>
        </p:nvSpPr>
        <p:spPr>
          <a:xfrm>
            <a:off x="8253333" y="1987136"/>
            <a:ext cx="3672408" cy="2376264"/>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3200" dirty="0"/>
              <a:t>Sähköinen</a:t>
            </a:r>
          </a:p>
          <a:p>
            <a:pPr algn="ctr"/>
            <a:r>
              <a:rPr lang="fi-FI" sz="3200" dirty="0"/>
              <a:t>asiointi-palvelu</a:t>
            </a:r>
          </a:p>
        </p:txBody>
      </p:sp>
      <p:sp>
        <p:nvSpPr>
          <p:cNvPr id="10" name="Nuoli: Oikea 9">
            <a:extLst>
              <a:ext uri="{FF2B5EF4-FFF2-40B4-BE49-F238E27FC236}">
                <a16:creationId xmlns:a16="http://schemas.microsoft.com/office/drawing/2014/main" id="{1690D471-3784-49E7-BB12-DE02E96C6E5A}"/>
              </a:ext>
            </a:extLst>
          </p:cNvPr>
          <p:cNvSpPr/>
          <p:nvPr/>
        </p:nvSpPr>
        <p:spPr>
          <a:xfrm>
            <a:off x="3356789" y="2995248"/>
            <a:ext cx="1368152" cy="432048"/>
          </a:xfrm>
          <a:prstGeom prst="rightArrow">
            <a:avLst/>
          </a:prstGeom>
          <a:solidFill>
            <a:srgbClr val="FFBC37"/>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sp>
        <p:nvSpPr>
          <p:cNvPr id="11" name="Nuoli: Oikea 10">
            <a:extLst>
              <a:ext uri="{FF2B5EF4-FFF2-40B4-BE49-F238E27FC236}">
                <a16:creationId xmlns:a16="http://schemas.microsoft.com/office/drawing/2014/main" id="{7218CF7E-CB3D-494D-BD6A-B4D7554D2808}"/>
              </a:ext>
            </a:extLst>
          </p:cNvPr>
          <p:cNvSpPr/>
          <p:nvPr/>
        </p:nvSpPr>
        <p:spPr>
          <a:xfrm rot="10800000">
            <a:off x="7461245" y="2995248"/>
            <a:ext cx="1368152" cy="432048"/>
          </a:xfrm>
          <a:prstGeom prst="rightArrow">
            <a:avLst/>
          </a:prstGeom>
          <a:solidFill>
            <a:srgbClr val="FFBC37"/>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sp>
        <p:nvSpPr>
          <p:cNvPr id="12" name="Tekstiruutu 11">
            <a:extLst>
              <a:ext uri="{FF2B5EF4-FFF2-40B4-BE49-F238E27FC236}">
                <a16:creationId xmlns:a16="http://schemas.microsoft.com/office/drawing/2014/main" id="{700FBCC0-1416-405B-9E58-9C6BFCBA481A}"/>
              </a:ext>
            </a:extLst>
          </p:cNvPr>
          <p:cNvSpPr txBox="1"/>
          <p:nvPr/>
        </p:nvSpPr>
        <p:spPr>
          <a:xfrm>
            <a:off x="911424" y="4435408"/>
            <a:ext cx="4680520" cy="1785104"/>
          </a:xfrm>
          <a:prstGeom prst="rect">
            <a:avLst/>
          </a:prstGeom>
          <a:noFill/>
        </p:spPr>
        <p:txBody>
          <a:bodyPr wrap="square" rtlCol="0">
            <a:spAutoFit/>
          </a:bodyPr>
          <a:lstStyle/>
          <a:p>
            <a:pPr marL="342900" indent="-342900" algn="l">
              <a:buFont typeface="Wingdings" panose="05000000000000000000" pitchFamily="2" charset="2"/>
              <a:buChar char="Ø"/>
            </a:pPr>
            <a:r>
              <a:rPr lang="fi-FI" sz="2200" dirty="0">
                <a:solidFill>
                  <a:srgbClr val="1E1E1E"/>
                </a:solidFill>
              </a:rPr>
              <a:t>Osakastiedot ja taloustiedot automaattisesti: VTJ, pankit, KTJ, HTJ, </a:t>
            </a:r>
            <a:r>
              <a:rPr lang="fi-FI" sz="2200" dirty="0" err="1">
                <a:solidFill>
                  <a:srgbClr val="1E1E1E"/>
                </a:solidFill>
              </a:rPr>
              <a:t>Traficom</a:t>
            </a:r>
            <a:endParaRPr lang="fi-FI" sz="2200" dirty="0">
              <a:solidFill>
                <a:srgbClr val="1E1E1E"/>
              </a:solidFill>
            </a:endParaRPr>
          </a:p>
          <a:p>
            <a:pPr marL="342900" indent="-342900" algn="l">
              <a:buFont typeface="Wingdings" panose="05000000000000000000" pitchFamily="2" charset="2"/>
              <a:buChar char="Ø"/>
            </a:pPr>
            <a:r>
              <a:rPr lang="fi-FI" sz="2200" dirty="0">
                <a:solidFill>
                  <a:srgbClr val="1E1E1E"/>
                </a:solidFill>
              </a:rPr>
              <a:t>DVV: Osakasrekisterin tietojen vahvistaminen</a:t>
            </a:r>
          </a:p>
        </p:txBody>
      </p:sp>
      <p:sp>
        <p:nvSpPr>
          <p:cNvPr id="13" name="Tekstiruutu 12">
            <a:extLst>
              <a:ext uri="{FF2B5EF4-FFF2-40B4-BE49-F238E27FC236}">
                <a16:creationId xmlns:a16="http://schemas.microsoft.com/office/drawing/2014/main" id="{432A9580-7DBF-4747-96AA-019E4622232D}"/>
              </a:ext>
            </a:extLst>
          </p:cNvPr>
          <p:cNvSpPr txBox="1"/>
          <p:nvPr/>
        </p:nvSpPr>
        <p:spPr>
          <a:xfrm>
            <a:off x="6672064" y="4435408"/>
            <a:ext cx="3993537" cy="1785104"/>
          </a:xfrm>
          <a:prstGeom prst="rect">
            <a:avLst/>
          </a:prstGeom>
          <a:noFill/>
        </p:spPr>
        <p:txBody>
          <a:bodyPr wrap="square" rtlCol="0">
            <a:spAutoFit/>
          </a:bodyPr>
          <a:lstStyle/>
          <a:p>
            <a:pPr marL="342900" indent="-342900" algn="l">
              <a:buFont typeface="Wingdings" panose="05000000000000000000" pitchFamily="2" charset="2"/>
              <a:buChar char="Ø"/>
            </a:pPr>
            <a:r>
              <a:rPr lang="fi-FI" sz="2200" dirty="0">
                <a:solidFill>
                  <a:srgbClr val="1E1E1E"/>
                </a:solidFill>
              </a:rPr>
              <a:t>Valtakirjat, toimeksiannot</a:t>
            </a:r>
          </a:p>
          <a:p>
            <a:pPr marL="342900" indent="-342900" algn="l">
              <a:buFont typeface="Wingdings" panose="05000000000000000000" pitchFamily="2" charset="2"/>
              <a:buChar char="Ø"/>
            </a:pPr>
            <a:r>
              <a:rPr lang="fi-FI" sz="2200" dirty="0">
                <a:solidFill>
                  <a:srgbClr val="1E1E1E"/>
                </a:solidFill>
              </a:rPr>
              <a:t>Tietojen täydentäminen</a:t>
            </a:r>
          </a:p>
          <a:p>
            <a:pPr marL="342900" indent="-342900" algn="l">
              <a:buFont typeface="Wingdings" panose="05000000000000000000" pitchFamily="2" charset="2"/>
              <a:buChar char="Ø"/>
            </a:pPr>
            <a:r>
              <a:rPr lang="fi-FI" sz="2200" dirty="0">
                <a:solidFill>
                  <a:srgbClr val="1E1E1E"/>
                </a:solidFill>
              </a:rPr>
              <a:t>Asiakirjojen teko ja säilytys</a:t>
            </a:r>
          </a:p>
          <a:p>
            <a:pPr marL="342900" indent="-342900" algn="l">
              <a:buFont typeface="Wingdings" panose="05000000000000000000" pitchFamily="2" charset="2"/>
              <a:buChar char="Ø"/>
            </a:pPr>
            <a:r>
              <a:rPr lang="fi-FI" sz="2200" dirty="0">
                <a:solidFill>
                  <a:srgbClr val="1E1E1E"/>
                </a:solidFill>
              </a:rPr>
              <a:t>Yhteystieto</a:t>
            </a:r>
          </a:p>
          <a:p>
            <a:pPr marL="342900" indent="-342900" algn="l">
              <a:buFont typeface="Wingdings" panose="05000000000000000000" pitchFamily="2" charset="2"/>
              <a:buChar char="Ø"/>
            </a:pPr>
            <a:r>
              <a:rPr lang="fi-FI" sz="2200" dirty="0">
                <a:solidFill>
                  <a:srgbClr val="1E1E1E"/>
                </a:solidFill>
              </a:rPr>
              <a:t>Tietojen </a:t>
            </a:r>
            <a:r>
              <a:rPr lang="fi-FI" sz="2200" dirty="0" err="1">
                <a:solidFill>
                  <a:srgbClr val="1E1E1E"/>
                </a:solidFill>
              </a:rPr>
              <a:t>luvittaminen</a:t>
            </a:r>
            <a:endParaRPr lang="fi-FI" sz="2200" dirty="0">
              <a:solidFill>
                <a:srgbClr val="1E1E1E"/>
              </a:solidFill>
            </a:endParaRPr>
          </a:p>
        </p:txBody>
      </p:sp>
    </p:spTree>
    <p:extLst>
      <p:ext uri="{BB962C8B-B14F-4D97-AF65-F5344CB8AC3E}">
        <p14:creationId xmlns:p14="http://schemas.microsoft.com/office/powerpoint/2010/main" val="103378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1">
            <a:extLst>
              <a:ext uri="{FF2B5EF4-FFF2-40B4-BE49-F238E27FC236}">
                <a16:creationId xmlns:a16="http://schemas.microsoft.com/office/drawing/2014/main" id="{A1D2D390-5D6F-4E29-B63C-9D076583C364}"/>
              </a:ext>
            </a:extLst>
          </p:cNvPr>
          <p:cNvSpPr txBox="1">
            <a:spLocks/>
          </p:cNvSpPr>
          <p:nvPr/>
        </p:nvSpPr>
        <p:spPr>
          <a:xfrm>
            <a:off x="684000" y="1214686"/>
            <a:ext cx="3492000" cy="5499314"/>
          </a:xfrm>
          <a:prstGeom prst="rect">
            <a:avLst/>
          </a:prstGeom>
          <a:solidFill>
            <a:schemeClr val="accent2">
              <a:lumMod val="20000"/>
              <a:lumOff val="80000"/>
            </a:schemeClr>
          </a:solidFill>
        </p:spPr>
        <p:txBody>
          <a:bodyPr vert="horz" lIns="216000" tIns="972000" rIns="180000" bIns="45720" rtlCol="0">
            <a:noAutofit/>
          </a:bodyPr>
          <a:lst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600" b="1" i="0" u="none" strike="noStrike" kern="1200" cap="none" spc="0" normalizeH="0" baseline="0" noProof="0" dirty="0">
                <a:ln>
                  <a:noFill/>
                </a:ln>
                <a:solidFill>
                  <a:srgbClr val="003479"/>
                </a:solidFill>
                <a:effectLst/>
                <a:uLnTx/>
                <a:uFillTx/>
                <a:latin typeface="Arial" panose="020B0604020202020204"/>
                <a:ea typeface="+mn-ea"/>
                <a:cs typeface="+mn-cs"/>
              </a:rPr>
              <a:t>Sähköinen palvelu</a:t>
            </a:r>
          </a:p>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rPr>
              <a:t>Kuolinpesä saa yksilöivän tunnuksen</a:t>
            </a:r>
          </a:p>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rPr>
              <a:t>Otetaan käyttöön asiointipalvelu ja palvelualusta</a:t>
            </a:r>
          </a:p>
          <a:p>
            <a:pPr marL="0" indent="0">
              <a:spcAft>
                <a:spcPts val="600"/>
              </a:spcAft>
              <a:buClr>
                <a:srgbClr val="003479"/>
              </a:buClr>
              <a:buNone/>
              <a:defRPr/>
            </a:pPr>
            <a:r>
              <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rPr>
              <a:t>Palvelussa on ajantasainen tieto kuolinpesän osakkaista ja varallisuudesta</a:t>
            </a:r>
          </a:p>
          <a:p>
            <a:pPr marL="0" indent="0">
              <a:spcAft>
                <a:spcPts val="600"/>
              </a:spcAft>
              <a:buClr>
                <a:srgbClr val="003479"/>
              </a:buClr>
              <a:buNone/>
              <a:defRPr/>
            </a:pPr>
            <a:r>
              <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rPr>
              <a:t>Valtuuksia voidaan hallinnoida yhdellä alustalla</a:t>
            </a:r>
          </a:p>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rPr>
              <a:t>Mahdollistetaan sähköisten asiakirjojen laatiminen</a:t>
            </a:r>
          </a:p>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lang="fi-FI" sz="1400" dirty="0">
                <a:solidFill>
                  <a:srgbClr val="003479"/>
                </a:solidFill>
                <a:latin typeface="Arial" panose="020B0604020202020204"/>
              </a:rPr>
              <a:t>Perustetaan testamenttirekisteri</a:t>
            </a:r>
            <a:endPar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endParaRPr>
          </a:p>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rPr>
              <a:t>Otetaan käyttöön asiakirjasalkku</a:t>
            </a:r>
          </a:p>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rPr>
              <a:t>Asiointipalvelu voi toimia kuolinpesän yhteystietona </a:t>
            </a:r>
          </a:p>
        </p:txBody>
      </p:sp>
      <p:sp>
        <p:nvSpPr>
          <p:cNvPr id="7" name="Sisällön paikkamerkki 1">
            <a:extLst>
              <a:ext uri="{FF2B5EF4-FFF2-40B4-BE49-F238E27FC236}">
                <a16:creationId xmlns:a16="http://schemas.microsoft.com/office/drawing/2014/main" id="{62E8466E-E26A-44D7-8F46-3F222D57B0AD}"/>
              </a:ext>
            </a:extLst>
          </p:cNvPr>
          <p:cNvSpPr txBox="1">
            <a:spLocks/>
          </p:cNvSpPr>
          <p:nvPr/>
        </p:nvSpPr>
        <p:spPr>
          <a:xfrm>
            <a:off x="4270128" y="1214686"/>
            <a:ext cx="3492000" cy="5499314"/>
          </a:xfrm>
          <a:prstGeom prst="rect">
            <a:avLst/>
          </a:prstGeom>
          <a:solidFill>
            <a:schemeClr val="accent2">
              <a:lumMod val="20000"/>
              <a:lumOff val="80000"/>
            </a:schemeClr>
          </a:solidFill>
        </p:spPr>
        <p:txBody>
          <a:bodyPr vert="horz" lIns="216000" tIns="972000" rIns="180000" bIns="45720" rtlCol="0">
            <a:noAutofit/>
          </a:bodyPr>
          <a:lst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600" b="1" i="0" u="none" strike="noStrike" kern="1200" cap="none" spc="0" normalizeH="0" baseline="0" noProof="0" dirty="0">
                <a:ln>
                  <a:noFill/>
                </a:ln>
                <a:solidFill>
                  <a:srgbClr val="003479"/>
                </a:solidFill>
                <a:effectLst/>
                <a:uLnTx/>
                <a:uFillTx/>
                <a:latin typeface="Arial" panose="020B0604020202020204"/>
                <a:ea typeface="+mn-ea"/>
                <a:cs typeface="+mn-cs"/>
              </a:rPr>
              <a:t>Kuolinpesän osakasrekisteri</a:t>
            </a:r>
          </a:p>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rPr>
              <a:t>Perustiedot väestötietojärjestelmästä</a:t>
            </a:r>
          </a:p>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rPr>
              <a:t>Tiedot tarkastetaan ilman asiakkaan tilausta kuoleman rekisteröinnin jälkeen</a:t>
            </a:r>
          </a:p>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rPr>
              <a:t>Osakkaat täydentävät tietoa</a:t>
            </a:r>
          </a:p>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rPr>
              <a:t>Digi- ja väestötietovirasto vahvistaa osakastiedot</a:t>
            </a:r>
          </a:p>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rPr>
              <a:t>Korvaa paperisen sukuselvityksen ja perukirjan osakasluettelon vahvistamisen </a:t>
            </a:r>
          </a:p>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rPr>
              <a:t>Mahdollistaa automaattisen selvennyslainhuudon</a:t>
            </a:r>
          </a:p>
        </p:txBody>
      </p:sp>
      <p:sp>
        <p:nvSpPr>
          <p:cNvPr id="9" name="Sisällön paikkamerkki 1">
            <a:extLst>
              <a:ext uri="{FF2B5EF4-FFF2-40B4-BE49-F238E27FC236}">
                <a16:creationId xmlns:a16="http://schemas.microsoft.com/office/drawing/2014/main" id="{2A86508A-AA0C-45E3-B9AA-1B62B903DBF1}"/>
              </a:ext>
            </a:extLst>
          </p:cNvPr>
          <p:cNvSpPr txBox="1">
            <a:spLocks/>
          </p:cNvSpPr>
          <p:nvPr/>
        </p:nvSpPr>
        <p:spPr>
          <a:xfrm>
            <a:off x="7856256" y="1214686"/>
            <a:ext cx="3492000" cy="5499314"/>
          </a:xfrm>
          <a:prstGeom prst="rect">
            <a:avLst/>
          </a:prstGeom>
          <a:solidFill>
            <a:schemeClr val="accent2">
              <a:lumMod val="20000"/>
              <a:lumOff val="80000"/>
            </a:schemeClr>
          </a:solidFill>
        </p:spPr>
        <p:txBody>
          <a:bodyPr vert="horz" lIns="216000" tIns="972000" rIns="180000" bIns="45720" rtlCol="0">
            <a:noAutofit/>
          </a:bodyPr>
          <a:lst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600" b="1" i="0" u="none" strike="noStrike" kern="1200" cap="none" spc="0" normalizeH="0" baseline="0" noProof="0" dirty="0">
                <a:ln>
                  <a:noFill/>
                </a:ln>
                <a:solidFill>
                  <a:srgbClr val="003479"/>
                </a:solidFill>
                <a:effectLst/>
                <a:uLnTx/>
                <a:uFillTx/>
                <a:latin typeface="Arial" panose="020B0604020202020204"/>
                <a:ea typeface="+mn-ea"/>
                <a:cs typeface="+mn-cs"/>
              </a:rPr>
              <a:t>Sähköinen perukirja</a:t>
            </a:r>
          </a:p>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rPr>
              <a:t>Perukirjapohja / esitäytetty perintöveroilmoitus muodostuu asiointipalveluun perittävän kuoleman jälkeen </a:t>
            </a:r>
          </a:p>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rPr>
              <a:t>Keskeisimmät tiedot tulevat  rajapintojen kautta eri tietolähteistä</a:t>
            </a:r>
          </a:p>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rPr>
              <a:t>Osakkaat / perunkirjoituksesta vastaava täydentävät tietoa</a:t>
            </a:r>
          </a:p>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rPr>
              <a:t>Sähköinen perukirja tai sähköinen perintöveroilmoitus toimitetaan Verohallinnolle asiointipalvelun kautta</a:t>
            </a:r>
          </a:p>
          <a:p>
            <a:pPr marL="0" marR="0" lvl="0" indent="0" algn="l" defTabSz="609585" rtl="0" eaLnBrk="1" fontAlgn="auto" latinLnBrk="0" hangingPunct="1">
              <a:lnSpc>
                <a:spcPct val="100000"/>
              </a:lnSpc>
              <a:spcBef>
                <a:spcPts val="600"/>
              </a:spcBef>
              <a:spcAft>
                <a:spcPts val="600"/>
              </a:spcAft>
              <a:buClr>
                <a:srgbClr val="003479"/>
              </a:buClr>
              <a:buSzPct val="110000"/>
              <a:buFont typeface="Arial" panose="020B0604020202020204" pitchFamily="34" charset="0"/>
              <a:buNone/>
              <a:tabLst/>
              <a:defRPr/>
            </a:pPr>
            <a:r>
              <a:rPr lang="fi-FI" sz="1400" dirty="0">
                <a:solidFill>
                  <a:srgbClr val="003479"/>
                </a:solidFill>
                <a:latin typeface="Arial" panose="020B0604020202020204"/>
              </a:rPr>
              <a:t>Perukirjan käyttötarve tietolähteenä poistuu, kun kuolinpesän ajantasaiset tiedot saadaan sähköisesti asiointipalvelusta</a:t>
            </a:r>
            <a:endParaRPr kumimoji="0" lang="fi-FI" sz="1400" b="0" i="0" u="none" strike="noStrike" kern="1200" cap="none" spc="0" normalizeH="0" baseline="0" noProof="0" dirty="0">
              <a:ln>
                <a:noFill/>
              </a:ln>
              <a:solidFill>
                <a:srgbClr val="003479"/>
              </a:solidFill>
              <a:effectLst/>
              <a:uLnTx/>
              <a:uFillTx/>
              <a:latin typeface="Arial" panose="020B0604020202020204"/>
              <a:ea typeface="+mn-ea"/>
              <a:cs typeface="+mn-cs"/>
            </a:endParaRPr>
          </a:p>
        </p:txBody>
      </p:sp>
      <p:sp>
        <p:nvSpPr>
          <p:cNvPr id="3" name="Otsikko 2">
            <a:extLst>
              <a:ext uri="{FF2B5EF4-FFF2-40B4-BE49-F238E27FC236}">
                <a16:creationId xmlns:a16="http://schemas.microsoft.com/office/drawing/2014/main" id="{30AC260C-3113-40A2-9F6C-0731D708D547}"/>
              </a:ext>
            </a:extLst>
          </p:cNvPr>
          <p:cNvSpPr>
            <a:spLocks noGrp="1"/>
          </p:cNvSpPr>
          <p:nvPr>
            <p:ph type="title"/>
          </p:nvPr>
        </p:nvSpPr>
        <p:spPr>
          <a:xfrm>
            <a:off x="684000" y="144000"/>
            <a:ext cx="10260000" cy="836728"/>
          </a:xfrm>
        </p:spPr>
        <p:txBody>
          <a:bodyPr>
            <a:normAutofit/>
          </a:bodyPr>
          <a:lstStyle/>
          <a:p>
            <a:r>
              <a:rPr lang="fi-FI" sz="3600" dirty="0"/>
              <a:t>Ehdotettavat toimenpiteet </a:t>
            </a:r>
          </a:p>
        </p:txBody>
      </p:sp>
      <p:sp>
        <p:nvSpPr>
          <p:cNvPr id="4" name="Tekstiruutu 3">
            <a:extLst>
              <a:ext uri="{FF2B5EF4-FFF2-40B4-BE49-F238E27FC236}">
                <a16:creationId xmlns:a16="http://schemas.microsoft.com/office/drawing/2014/main" id="{49E4DFE6-38ED-45B1-B8FA-8479C3B2FB5A}"/>
              </a:ext>
            </a:extLst>
          </p:cNvPr>
          <p:cNvSpPr txBox="1"/>
          <p:nvPr/>
        </p:nvSpPr>
        <p:spPr>
          <a:xfrm>
            <a:off x="1680732" y="1371455"/>
            <a:ext cx="540000" cy="828000"/>
          </a:xfrm>
          <a:prstGeom prst="rect">
            <a:avLst/>
          </a:prstGeom>
          <a:noFill/>
        </p:spPr>
        <p:txBody>
          <a:bodyPr wrap="square" rtlCol="0">
            <a:normAutofit fontScale="85000" lnSpcReduction="20000"/>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6600" b="0" i="0" u="none" strike="noStrike" kern="1200" cap="none" spc="0" normalizeH="0" baseline="0" noProof="0" dirty="0">
                <a:ln>
                  <a:noFill/>
                </a:ln>
                <a:solidFill>
                  <a:srgbClr val="69D8D7"/>
                </a:solidFill>
                <a:effectLst/>
                <a:uLnTx/>
                <a:uFillTx/>
                <a:latin typeface="Arial Black" panose="020B0A04020102020204" pitchFamily="34" charset="0"/>
                <a:ea typeface="+mn-ea"/>
                <a:cs typeface="+mn-cs"/>
              </a:rPr>
              <a:t>1</a:t>
            </a:r>
          </a:p>
        </p:txBody>
      </p:sp>
      <p:sp>
        <p:nvSpPr>
          <p:cNvPr id="16" name="Tekstiruutu 15">
            <a:extLst>
              <a:ext uri="{FF2B5EF4-FFF2-40B4-BE49-F238E27FC236}">
                <a16:creationId xmlns:a16="http://schemas.microsoft.com/office/drawing/2014/main" id="{436A4224-2E88-4FD1-88EA-DA7685E83676}"/>
              </a:ext>
            </a:extLst>
          </p:cNvPr>
          <p:cNvSpPr txBox="1"/>
          <p:nvPr/>
        </p:nvSpPr>
        <p:spPr>
          <a:xfrm>
            <a:off x="5476128" y="1371455"/>
            <a:ext cx="540000" cy="828000"/>
          </a:xfrm>
          <a:prstGeom prst="rect">
            <a:avLst/>
          </a:prstGeom>
          <a:noFill/>
        </p:spPr>
        <p:txBody>
          <a:bodyPr wrap="square" rtlCol="0">
            <a:normAutofit fontScale="85000" lnSpcReduction="20000"/>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6600" b="0" i="0" u="none" strike="noStrike" kern="1200" cap="none" spc="0" normalizeH="0" baseline="0" noProof="0" dirty="0">
                <a:ln>
                  <a:noFill/>
                </a:ln>
                <a:solidFill>
                  <a:srgbClr val="69D8D7"/>
                </a:solidFill>
                <a:effectLst/>
                <a:uLnTx/>
                <a:uFillTx/>
                <a:latin typeface="Arial Black" panose="020B0A04020102020204" pitchFamily="34" charset="0"/>
                <a:ea typeface="+mn-ea"/>
                <a:cs typeface="+mn-cs"/>
              </a:rPr>
              <a:t>2</a:t>
            </a:r>
          </a:p>
        </p:txBody>
      </p:sp>
      <p:sp>
        <p:nvSpPr>
          <p:cNvPr id="17" name="Tekstiruutu 16">
            <a:extLst>
              <a:ext uri="{FF2B5EF4-FFF2-40B4-BE49-F238E27FC236}">
                <a16:creationId xmlns:a16="http://schemas.microsoft.com/office/drawing/2014/main" id="{F9986F41-3308-432B-8B9D-2CE1FA57689A}"/>
              </a:ext>
            </a:extLst>
          </p:cNvPr>
          <p:cNvSpPr txBox="1"/>
          <p:nvPr/>
        </p:nvSpPr>
        <p:spPr>
          <a:xfrm>
            <a:off x="8898344" y="1371455"/>
            <a:ext cx="540000" cy="828000"/>
          </a:xfrm>
          <a:prstGeom prst="rect">
            <a:avLst/>
          </a:prstGeom>
          <a:noFill/>
        </p:spPr>
        <p:txBody>
          <a:bodyPr wrap="square" rtlCol="0">
            <a:normAutofit fontScale="85000" lnSpcReduction="20000"/>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6600" b="0" i="0" u="none" strike="noStrike" kern="1200" cap="none" spc="0" normalizeH="0" baseline="0" noProof="0" dirty="0">
                <a:ln>
                  <a:noFill/>
                </a:ln>
                <a:solidFill>
                  <a:srgbClr val="69D8D7"/>
                </a:solidFill>
                <a:effectLst/>
                <a:uLnTx/>
                <a:uFillTx/>
                <a:latin typeface="Arial Black" panose="020B0A04020102020204" pitchFamily="34" charset="0"/>
                <a:ea typeface="+mn-ea"/>
                <a:cs typeface="+mn-cs"/>
              </a:rPr>
              <a:t>3</a:t>
            </a:r>
          </a:p>
        </p:txBody>
      </p:sp>
    </p:spTree>
    <p:extLst>
      <p:ext uri="{BB962C8B-B14F-4D97-AF65-F5344CB8AC3E}">
        <p14:creationId xmlns:p14="http://schemas.microsoft.com/office/powerpoint/2010/main" val="34346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3531FA2F-242C-4073-927F-90321E8CB067}"/>
              </a:ext>
            </a:extLst>
          </p:cNvPr>
          <p:cNvGraphicFramePr>
            <a:graphicFrameLocks noGrp="1"/>
          </p:cNvGraphicFramePr>
          <p:nvPr>
            <p:ph idx="1"/>
          </p:nvPr>
        </p:nvGraphicFramePr>
        <p:xfrm>
          <a:off x="684213" y="1692275"/>
          <a:ext cx="10260012" cy="4608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an numeron paikkamerkki 4">
            <a:extLst>
              <a:ext uri="{FF2B5EF4-FFF2-40B4-BE49-F238E27FC236}">
                <a16:creationId xmlns:a16="http://schemas.microsoft.com/office/drawing/2014/main" id="{7E68ADAF-7002-4B61-9226-889BB769AEB6}"/>
              </a:ext>
            </a:extLst>
          </p:cNvPr>
          <p:cNvSpPr>
            <a:spLocks noGrp="1"/>
          </p:cNvSpPr>
          <p:nvPr>
            <p:ph type="sldNum" sz="quarter" idx="12"/>
          </p:nvPr>
        </p:nvSpPr>
        <p:spPr/>
        <p:txBody>
          <a:bodyPr/>
          <a:lstStyle/>
          <a:p>
            <a:fld id="{8680CC61-DB77-4485-B460-D8E4038D4204}" type="slidenum">
              <a:rPr lang="fi-FI" smtClean="0"/>
              <a:t>7</a:t>
            </a:fld>
            <a:endParaRPr lang="fi-FI"/>
          </a:p>
        </p:txBody>
      </p:sp>
      <p:sp>
        <p:nvSpPr>
          <p:cNvPr id="6" name="Otsikko 5">
            <a:extLst>
              <a:ext uri="{FF2B5EF4-FFF2-40B4-BE49-F238E27FC236}">
                <a16:creationId xmlns:a16="http://schemas.microsoft.com/office/drawing/2014/main" id="{E463489D-B76B-4161-96E9-28C89056D6E5}"/>
              </a:ext>
            </a:extLst>
          </p:cNvPr>
          <p:cNvSpPr>
            <a:spLocks noGrp="1"/>
          </p:cNvSpPr>
          <p:nvPr>
            <p:ph type="title"/>
          </p:nvPr>
        </p:nvSpPr>
        <p:spPr/>
        <p:txBody>
          <a:bodyPr/>
          <a:lstStyle/>
          <a:p>
            <a:r>
              <a:rPr lang="fi-FI" dirty="0"/>
              <a:t>Mikä muuttuu helpommaksi?</a:t>
            </a:r>
          </a:p>
        </p:txBody>
      </p:sp>
      <p:sp>
        <p:nvSpPr>
          <p:cNvPr id="8" name="Vuokaaviosymboli: Liitin 7">
            <a:extLst>
              <a:ext uri="{FF2B5EF4-FFF2-40B4-BE49-F238E27FC236}">
                <a16:creationId xmlns:a16="http://schemas.microsoft.com/office/drawing/2014/main" id="{92BF9AA2-1C6A-4A25-B71C-4DF87F007C05}"/>
              </a:ext>
            </a:extLst>
          </p:cNvPr>
          <p:cNvSpPr/>
          <p:nvPr/>
        </p:nvSpPr>
        <p:spPr>
          <a:xfrm>
            <a:off x="431972" y="2087210"/>
            <a:ext cx="504056" cy="504056"/>
          </a:xfrm>
          <a:prstGeom prst="flowChartConnector">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200" b="1" dirty="0">
                <a:solidFill>
                  <a:schemeClr val="accent1"/>
                </a:solidFill>
              </a:rPr>
              <a:t>1</a:t>
            </a:r>
          </a:p>
        </p:txBody>
      </p:sp>
      <p:sp>
        <p:nvSpPr>
          <p:cNvPr id="9" name="Vuokaaviosymboli: Liitin 8">
            <a:extLst>
              <a:ext uri="{FF2B5EF4-FFF2-40B4-BE49-F238E27FC236}">
                <a16:creationId xmlns:a16="http://schemas.microsoft.com/office/drawing/2014/main" id="{097BBC4E-8575-4FE8-9973-53BAC8F97607}"/>
              </a:ext>
            </a:extLst>
          </p:cNvPr>
          <p:cNvSpPr/>
          <p:nvPr/>
        </p:nvSpPr>
        <p:spPr>
          <a:xfrm>
            <a:off x="431972" y="3490257"/>
            <a:ext cx="504056" cy="504056"/>
          </a:xfrm>
          <a:prstGeom prst="flowChartConnector">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200" b="1" dirty="0">
                <a:solidFill>
                  <a:schemeClr val="accent1"/>
                </a:solidFill>
              </a:rPr>
              <a:t>2</a:t>
            </a:r>
          </a:p>
        </p:txBody>
      </p:sp>
      <p:sp>
        <p:nvSpPr>
          <p:cNvPr id="10" name="Vuokaaviosymboli: Liitin 9">
            <a:extLst>
              <a:ext uri="{FF2B5EF4-FFF2-40B4-BE49-F238E27FC236}">
                <a16:creationId xmlns:a16="http://schemas.microsoft.com/office/drawing/2014/main" id="{BEEDAAC6-AF4E-4CF5-9DB6-6B39CD28DEE0}"/>
              </a:ext>
            </a:extLst>
          </p:cNvPr>
          <p:cNvSpPr/>
          <p:nvPr/>
        </p:nvSpPr>
        <p:spPr>
          <a:xfrm>
            <a:off x="431972" y="5107452"/>
            <a:ext cx="504056" cy="504056"/>
          </a:xfrm>
          <a:prstGeom prst="flowChartConnector">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200" b="1" dirty="0">
                <a:solidFill>
                  <a:schemeClr val="accent1"/>
                </a:solidFill>
              </a:rPr>
              <a:t>3</a:t>
            </a:r>
          </a:p>
        </p:txBody>
      </p:sp>
    </p:spTree>
    <p:extLst>
      <p:ext uri="{BB962C8B-B14F-4D97-AF65-F5344CB8AC3E}">
        <p14:creationId xmlns:p14="http://schemas.microsoft.com/office/powerpoint/2010/main" val="16183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081A5A26-76E9-4B1C-8CBC-385AAEBFD457}"/>
              </a:ext>
            </a:extLst>
          </p:cNvPr>
          <p:cNvSpPr>
            <a:spLocks noGrp="1"/>
          </p:cNvSpPr>
          <p:nvPr>
            <p:ph type="sldNum" sz="quarter" idx="12"/>
          </p:nvPr>
        </p:nvSpPr>
        <p:spPr/>
        <p:txBody>
          <a:bodyPr/>
          <a:lstStyle/>
          <a:p>
            <a:fld id="{8680CC61-DB77-4485-B460-D8E4038D4204}" type="slidenum">
              <a:rPr lang="fi-FI" smtClean="0"/>
              <a:t>8</a:t>
            </a:fld>
            <a:endParaRPr lang="fi-FI"/>
          </a:p>
        </p:txBody>
      </p:sp>
      <p:sp>
        <p:nvSpPr>
          <p:cNvPr id="5" name="Kyynel 4">
            <a:extLst>
              <a:ext uri="{FF2B5EF4-FFF2-40B4-BE49-F238E27FC236}">
                <a16:creationId xmlns:a16="http://schemas.microsoft.com/office/drawing/2014/main" id="{83AAAF83-8080-4C8B-9538-1F34B80D7CC6}"/>
              </a:ext>
            </a:extLst>
          </p:cNvPr>
          <p:cNvSpPr/>
          <p:nvPr/>
        </p:nvSpPr>
        <p:spPr>
          <a:xfrm>
            <a:off x="364190" y="1486289"/>
            <a:ext cx="576064" cy="432048"/>
          </a:xfrm>
          <a:prstGeom prst="teardrop">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200" dirty="0"/>
              <a:t>1</a:t>
            </a:r>
          </a:p>
        </p:txBody>
      </p:sp>
      <p:sp>
        <p:nvSpPr>
          <p:cNvPr id="6" name="Kyynel 5">
            <a:extLst>
              <a:ext uri="{FF2B5EF4-FFF2-40B4-BE49-F238E27FC236}">
                <a16:creationId xmlns:a16="http://schemas.microsoft.com/office/drawing/2014/main" id="{90B7C162-EB99-4A0D-BC6D-8BA69D853FF3}"/>
              </a:ext>
            </a:extLst>
          </p:cNvPr>
          <p:cNvSpPr/>
          <p:nvPr/>
        </p:nvSpPr>
        <p:spPr>
          <a:xfrm>
            <a:off x="6059839" y="1495568"/>
            <a:ext cx="576064" cy="432048"/>
          </a:xfrm>
          <a:prstGeom prst="teardrop">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200" dirty="0"/>
              <a:t>3</a:t>
            </a:r>
          </a:p>
        </p:txBody>
      </p:sp>
      <p:sp>
        <p:nvSpPr>
          <p:cNvPr id="8" name="Kyynel 7">
            <a:extLst>
              <a:ext uri="{FF2B5EF4-FFF2-40B4-BE49-F238E27FC236}">
                <a16:creationId xmlns:a16="http://schemas.microsoft.com/office/drawing/2014/main" id="{8DD8FB6E-90A9-4590-9614-378BD6D9DA75}"/>
              </a:ext>
            </a:extLst>
          </p:cNvPr>
          <p:cNvSpPr/>
          <p:nvPr/>
        </p:nvSpPr>
        <p:spPr>
          <a:xfrm>
            <a:off x="7104742" y="4776682"/>
            <a:ext cx="576064" cy="432048"/>
          </a:xfrm>
          <a:prstGeom prst="teardrop">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200" dirty="0"/>
              <a:t>4</a:t>
            </a:r>
          </a:p>
        </p:txBody>
      </p:sp>
      <p:cxnSp>
        <p:nvCxnSpPr>
          <p:cNvPr id="11" name="Yhdistin: Kaareva 10">
            <a:extLst>
              <a:ext uri="{FF2B5EF4-FFF2-40B4-BE49-F238E27FC236}">
                <a16:creationId xmlns:a16="http://schemas.microsoft.com/office/drawing/2014/main" id="{0AC85A73-E4ED-455B-ADEA-8D0AA7755270}"/>
              </a:ext>
            </a:extLst>
          </p:cNvPr>
          <p:cNvCxnSpPr>
            <a:cxnSpLocks/>
            <a:stCxn id="5" idx="2"/>
            <a:endCxn id="20" idx="4"/>
          </p:cNvCxnSpPr>
          <p:nvPr/>
        </p:nvCxnSpPr>
        <p:spPr>
          <a:xfrm rot="16200000" flipH="1">
            <a:off x="-579668" y="3150226"/>
            <a:ext cx="2511096" cy="47317"/>
          </a:xfrm>
          <a:prstGeom prst="curved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Kyynel 19">
            <a:extLst>
              <a:ext uri="{FF2B5EF4-FFF2-40B4-BE49-F238E27FC236}">
                <a16:creationId xmlns:a16="http://schemas.microsoft.com/office/drawing/2014/main" id="{F53C0838-A337-4144-8C44-D2904D3209A5}"/>
              </a:ext>
            </a:extLst>
          </p:cNvPr>
          <p:cNvSpPr/>
          <p:nvPr/>
        </p:nvSpPr>
        <p:spPr>
          <a:xfrm>
            <a:off x="699539" y="4213409"/>
            <a:ext cx="576064" cy="432048"/>
          </a:xfrm>
          <a:prstGeom prst="teardrop">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200" dirty="0"/>
              <a:t>2</a:t>
            </a:r>
          </a:p>
        </p:txBody>
      </p:sp>
      <p:sp>
        <p:nvSpPr>
          <p:cNvPr id="21" name="Tekstiruutu 20">
            <a:extLst>
              <a:ext uri="{FF2B5EF4-FFF2-40B4-BE49-F238E27FC236}">
                <a16:creationId xmlns:a16="http://schemas.microsoft.com/office/drawing/2014/main" id="{48CE178E-3051-4437-870B-CB7804742B4C}"/>
              </a:ext>
            </a:extLst>
          </p:cNvPr>
          <p:cNvSpPr txBox="1"/>
          <p:nvPr/>
        </p:nvSpPr>
        <p:spPr>
          <a:xfrm>
            <a:off x="1089223" y="1728143"/>
            <a:ext cx="3370810" cy="1846659"/>
          </a:xfrm>
          <a:prstGeom prst="rect">
            <a:avLst/>
          </a:prstGeom>
          <a:noFill/>
        </p:spPr>
        <p:txBody>
          <a:bodyPr wrap="square" rtlCol="0">
            <a:spAutoFit/>
          </a:bodyPr>
          <a:lstStyle/>
          <a:p>
            <a:pPr marL="285750" indent="-285750">
              <a:buFont typeface="Arial" panose="020B0604020202020204" pitchFamily="34" charset="0"/>
              <a:buChar char="•"/>
            </a:pPr>
            <a:r>
              <a:rPr lang="fi-FI" sz="1400" dirty="0"/>
              <a:t>Kuolinpesä saa yksilöivän tunnuksen</a:t>
            </a:r>
          </a:p>
          <a:p>
            <a:pPr marL="285750" indent="-285750">
              <a:buFont typeface="Arial" panose="020B0604020202020204" pitchFamily="34" charset="0"/>
              <a:buChar char="•"/>
            </a:pPr>
            <a:r>
              <a:rPr lang="fi-FI" sz="1400" dirty="0"/>
              <a:t>Suomi.fi-palvelusta lähtee osanottoviesti omaisille</a:t>
            </a:r>
          </a:p>
          <a:p>
            <a:pPr marL="285750" indent="-285750">
              <a:buFont typeface="Arial" panose="020B0604020202020204" pitchFamily="34" charset="0"/>
              <a:buChar char="•"/>
            </a:pPr>
            <a:r>
              <a:rPr lang="fi-FI" sz="1400" dirty="0"/>
              <a:t>Viranomaisille ja asiakkaille välittyy tieto kuolemasta ja yksilöivästä tunnuksesta</a:t>
            </a:r>
          </a:p>
          <a:p>
            <a:pPr algn="l"/>
            <a:endParaRPr lang="fi-FI" sz="1400" b="1" dirty="0">
              <a:solidFill>
                <a:srgbClr val="1E1E1E"/>
              </a:solidFill>
            </a:endParaRPr>
          </a:p>
          <a:p>
            <a:pPr marL="285750" indent="-285750" algn="l">
              <a:buFont typeface="Arial" panose="020B0604020202020204" pitchFamily="34" charset="0"/>
              <a:buChar char="•"/>
            </a:pPr>
            <a:endParaRPr lang="fi-FI" sz="1600" b="1" dirty="0">
              <a:solidFill>
                <a:srgbClr val="1E1E1E"/>
              </a:solidFill>
            </a:endParaRPr>
          </a:p>
        </p:txBody>
      </p:sp>
      <p:sp>
        <p:nvSpPr>
          <p:cNvPr id="23" name="Tekstiruutu 22">
            <a:extLst>
              <a:ext uri="{FF2B5EF4-FFF2-40B4-BE49-F238E27FC236}">
                <a16:creationId xmlns:a16="http://schemas.microsoft.com/office/drawing/2014/main" id="{DDF9EEA2-1058-42C9-A99B-62A72507985B}"/>
              </a:ext>
            </a:extLst>
          </p:cNvPr>
          <p:cNvSpPr txBox="1"/>
          <p:nvPr/>
        </p:nvSpPr>
        <p:spPr>
          <a:xfrm>
            <a:off x="1333593" y="4473201"/>
            <a:ext cx="5460042" cy="2246769"/>
          </a:xfrm>
          <a:prstGeom prst="rect">
            <a:avLst/>
          </a:prstGeom>
          <a:noFill/>
        </p:spPr>
        <p:txBody>
          <a:bodyPr wrap="square" rtlCol="0">
            <a:spAutoFit/>
          </a:bodyPr>
          <a:lstStyle/>
          <a:p>
            <a:pPr marL="0" indent="0">
              <a:buNone/>
            </a:pPr>
            <a:r>
              <a:rPr lang="fi-FI" sz="1400" dirty="0"/>
              <a:t>Kuolinpesän tiedot kerätään automaattisesti kuolintiedon rekisteröinnin jälkeen</a:t>
            </a:r>
            <a:endParaRPr lang="fi-FI" sz="1400" b="1" dirty="0"/>
          </a:p>
          <a:p>
            <a:pPr marL="171450" indent="-171450">
              <a:buFont typeface="Arial" panose="020B0604020202020204" pitchFamily="34" charset="0"/>
              <a:buChar char="•"/>
            </a:pPr>
            <a:r>
              <a:rPr lang="fi-FI" sz="1400" dirty="0"/>
              <a:t>Väestötietojärjestelmästä saatavat osakastiedot ovat osakasrekisterin pohjatietona</a:t>
            </a:r>
          </a:p>
          <a:p>
            <a:pPr marL="171450" indent="-171450">
              <a:buFont typeface="Arial" panose="020B0604020202020204" pitchFamily="34" charset="0"/>
              <a:buChar char="•"/>
            </a:pPr>
            <a:r>
              <a:rPr lang="fi-FI" sz="1400" dirty="0"/>
              <a:t>Digi- ja väestötietovirasto ja seurakunnat tarkistavat osakastiedot</a:t>
            </a:r>
          </a:p>
          <a:p>
            <a:pPr marL="171450" indent="-171450">
              <a:buFont typeface="Arial" panose="020B0604020202020204" pitchFamily="34" charset="0"/>
              <a:buChar char="•"/>
            </a:pPr>
            <a:r>
              <a:rPr lang="fi-FI" sz="1400" dirty="0"/>
              <a:t>Pankeista, kiinteistötietojärjestelmästä ja muista rekistereistä tiedot tulevat rajapintojen kautta mukaan lukien sähköisesti tehdyt avioehtosopimukset ja testamentit</a:t>
            </a:r>
          </a:p>
          <a:p>
            <a:pPr marL="171450" indent="-171450">
              <a:buFont typeface="Arial" panose="020B0604020202020204" pitchFamily="34" charset="0"/>
              <a:buChar char="•"/>
            </a:pPr>
            <a:r>
              <a:rPr lang="fi-FI" sz="1400" dirty="0"/>
              <a:t>Esitäytetty perukirja/perintöveroilmoitus muodostuu edellä mainituista tiedoista automaattisesti </a:t>
            </a:r>
            <a:endParaRPr lang="fi-FI" sz="1400" b="1" dirty="0">
              <a:solidFill>
                <a:srgbClr val="1E1E1E"/>
              </a:solidFill>
            </a:endParaRPr>
          </a:p>
        </p:txBody>
      </p:sp>
      <p:cxnSp>
        <p:nvCxnSpPr>
          <p:cNvPr id="25" name="Yhdistin: Kaareva 24">
            <a:extLst>
              <a:ext uri="{FF2B5EF4-FFF2-40B4-BE49-F238E27FC236}">
                <a16:creationId xmlns:a16="http://schemas.microsoft.com/office/drawing/2014/main" id="{9A745500-DD44-4FF2-A6D9-F39F19AAA39C}"/>
              </a:ext>
            </a:extLst>
          </p:cNvPr>
          <p:cNvCxnSpPr>
            <a:cxnSpLocks/>
            <a:stCxn id="20" idx="7"/>
            <a:endCxn id="6" idx="3"/>
          </p:cNvCxnSpPr>
          <p:nvPr/>
        </p:nvCxnSpPr>
        <p:spPr>
          <a:xfrm rot="5400000" flipH="1" flipV="1">
            <a:off x="2535370" y="604578"/>
            <a:ext cx="2349065" cy="4868599"/>
          </a:xfrm>
          <a:prstGeom prst="curvedConnector3">
            <a:avLst>
              <a:gd name="adj1" fmla="val 43645"/>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Yhdistin: Kaareva 27">
            <a:extLst>
              <a:ext uri="{FF2B5EF4-FFF2-40B4-BE49-F238E27FC236}">
                <a16:creationId xmlns:a16="http://schemas.microsoft.com/office/drawing/2014/main" id="{624B4A40-3190-46CF-A79B-AA4FA6A482F0}"/>
              </a:ext>
            </a:extLst>
          </p:cNvPr>
          <p:cNvCxnSpPr>
            <a:cxnSpLocks/>
            <a:stCxn id="6" idx="2"/>
            <a:endCxn id="8" idx="4"/>
          </p:cNvCxnSpPr>
          <p:nvPr/>
        </p:nvCxnSpPr>
        <p:spPr>
          <a:xfrm rot="16200000" flipH="1">
            <a:off x="5193761" y="3081725"/>
            <a:ext cx="3065090" cy="756871"/>
          </a:xfrm>
          <a:prstGeom prst="curved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kstiruutu 16">
            <a:extLst>
              <a:ext uri="{FF2B5EF4-FFF2-40B4-BE49-F238E27FC236}">
                <a16:creationId xmlns:a16="http://schemas.microsoft.com/office/drawing/2014/main" id="{C0032DF5-4644-4692-92D1-2A079045E9B6}"/>
              </a:ext>
            </a:extLst>
          </p:cNvPr>
          <p:cNvSpPr txBox="1"/>
          <p:nvPr/>
        </p:nvSpPr>
        <p:spPr>
          <a:xfrm>
            <a:off x="6675608" y="1688789"/>
            <a:ext cx="5015647" cy="2923877"/>
          </a:xfrm>
          <a:prstGeom prst="rect">
            <a:avLst/>
          </a:prstGeom>
          <a:noFill/>
        </p:spPr>
        <p:txBody>
          <a:bodyPr wrap="square" rtlCol="0">
            <a:spAutoFit/>
          </a:bodyPr>
          <a:lstStyle/>
          <a:p>
            <a:r>
              <a:rPr lang="fi-FI" sz="1400" dirty="0"/>
              <a:t>Asiointipalvelussa osakkaat voivat</a:t>
            </a:r>
          </a:p>
          <a:p>
            <a:pPr marL="171450" indent="-171450">
              <a:buFont typeface="Arial" panose="020B0604020202020204" pitchFamily="34" charset="0"/>
              <a:buChar char="•"/>
            </a:pPr>
            <a:r>
              <a:rPr lang="fi-FI" sz="1400" dirty="0"/>
              <a:t>saada ohjeistusta kuolinpesän asioiden hoitamiseen</a:t>
            </a:r>
          </a:p>
          <a:p>
            <a:pPr marL="171450" indent="-171450">
              <a:buFont typeface="Arial" panose="020B0604020202020204" pitchFamily="34" charset="0"/>
              <a:buChar char="•"/>
            </a:pPr>
            <a:r>
              <a:rPr lang="fi-FI" sz="1400" dirty="0"/>
              <a:t>nähdä yhdenvertaisesti kuolinpesän ajantasaisen tilanteen</a:t>
            </a:r>
          </a:p>
          <a:p>
            <a:pPr marL="171450" indent="-171450">
              <a:buFont typeface="Arial" panose="020B0604020202020204" pitchFamily="34" charset="0"/>
              <a:buChar char="•"/>
            </a:pPr>
            <a:r>
              <a:rPr lang="fi-FI" sz="1400" dirty="0"/>
              <a:t>ilmoittaa ja tallentaa asiakirjasalkkuun kuolinpesän hallintoon liittyviä tietoja (ulkomaiset sukuselvitykset, perinnöstä luopumiset, testamentit, avioehtosopimukset, tieto osituksesta jne.)</a:t>
            </a:r>
          </a:p>
          <a:p>
            <a:pPr marL="171450" indent="-171450">
              <a:buFont typeface="Arial" panose="020B0604020202020204" pitchFamily="34" charset="0"/>
              <a:buChar char="•"/>
            </a:pPr>
            <a:r>
              <a:rPr lang="fi-FI" sz="1400" dirty="0"/>
              <a:t>ilmoittaa ja tallentaa tietoja perunkirjoitusta ja perintöverotusta varten</a:t>
            </a:r>
          </a:p>
          <a:p>
            <a:pPr marL="171450" indent="-171450">
              <a:buFont typeface="Arial" panose="020B0604020202020204" pitchFamily="34" charset="0"/>
              <a:buChar char="•"/>
            </a:pPr>
            <a:r>
              <a:rPr lang="fi-FI" sz="1400" dirty="0"/>
              <a:t>antaa suomi.fi-valtuuksia esim. perunkirjoituksen toimittamiseksi</a:t>
            </a:r>
          </a:p>
          <a:p>
            <a:pPr marL="171450" indent="-171450">
              <a:buFont typeface="Arial" panose="020B0604020202020204" pitchFamily="34" charset="0"/>
              <a:buChar char="•"/>
            </a:pPr>
            <a:r>
              <a:rPr lang="fi-FI" sz="1400" dirty="0"/>
              <a:t>lähettää sähköinen perukirja/perintöveroilmoitus Verolle</a:t>
            </a:r>
          </a:p>
          <a:p>
            <a:pPr marL="285750" indent="-285750" algn="l">
              <a:buFont typeface="Arial" panose="020B0604020202020204" pitchFamily="34" charset="0"/>
              <a:buChar char="•"/>
            </a:pPr>
            <a:endParaRPr lang="fi-FI" sz="1600" b="1" dirty="0">
              <a:solidFill>
                <a:srgbClr val="1E1E1E"/>
              </a:solidFill>
            </a:endParaRPr>
          </a:p>
        </p:txBody>
      </p:sp>
      <p:sp>
        <p:nvSpPr>
          <p:cNvPr id="22" name="Otsikko 5">
            <a:extLst>
              <a:ext uri="{FF2B5EF4-FFF2-40B4-BE49-F238E27FC236}">
                <a16:creationId xmlns:a16="http://schemas.microsoft.com/office/drawing/2014/main" id="{71635A0E-033D-4740-A5ED-F83B96988FA7}"/>
              </a:ext>
            </a:extLst>
          </p:cNvPr>
          <p:cNvSpPr>
            <a:spLocks noGrp="1"/>
          </p:cNvSpPr>
          <p:nvPr>
            <p:ph type="title"/>
          </p:nvPr>
        </p:nvSpPr>
        <p:spPr>
          <a:xfrm>
            <a:off x="683592" y="99235"/>
            <a:ext cx="10260000" cy="925750"/>
          </a:xfrm>
        </p:spPr>
        <p:txBody>
          <a:bodyPr>
            <a:normAutofit/>
          </a:bodyPr>
          <a:lstStyle/>
          <a:p>
            <a:r>
              <a:rPr lang="fi-FI" sz="3600" dirty="0"/>
              <a:t>Palvelupolku</a:t>
            </a:r>
          </a:p>
        </p:txBody>
      </p:sp>
      <p:sp>
        <p:nvSpPr>
          <p:cNvPr id="53" name="Tekstiruutu 52">
            <a:extLst>
              <a:ext uri="{FF2B5EF4-FFF2-40B4-BE49-F238E27FC236}">
                <a16:creationId xmlns:a16="http://schemas.microsoft.com/office/drawing/2014/main" id="{36712A79-E343-4B47-8E60-F652FBA43406}"/>
              </a:ext>
            </a:extLst>
          </p:cNvPr>
          <p:cNvSpPr txBox="1"/>
          <p:nvPr/>
        </p:nvSpPr>
        <p:spPr>
          <a:xfrm>
            <a:off x="7769483" y="5006429"/>
            <a:ext cx="3436582" cy="1169551"/>
          </a:xfrm>
          <a:prstGeom prst="rect">
            <a:avLst/>
          </a:prstGeom>
          <a:noFill/>
        </p:spPr>
        <p:txBody>
          <a:bodyPr wrap="square" rtlCol="0">
            <a:spAutoFit/>
          </a:bodyPr>
          <a:lstStyle/>
          <a:p>
            <a:pPr marL="171450" indent="-171450">
              <a:buFont typeface="Arial" panose="020B0604020202020204" pitchFamily="34" charset="0"/>
              <a:buChar char="•"/>
            </a:pPr>
            <a:r>
              <a:rPr lang="fi-FI" sz="1400" dirty="0"/>
              <a:t>Digi- ja väestötietovirasto vahvistaa osakasrekisterissä olevat kuolinpesän osakastiedot </a:t>
            </a:r>
          </a:p>
          <a:p>
            <a:pPr marL="171450" indent="-171450">
              <a:buFont typeface="Arial" panose="020B0604020202020204" pitchFamily="34" charset="0"/>
              <a:buChar char="•"/>
            </a:pPr>
            <a:r>
              <a:rPr lang="fi-FI" sz="1400" dirty="0"/>
              <a:t>Voidaan tehdä kuolinpesän hallinnon eri vaiheissa</a:t>
            </a:r>
          </a:p>
        </p:txBody>
      </p:sp>
      <p:sp>
        <p:nvSpPr>
          <p:cNvPr id="62" name="Tekstiruutu 61">
            <a:extLst>
              <a:ext uri="{FF2B5EF4-FFF2-40B4-BE49-F238E27FC236}">
                <a16:creationId xmlns:a16="http://schemas.microsoft.com/office/drawing/2014/main" id="{5B028755-8417-42BC-A394-431EDEC60884}"/>
              </a:ext>
            </a:extLst>
          </p:cNvPr>
          <p:cNvSpPr txBox="1"/>
          <p:nvPr/>
        </p:nvSpPr>
        <p:spPr>
          <a:xfrm>
            <a:off x="6671812" y="1428466"/>
            <a:ext cx="1645002" cy="338554"/>
          </a:xfrm>
          <a:prstGeom prst="rect">
            <a:avLst/>
          </a:prstGeom>
          <a:noFill/>
        </p:spPr>
        <p:txBody>
          <a:bodyPr wrap="none" rtlCol="0">
            <a:spAutoFit/>
          </a:bodyPr>
          <a:lstStyle/>
          <a:p>
            <a:pPr algn="l"/>
            <a:r>
              <a:rPr lang="fi-FI" sz="1600" b="1" dirty="0">
                <a:solidFill>
                  <a:srgbClr val="1E1E1E"/>
                </a:solidFill>
              </a:rPr>
              <a:t>Asiointipalvelu</a:t>
            </a:r>
          </a:p>
        </p:txBody>
      </p:sp>
      <p:sp>
        <p:nvSpPr>
          <p:cNvPr id="63" name="Tekstiruutu 62">
            <a:extLst>
              <a:ext uri="{FF2B5EF4-FFF2-40B4-BE49-F238E27FC236}">
                <a16:creationId xmlns:a16="http://schemas.microsoft.com/office/drawing/2014/main" id="{8B1E2666-A1DC-4560-A184-322349F7FC4F}"/>
              </a:ext>
            </a:extLst>
          </p:cNvPr>
          <p:cNvSpPr txBox="1"/>
          <p:nvPr/>
        </p:nvSpPr>
        <p:spPr>
          <a:xfrm>
            <a:off x="7745432" y="4711434"/>
            <a:ext cx="3127779" cy="338554"/>
          </a:xfrm>
          <a:prstGeom prst="rect">
            <a:avLst/>
          </a:prstGeom>
          <a:noFill/>
        </p:spPr>
        <p:txBody>
          <a:bodyPr wrap="none" rtlCol="0">
            <a:spAutoFit/>
          </a:bodyPr>
          <a:lstStyle/>
          <a:p>
            <a:pPr algn="l"/>
            <a:r>
              <a:rPr lang="fi-FI" sz="1600" b="1" dirty="0">
                <a:solidFill>
                  <a:srgbClr val="1E1E1E"/>
                </a:solidFill>
              </a:rPr>
              <a:t>Osakastietojen vahvistaminen</a:t>
            </a:r>
          </a:p>
        </p:txBody>
      </p:sp>
      <p:sp>
        <p:nvSpPr>
          <p:cNvPr id="64" name="Tekstiruutu 63">
            <a:extLst>
              <a:ext uri="{FF2B5EF4-FFF2-40B4-BE49-F238E27FC236}">
                <a16:creationId xmlns:a16="http://schemas.microsoft.com/office/drawing/2014/main" id="{7068C888-0BD1-413C-81E0-D17A03058365}"/>
              </a:ext>
            </a:extLst>
          </p:cNvPr>
          <p:cNvSpPr txBox="1"/>
          <p:nvPr/>
        </p:nvSpPr>
        <p:spPr>
          <a:xfrm>
            <a:off x="1333593" y="4213409"/>
            <a:ext cx="2876108" cy="338554"/>
          </a:xfrm>
          <a:prstGeom prst="rect">
            <a:avLst/>
          </a:prstGeom>
          <a:noFill/>
        </p:spPr>
        <p:txBody>
          <a:bodyPr wrap="none" rtlCol="0">
            <a:spAutoFit/>
          </a:bodyPr>
          <a:lstStyle/>
          <a:p>
            <a:pPr algn="l"/>
            <a:r>
              <a:rPr lang="fi-FI" sz="1600" b="1" dirty="0">
                <a:solidFill>
                  <a:srgbClr val="1E1E1E"/>
                </a:solidFill>
              </a:rPr>
              <a:t>Kuolinpesän tietojen koonti</a:t>
            </a:r>
          </a:p>
        </p:txBody>
      </p:sp>
      <p:sp>
        <p:nvSpPr>
          <p:cNvPr id="65" name="Tekstiruutu 64">
            <a:extLst>
              <a:ext uri="{FF2B5EF4-FFF2-40B4-BE49-F238E27FC236}">
                <a16:creationId xmlns:a16="http://schemas.microsoft.com/office/drawing/2014/main" id="{70A6709D-5858-4980-A382-49A0E0F316E2}"/>
              </a:ext>
            </a:extLst>
          </p:cNvPr>
          <p:cNvSpPr txBox="1"/>
          <p:nvPr/>
        </p:nvSpPr>
        <p:spPr>
          <a:xfrm>
            <a:off x="1063281" y="1451144"/>
            <a:ext cx="1962397" cy="338554"/>
          </a:xfrm>
          <a:prstGeom prst="rect">
            <a:avLst/>
          </a:prstGeom>
          <a:noFill/>
        </p:spPr>
        <p:txBody>
          <a:bodyPr wrap="none" rtlCol="0">
            <a:spAutoFit/>
          </a:bodyPr>
          <a:lstStyle/>
          <a:p>
            <a:pPr algn="l"/>
            <a:r>
              <a:rPr lang="fi-FI" sz="1600" b="1" dirty="0">
                <a:solidFill>
                  <a:srgbClr val="1E1E1E"/>
                </a:solidFill>
              </a:rPr>
              <a:t>Läheisen kuolema</a:t>
            </a:r>
          </a:p>
        </p:txBody>
      </p:sp>
    </p:spTree>
    <p:extLst>
      <p:ext uri="{BB962C8B-B14F-4D97-AF65-F5344CB8AC3E}">
        <p14:creationId xmlns:p14="http://schemas.microsoft.com/office/powerpoint/2010/main" val="2312966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34C566D-3009-441B-89F7-C0C3D89DA499}"/>
              </a:ext>
            </a:extLst>
          </p:cNvPr>
          <p:cNvSpPr>
            <a:spLocks noGrp="1"/>
          </p:cNvSpPr>
          <p:nvPr>
            <p:ph idx="1"/>
          </p:nvPr>
        </p:nvSpPr>
        <p:spPr/>
        <p:txBody>
          <a:bodyPr/>
          <a:lstStyle/>
          <a:p>
            <a:endParaRPr lang="fi-FI"/>
          </a:p>
        </p:txBody>
      </p:sp>
      <p:sp>
        <p:nvSpPr>
          <p:cNvPr id="5" name="Dian numeron paikkamerkki 4">
            <a:extLst>
              <a:ext uri="{FF2B5EF4-FFF2-40B4-BE49-F238E27FC236}">
                <a16:creationId xmlns:a16="http://schemas.microsoft.com/office/drawing/2014/main" id="{278C6FDA-C6CE-41EE-8CB3-C176E0DC7C12}"/>
              </a:ext>
            </a:extLst>
          </p:cNvPr>
          <p:cNvSpPr>
            <a:spLocks noGrp="1"/>
          </p:cNvSpPr>
          <p:nvPr>
            <p:ph type="sldNum" sz="quarter" idx="12"/>
          </p:nvPr>
        </p:nvSpPr>
        <p:spPr/>
        <p:txBody>
          <a:bodyPr/>
          <a:lstStyle/>
          <a:p>
            <a:fld id="{8680CC61-DB77-4485-B460-D8E4038D4204}" type="slidenum">
              <a:rPr lang="fi-FI" smtClean="0"/>
              <a:t>9</a:t>
            </a:fld>
            <a:endParaRPr lang="fi-FI"/>
          </a:p>
        </p:txBody>
      </p:sp>
      <p:sp>
        <p:nvSpPr>
          <p:cNvPr id="6" name="Otsikko 5">
            <a:extLst>
              <a:ext uri="{FF2B5EF4-FFF2-40B4-BE49-F238E27FC236}">
                <a16:creationId xmlns:a16="http://schemas.microsoft.com/office/drawing/2014/main" id="{30DF152E-22D7-49B8-A39D-90A3DB678576}"/>
              </a:ext>
            </a:extLst>
          </p:cNvPr>
          <p:cNvSpPr>
            <a:spLocks noGrp="1"/>
          </p:cNvSpPr>
          <p:nvPr>
            <p:ph type="title"/>
          </p:nvPr>
        </p:nvSpPr>
        <p:spPr>
          <a:xfrm>
            <a:off x="684000" y="144000"/>
            <a:ext cx="10260000" cy="994136"/>
          </a:xfrm>
        </p:spPr>
        <p:txBody>
          <a:bodyPr>
            <a:normAutofit/>
          </a:bodyPr>
          <a:lstStyle/>
          <a:p>
            <a:r>
              <a:rPr lang="fi-FI" sz="3600" dirty="0"/>
              <a:t>Suurimmat hyötyjät </a:t>
            </a:r>
          </a:p>
        </p:txBody>
      </p:sp>
      <p:sp>
        <p:nvSpPr>
          <p:cNvPr id="7" name="Suorakulmio 6">
            <a:extLst>
              <a:ext uri="{FF2B5EF4-FFF2-40B4-BE49-F238E27FC236}">
                <a16:creationId xmlns:a16="http://schemas.microsoft.com/office/drawing/2014/main" id="{132A5760-2F39-48D8-A060-813466E5D426}"/>
              </a:ext>
            </a:extLst>
          </p:cNvPr>
          <p:cNvSpPr/>
          <p:nvPr/>
        </p:nvSpPr>
        <p:spPr>
          <a:xfrm>
            <a:off x="479375" y="1638510"/>
            <a:ext cx="4680000" cy="46800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200" b="1" dirty="0">
                <a:solidFill>
                  <a:sysClr val="windowText" lastClr="000000"/>
                </a:solidFill>
              </a:rPr>
              <a:t>Kuolinpesän osakkaat</a:t>
            </a:r>
          </a:p>
          <a:p>
            <a:pPr algn="ctr"/>
            <a:endParaRPr lang="fi-FI" sz="1400" dirty="0">
              <a:solidFill>
                <a:sysClr val="windowText" lastClr="000000"/>
              </a:solidFill>
            </a:endParaRPr>
          </a:p>
          <a:p>
            <a:pPr algn="ctr"/>
            <a:r>
              <a:rPr lang="fi-FI" sz="1400" dirty="0">
                <a:solidFill>
                  <a:sysClr val="windowText" lastClr="000000"/>
                </a:solidFill>
              </a:rPr>
              <a:t>Osakastiedot kuolinpesän osakasrekisteristä</a:t>
            </a:r>
          </a:p>
          <a:p>
            <a:pPr algn="ctr"/>
            <a:r>
              <a:rPr lang="fi-FI" sz="1400" dirty="0">
                <a:solidFill>
                  <a:sysClr val="windowText" lastClr="000000"/>
                </a:solidFill>
              </a:rPr>
              <a:t>Asioinnin aloittamisen nopeutuminen</a:t>
            </a:r>
          </a:p>
          <a:p>
            <a:pPr algn="ctr"/>
            <a:r>
              <a:rPr lang="fi-FI" sz="1400" dirty="0">
                <a:solidFill>
                  <a:sysClr val="windowText" lastClr="000000"/>
                </a:solidFill>
              </a:rPr>
              <a:t>Sähköinen asiointi</a:t>
            </a:r>
          </a:p>
          <a:p>
            <a:pPr algn="ctr" defTabSz="914400">
              <a:defRPr/>
            </a:pPr>
            <a:r>
              <a:rPr lang="fi-FI" sz="1400" dirty="0">
                <a:solidFill>
                  <a:sysClr val="windowText" lastClr="000000"/>
                </a:solidFill>
              </a:rPr>
              <a:t>Osakkailla sama näkymä kuolinpesän tietoihin</a:t>
            </a:r>
          </a:p>
          <a:p>
            <a:pPr lvl="0" algn="ctr" defTabSz="914400">
              <a:defRPr/>
            </a:pPr>
            <a:r>
              <a:rPr lang="fi-FI" sz="1400" dirty="0">
                <a:solidFill>
                  <a:sysClr val="windowText" lastClr="000000"/>
                </a:solidFill>
              </a:rPr>
              <a:t>Valtuudet</a:t>
            </a:r>
          </a:p>
          <a:p>
            <a:pPr algn="ctr" defTabSz="914400">
              <a:defRPr/>
            </a:pPr>
            <a:r>
              <a:rPr lang="fi-FI" sz="1400" dirty="0">
                <a:solidFill>
                  <a:sysClr val="windowText" lastClr="000000"/>
                </a:solidFill>
              </a:rPr>
              <a:t>Rajapinnat, ei asiakirjatilauksia</a:t>
            </a:r>
          </a:p>
          <a:p>
            <a:pPr lvl="0" algn="ctr" defTabSz="914400">
              <a:defRPr/>
            </a:pPr>
            <a:r>
              <a:rPr lang="fi-FI" sz="1400" dirty="0">
                <a:solidFill>
                  <a:sysClr val="windowText" lastClr="000000"/>
                </a:solidFill>
              </a:rPr>
              <a:t>Asiakirjojen säilytys</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solidFill>
                  <a:sysClr val="windowText" lastClr="000000"/>
                </a:solidFill>
              </a:rPr>
              <a:t>Ajantasaiset yhteystiedot</a:t>
            </a:r>
            <a:endParaRPr lang="fi-FI" dirty="0">
              <a:solidFill>
                <a:sysClr val="windowText" lastClr="000000"/>
              </a:solidFill>
            </a:endParaRPr>
          </a:p>
          <a:p>
            <a:pPr marL="342900" indent="-342900" algn="ctr">
              <a:buFontTx/>
              <a:buChar char="-"/>
            </a:pPr>
            <a:endParaRPr lang="fi-FI" sz="2200" dirty="0">
              <a:solidFill>
                <a:sysClr val="windowText" lastClr="000000"/>
              </a:solidFill>
            </a:endParaRPr>
          </a:p>
          <a:p>
            <a:pPr marL="342900" indent="-342900" algn="ctr">
              <a:buFontTx/>
              <a:buChar char="-"/>
            </a:pPr>
            <a:endParaRPr lang="fi-FI" sz="2200" dirty="0">
              <a:solidFill>
                <a:sysClr val="windowText" lastClr="000000"/>
              </a:solidFill>
            </a:endParaRPr>
          </a:p>
        </p:txBody>
      </p:sp>
      <p:sp>
        <p:nvSpPr>
          <p:cNvPr id="8" name="Suorakulmio 7">
            <a:extLst>
              <a:ext uri="{FF2B5EF4-FFF2-40B4-BE49-F238E27FC236}">
                <a16:creationId xmlns:a16="http://schemas.microsoft.com/office/drawing/2014/main" id="{1AE25F29-8AA7-423B-9C4C-69C44BA7DDCE}"/>
              </a:ext>
            </a:extLst>
          </p:cNvPr>
          <p:cNvSpPr/>
          <p:nvPr/>
        </p:nvSpPr>
        <p:spPr>
          <a:xfrm>
            <a:off x="5159375" y="1638510"/>
            <a:ext cx="2879998" cy="3076803"/>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200" b="1" dirty="0">
                <a:solidFill>
                  <a:sysClr val="windowText" lastClr="000000"/>
                </a:solidFill>
              </a:rPr>
              <a:t>Pankit, vakuutusyhtiöt ja muut yritykset</a:t>
            </a:r>
          </a:p>
          <a:p>
            <a:pPr algn="ctr"/>
            <a:endParaRPr lang="fi-FI" sz="1400" dirty="0">
              <a:solidFill>
                <a:sysClr val="windowText" lastClr="000000"/>
              </a:solidFill>
            </a:endParaRPr>
          </a:p>
          <a:p>
            <a:pPr algn="ctr"/>
            <a:r>
              <a:rPr lang="fi-FI" sz="1400" dirty="0">
                <a:solidFill>
                  <a:sysClr val="windowText" lastClr="000000"/>
                </a:solidFill>
              </a:rPr>
              <a:t>Kuolinpesän yksilöivä tunnus</a:t>
            </a:r>
          </a:p>
          <a:p>
            <a:pPr algn="ctr"/>
            <a:r>
              <a:rPr lang="fi-FI" sz="1400" dirty="0">
                <a:solidFill>
                  <a:sysClr val="windowText" lastClr="000000"/>
                </a:solidFill>
              </a:rPr>
              <a:t>Ajantasaiset yhteystiedot</a:t>
            </a:r>
          </a:p>
          <a:p>
            <a:pPr algn="ctr"/>
            <a:r>
              <a:rPr lang="fi-FI" sz="1400" dirty="0">
                <a:solidFill>
                  <a:sysClr val="windowText" lastClr="000000"/>
                </a:solidFill>
              </a:rPr>
              <a:t>Rajapinnat, ei asiakirjatilauksia</a:t>
            </a:r>
          </a:p>
          <a:p>
            <a:pPr algn="ctr"/>
            <a:r>
              <a:rPr lang="fi-FI" sz="1400" dirty="0">
                <a:solidFill>
                  <a:sysClr val="windowText" lastClr="000000"/>
                </a:solidFill>
              </a:rPr>
              <a:t>Osakastiedot osakasrekisteristä</a:t>
            </a:r>
          </a:p>
          <a:p>
            <a:pPr algn="ctr"/>
            <a:r>
              <a:rPr lang="fi-FI" sz="1400" dirty="0">
                <a:solidFill>
                  <a:sysClr val="windowText" lastClr="000000"/>
                </a:solidFill>
              </a:rPr>
              <a:t>Tietojen saanti sähköisesti</a:t>
            </a:r>
          </a:p>
          <a:p>
            <a:pPr algn="ctr"/>
            <a:r>
              <a:rPr lang="fi-FI" sz="1400" dirty="0">
                <a:solidFill>
                  <a:sysClr val="windowText" lastClr="000000"/>
                </a:solidFill>
              </a:rPr>
              <a:t>Sähköinen asiointi valtuutettuna</a:t>
            </a:r>
          </a:p>
          <a:p>
            <a:pPr algn="ctr"/>
            <a:endParaRPr lang="fi-FI" sz="1400" dirty="0">
              <a:solidFill>
                <a:srgbClr val="FF0000"/>
              </a:solidFill>
            </a:endParaRPr>
          </a:p>
        </p:txBody>
      </p:sp>
      <p:sp>
        <p:nvSpPr>
          <p:cNvPr id="10" name="Suorakulmio 9">
            <a:extLst>
              <a:ext uri="{FF2B5EF4-FFF2-40B4-BE49-F238E27FC236}">
                <a16:creationId xmlns:a16="http://schemas.microsoft.com/office/drawing/2014/main" id="{BA854466-BB1E-44EB-B299-DE17B71C9D32}"/>
              </a:ext>
            </a:extLst>
          </p:cNvPr>
          <p:cNvSpPr/>
          <p:nvPr/>
        </p:nvSpPr>
        <p:spPr>
          <a:xfrm>
            <a:off x="8039373" y="1638510"/>
            <a:ext cx="3383113" cy="43101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i-FI" sz="2200" dirty="0">
              <a:solidFill>
                <a:sysClr val="windowText" lastClr="000000"/>
              </a:solidFill>
            </a:endParaRPr>
          </a:p>
          <a:p>
            <a:pPr algn="ctr"/>
            <a:r>
              <a:rPr lang="fi-FI" sz="2200" b="1" dirty="0">
                <a:solidFill>
                  <a:sysClr val="windowText" lastClr="000000"/>
                </a:solidFill>
              </a:rPr>
              <a:t>Muut viranomaiset</a:t>
            </a:r>
          </a:p>
          <a:p>
            <a:pPr algn="ctr"/>
            <a:endParaRPr lang="fi-FI" sz="1400" dirty="0">
              <a:solidFill>
                <a:sysClr val="windowText" lastClr="000000"/>
              </a:solidFill>
            </a:endParaRPr>
          </a:p>
          <a:p>
            <a:pPr algn="ctr"/>
            <a:r>
              <a:rPr lang="fi-FI" sz="1400" dirty="0">
                <a:solidFill>
                  <a:sysClr val="windowText" lastClr="000000"/>
                </a:solidFill>
              </a:rPr>
              <a:t>Kuolinpesän yksilöivä tunnus</a:t>
            </a:r>
          </a:p>
          <a:p>
            <a:pPr algn="ctr"/>
            <a:r>
              <a:rPr lang="fi-FI" sz="1400" dirty="0">
                <a:solidFill>
                  <a:sysClr val="windowText" lastClr="000000"/>
                </a:solidFill>
              </a:rPr>
              <a:t>Ajantasaiset yhteystiedot</a:t>
            </a:r>
          </a:p>
          <a:p>
            <a:pPr algn="ctr"/>
            <a:r>
              <a:rPr lang="fi-FI" sz="1400" dirty="0">
                <a:solidFill>
                  <a:sysClr val="windowText" lastClr="000000"/>
                </a:solidFill>
              </a:rPr>
              <a:t>Rajapinnat, ei asiakirjatilauksia</a:t>
            </a:r>
          </a:p>
          <a:p>
            <a:pPr algn="ctr"/>
            <a:r>
              <a:rPr lang="fi-FI" sz="1400" dirty="0">
                <a:solidFill>
                  <a:sysClr val="windowText" lastClr="000000"/>
                </a:solidFill>
              </a:rPr>
              <a:t>Osakastiedot osakasrekisteristä</a:t>
            </a:r>
          </a:p>
          <a:p>
            <a:pPr algn="ctr"/>
            <a:r>
              <a:rPr lang="fi-FI" sz="1400" dirty="0">
                <a:solidFill>
                  <a:sysClr val="windowText" lastClr="000000"/>
                </a:solidFill>
              </a:rPr>
              <a:t>Tietojen saanti sähköisesti</a:t>
            </a:r>
          </a:p>
          <a:p>
            <a:pPr algn="ctr"/>
            <a:r>
              <a:rPr lang="fi-FI" sz="1400" dirty="0">
                <a:solidFill>
                  <a:sysClr val="windowText" lastClr="000000"/>
                </a:solidFill>
              </a:rPr>
              <a:t>Tietopalvelu vähenee</a:t>
            </a:r>
          </a:p>
          <a:p>
            <a:pPr algn="ctr"/>
            <a:endParaRPr lang="fi-FI" sz="2200" b="1" dirty="0">
              <a:solidFill>
                <a:sysClr val="windowText" lastClr="000000"/>
              </a:solidFill>
            </a:endParaRPr>
          </a:p>
        </p:txBody>
      </p:sp>
      <p:sp>
        <p:nvSpPr>
          <p:cNvPr id="11" name="Suorakulmio 10">
            <a:extLst>
              <a:ext uri="{FF2B5EF4-FFF2-40B4-BE49-F238E27FC236}">
                <a16:creationId xmlns:a16="http://schemas.microsoft.com/office/drawing/2014/main" id="{D1F9B9E1-7DF1-4742-B197-8F97B425A22D}"/>
              </a:ext>
            </a:extLst>
          </p:cNvPr>
          <p:cNvSpPr/>
          <p:nvPr/>
        </p:nvSpPr>
        <p:spPr>
          <a:xfrm>
            <a:off x="8039372" y="4149080"/>
            <a:ext cx="3383113" cy="216943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200" b="1" dirty="0">
                <a:solidFill>
                  <a:sysClr val="windowText" lastClr="000000"/>
                </a:solidFill>
              </a:rPr>
              <a:t>Verohallinto</a:t>
            </a:r>
          </a:p>
          <a:p>
            <a:pPr algn="ctr"/>
            <a:endParaRPr lang="fi-FI" sz="1400" dirty="0">
              <a:solidFill>
                <a:sysClr val="windowText" lastClr="000000"/>
              </a:solidFill>
            </a:endParaRPr>
          </a:p>
          <a:p>
            <a:pPr algn="ctr"/>
            <a:r>
              <a:rPr lang="fi-FI" sz="1400" dirty="0">
                <a:solidFill>
                  <a:sysClr val="windowText" lastClr="000000"/>
                </a:solidFill>
              </a:rPr>
              <a:t>Sähköinen perukirja</a:t>
            </a:r>
          </a:p>
          <a:p>
            <a:pPr algn="ctr"/>
            <a:r>
              <a:rPr lang="fi-FI" sz="1400" dirty="0">
                <a:solidFill>
                  <a:sysClr val="windowText" lastClr="000000"/>
                </a:solidFill>
              </a:rPr>
              <a:t>Tietojen saanti sähköisesti</a:t>
            </a:r>
          </a:p>
          <a:p>
            <a:pPr algn="ctr"/>
            <a:r>
              <a:rPr lang="fi-FI" sz="1400" dirty="0">
                <a:solidFill>
                  <a:sysClr val="windowText" lastClr="000000"/>
                </a:solidFill>
              </a:rPr>
              <a:t>Kuolinpesän yksilöivä tunnus</a:t>
            </a:r>
          </a:p>
          <a:p>
            <a:pPr algn="ctr"/>
            <a:r>
              <a:rPr lang="fi-FI" sz="1400" dirty="0">
                <a:solidFill>
                  <a:sysClr val="windowText" lastClr="000000"/>
                </a:solidFill>
              </a:rPr>
              <a:t>Ajantasaiset yhteystiedot</a:t>
            </a:r>
          </a:p>
          <a:p>
            <a:pPr algn="ctr"/>
            <a:r>
              <a:rPr lang="fi-FI" sz="1400" dirty="0">
                <a:solidFill>
                  <a:sysClr val="windowText" lastClr="000000"/>
                </a:solidFill>
              </a:rPr>
              <a:t>Osakastiedot osakasrekisteristä</a:t>
            </a:r>
          </a:p>
          <a:p>
            <a:pPr algn="ctr"/>
            <a:r>
              <a:rPr lang="fi-FI" sz="1400" dirty="0">
                <a:solidFill>
                  <a:sysClr val="windowText" lastClr="000000"/>
                </a:solidFill>
              </a:rPr>
              <a:t>Tietopalvelu vähenee</a:t>
            </a:r>
          </a:p>
        </p:txBody>
      </p:sp>
      <p:sp>
        <p:nvSpPr>
          <p:cNvPr id="12" name="Suorakulmio 11">
            <a:extLst>
              <a:ext uri="{FF2B5EF4-FFF2-40B4-BE49-F238E27FC236}">
                <a16:creationId xmlns:a16="http://schemas.microsoft.com/office/drawing/2014/main" id="{C6AEB0F6-CC0C-42C7-B876-FF3BA01610E7}"/>
              </a:ext>
            </a:extLst>
          </p:cNvPr>
          <p:cNvSpPr/>
          <p:nvPr/>
        </p:nvSpPr>
        <p:spPr>
          <a:xfrm>
            <a:off x="5159374" y="4715313"/>
            <a:ext cx="2879999" cy="1603197"/>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b="1" dirty="0">
              <a:solidFill>
                <a:sysClr val="windowText" lastClr="000000"/>
              </a:solidFill>
            </a:endParaRPr>
          </a:p>
          <a:p>
            <a:pPr algn="ctr"/>
            <a:r>
              <a:rPr lang="fi-FI" sz="2200" b="1" dirty="0">
                <a:solidFill>
                  <a:sysClr val="windowText" lastClr="000000"/>
                </a:solidFill>
              </a:rPr>
              <a:t>DVV ja seurakunnat</a:t>
            </a:r>
          </a:p>
          <a:p>
            <a:pPr algn="ctr"/>
            <a:endParaRPr lang="fi-FI" sz="1400" dirty="0">
              <a:solidFill>
                <a:sysClr val="windowText" lastClr="000000"/>
              </a:solidFill>
            </a:endParaRPr>
          </a:p>
          <a:p>
            <a:pPr algn="ctr"/>
            <a:r>
              <a:rPr lang="fi-FI" sz="1400" dirty="0">
                <a:solidFill>
                  <a:sysClr val="windowText" lastClr="000000"/>
                </a:solidFill>
              </a:rPr>
              <a:t>Sukuselvitykset sähköisesti</a:t>
            </a:r>
          </a:p>
          <a:p>
            <a:pPr algn="ctr"/>
            <a:r>
              <a:rPr lang="fi-FI" sz="1400" dirty="0">
                <a:solidFill>
                  <a:sysClr val="windowText" lastClr="000000"/>
                </a:solidFill>
              </a:rPr>
              <a:t>Osakastiedot osakasrekisteristä</a:t>
            </a:r>
          </a:p>
          <a:p>
            <a:pPr algn="ctr"/>
            <a:r>
              <a:rPr lang="fi-FI" sz="1400" dirty="0">
                <a:solidFill>
                  <a:sysClr val="windowText" lastClr="000000"/>
                </a:solidFill>
              </a:rPr>
              <a:t>Tietojen saanti sähköisesti</a:t>
            </a:r>
          </a:p>
          <a:p>
            <a:pPr algn="ctr"/>
            <a:r>
              <a:rPr lang="fi-FI" sz="1400" dirty="0">
                <a:solidFill>
                  <a:sysClr val="windowText" lastClr="000000"/>
                </a:solidFill>
              </a:rPr>
              <a:t>Ajantasaiset yhteystiedot</a:t>
            </a:r>
          </a:p>
          <a:p>
            <a:pPr algn="ctr"/>
            <a:endParaRPr lang="fi-FI" sz="2200" dirty="0">
              <a:solidFill>
                <a:sysClr val="windowText" lastClr="000000"/>
              </a:solidFill>
            </a:endParaRPr>
          </a:p>
        </p:txBody>
      </p:sp>
    </p:spTree>
    <p:extLst>
      <p:ext uri="{BB962C8B-B14F-4D97-AF65-F5344CB8AC3E}">
        <p14:creationId xmlns:p14="http://schemas.microsoft.com/office/powerpoint/2010/main" val="97266324"/>
      </p:ext>
    </p:extLst>
  </p:cSld>
  <p:clrMapOvr>
    <a:masterClrMapping/>
  </p:clrMapOvr>
</p:sld>
</file>

<file path=ppt/theme/theme1.xml><?xml version="1.0" encoding="utf-8"?>
<a:theme xmlns:a="http://schemas.openxmlformats.org/drawingml/2006/main" name="DVV FI">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65E158F3-1493-40C0-8BA0-806C2860ACA7}"/>
    </a:ext>
  </a:extLst>
</a:theme>
</file>

<file path=ppt/theme/theme2.xml><?xml version="1.0" encoding="utf-8"?>
<a:theme xmlns:a="http://schemas.openxmlformats.org/drawingml/2006/main" name="punainen">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1C2EE9A2-3B3F-4B34-BCB8-1BBD6B47408D}"/>
    </a:ext>
  </a:extLst>
</a:theme>
</file>

<file path=ppt/theme/theme3.xml><?xml version="1.0" encoding="utf-8"?>
<a:theme xmlns:a="http://schemas.openxmlformats.org/drawingml/2006/main" name="vihreä">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A2C0F6BF-EADD-408A-B884-7FE0874B5126}"/>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75C1F9-B661-414B-84B5-9D671C4E9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3573BE-5652-4700-BE29-E1DC9B497BA6}">
  <ds:schemaRefs>
    <ds:schemaRef ds:uri="http://schemas.openxmlformats.org/package/2006/metadata/core-properties"/>
    <ds:schemaRef ds:uri="http://purl.org/dc/terms/"/>
    <ds:schemaRef ds:uri="ebb82943-49da-4504-a2f3-a33fb2eb95f1"/>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9F9E4AD-8E5D-491B-93D6-CAC3311EC4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DVV esitysmalli</Template>
  <TotalTime>3364</TotalTime>
  <Words>886</Words>
  <Application>Microsoft Office PowerPoint</Application>
  <PresentationFormat>Laajakuva</PresentationFormat>
  <Paragraphs>210</Paragraphs>
  <Slides>10</Slides>
  <Notes>4</Notes>
  <HiddenSlides>0</HiddenSlides>
  <MMClips>0</MMClips>
  <ScaleCrop>false</ScaleCrop>
  <HeadingPairs>
    <vt:vector size="6" baseType="variant">
      <vt:variant>
        <vt:lpstr>Käytetyt fontit</vt:lpstr>
      </vt:variant>
      <vt:variant>
        <vt:i4>6</vt:i4>
      </vt:variant>
      <vt:variant>
        <vt:lpstr>Teema</vt:lpstr>
      </vt:variant>
      <vt:variant>
        <vt:i4>3</vt:i4>
      </vt:variant>
      <vt:variant>
        <vt:lpstr>Dian otsikot</vt:lpstr>
      </vt:variant>
      <vt:variant>
        <vt:i4>10</vt:i4>
      </vt:variant>
    </vt:vector>
  </HeadingPairs>
  <TitlesOfParts>
    <vt:vector size="19" baseType="lpstr">
      <vt:lpstr>Arial</vt:lpstr>
      <vt:lpstr>Arial Black</vt:lpstr>
      <vt:lpstr>Calibri</vt:lpstr>
      <vt:lpstr>Courier New</vt:lpstr>
      <vt:lpstr>Microsoft Sans Serif</vt:lpstr>
      <vt:lpstr>Wingdings</vt:lpstr>
      <vt:lpstr>DVV FI</vt:lpstr>
      <vt:lpstr>punainen</vt:lpstr>
      <vt:lpstr>vihreä</vt:lpstr>
      <vt:lpstr>Kuolleen läheisen asioiden helpottaminen - lainsäädännön ja viranomaispalvelujen kehittäminen digitalisaatiota hyödyntämällä</vt:lpstr>
      <vt:lpstr>PowerPoint-esitys</vt:lpstr>
      <vt:lpstr>Kuolleen läheisen asioiden hoitaminen </vt:lpstr>
      <vt:lpstr>Säädösehdotuksia</vt:lpstr>
      <vt:lpstr>Suunnitteluolettamat</vt:lpstr>
      <vt:lpstr>Ehdotettavat toimenpiteet </vt:lpstr>
      <vt:lpstr>Mikä muuttuu helpommaksi?</vt:lpstr>
      <vt:lpstr>Palvelupolku</vt:lpstr>
      <vt:lpstr>Suurimmat hyötyjät </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Kuolinpesän asioinnin helpottaminen  Yleiset tavoitteet</dc:title>
  <dc:creator>Anttila Pirkko (DVV)</dc:creator>
  <cp:lastModifiedBy>Matti Halme</cp:lastModifiedBy>
  <cp:revision>37</cp:revision>
  <dcterms:created xsi:type="dcterms:W3CDTF">2022-10-12T07:15:45Z</dcterms:created>
  <dcterms:modified xsi:type="dcterms:W3CDTF">2023-04-26T07:45:17Z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