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1"/>
  </p:notesMasterIdLst>
  <p:sldIdLst>
    <p:sldId id="256" r:id="rId5"/>
    <p:sldId id="299" r:id="rId6"/>
    <p:sldId id="316" r:id="rId7"/>
    <p:sldId id="309" r:id="rId8"/>
    <p:sldId id="312" r:id="rId9"/>
    <p:sldId id="314" r:id="rId10"/>
    <p:sldId id="317" r:id="rId11"/>
    <p:sldId id="318" r:id="rId12"/>
    <p:sldId id="313" r:id="rId13"/>
    <p:sldId id="307" r:id="rId14"/>
    <p:sldId id="311" r:id="rId15"/>
    <p:sldId id="310" r:id="rId16"/>
    <p:sldId id="304" r:id="rId17"/>
    <p:sldId id="306" r:id="rId18"/>
    <p:sldId id="305" r:id="rId19"/>
    <p:sldId id="302" r:id="rId20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utamäki Mari" initials="HM" lastIdx="1" clrIdx="0">
    <p:extLst>
      <p:ext uri="{19B8F6BF-5375-455C-9EA6-DF929625EA0E}">
        <p15:presenceInfo xmlns:p15="http://schemas.microsoft.com/office/powerpoint/2012/main" userId="S-1-5-21-3599595868-1112791502-3486922110-1253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2C46A-AD12-42E9-A006-0F58D6133F6B}" v="14" dt="2024-11-01T07:05:46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60762" autoAdjust="0"/>
  </p:normalViewPr>
  <p:slideViewPr>
    <p:cSldViewPr snapToGrid="0">
      <p:cViewPr varScale="1">
        <p:scale>
          <a:sx n="59" d="100"/>
          <a:sy n="59" d="100"/>
        </p:scale>
        <p:origin x="189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8786B-6858-44E9-AE02-6BBDAE253917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DD016-9BDE-42A1-BDBB-AF6D9E2506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0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590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21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76460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74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24183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Font typeface="Arial"/>
              <a:buNone/>
            </a:pPr>
            <a:endParaRPr lang="fi-FI" dirty="0">
              <a:ea typeface="Calibri"/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37463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1260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248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62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251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3901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611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624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81149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749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ADD016-9BDE-42A1-BDBB-AF6D9E25062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54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448409"/>
            <a:ext cx="8420100" cy="206155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2DD36-9B61-4416-A1A2-1C40B265CD19}" type="datetime1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43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78303-857D-4CEA-8737-BC10A1249FD1}" type="datetime1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20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BBFFA-004A-47E2-B536-0E5A48AED3B8}" type="datetime1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5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92B4-F5BF-4E3A-96FE-77959758384D}" type="datetime1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93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995CE-F394-48D2-ABB3-D991ECB53477}" type="datetime1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537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DA24-FA47-453B-88AB-3E529436EDB0}" type="datetime1">
              <a:rPr lang="fi-FI" smtClean="0"/>
              <a:t>12.12.2024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2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699863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CDE5-2684-4A59-AE65-8E379D72E7D1}" type="datetime1">
              <a:rPr lang="fi-FI" smtClean="0"/>
              <a:t>12.12.2024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06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25E1-1359-40F4-BCC8-93FBA43193A9}" type="datetime1">
              <a:rPr lang="fi-FI" smtClean="0"/>
              <a:t>12.12.2024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97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0208-9886-44BF-8AA3-204355CF9924}" type="datetime1">
              <a:rPr lang="fi-FI" smtClean="0"/>
              <a:t>12.12.2024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108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419149"/>
            <a:ext cx="5014913" cy="44419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1A1D-A54B-4921-A220-59F46E02049A}" type="datetime1">
              <a:rPr lang="fi-FI" smtClean="0"/>
              <a:t>12.12.2024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4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441094"/>
            <a:ext cx="5014913" cy="441995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3B1-C28F-4959-81CA-8A27A3C1B622}" type="datetime1">
              <a:rPr lang="fi-FI" smtClean="0"/>
              <a:t>12.12.2024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16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40" y="365127"/>
            <a:ext cx="689750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89455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FB80-DF2E-4149-B979-6F3CEA72A880}" type="datetime1">
              <a:rPr lang="fi-FI" smtClean="0"/>
              <a:t>12.12.2024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2657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7238" y="6356352"/>
            <a:ext cx="296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D2CF-BDCC-4776-9055-528AC4C0EF8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Line 2"/>
          <p:cNvSpPr>
            <a:spLocks noChangeShapeType="1"/>
          </p:cNvSpPr>
          <p:nvPr userDrawn="1"/>
        </p:nvSpPr>
        <p:spPr bwMode="auto">
          <a:xfrm>
            <a:off x="700817" y="6333970"/>
            <a:ext cx="8874780" cy="0"/>
          </a:xfrm>
          <a:prstGeom prst="line">
            <a:avLst/>
          </a:prstGeom>
          <a:noFill/>
          <a:ln w="38100">
            <a:solidFill>
              <a:srgbClr val="CC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11" name="Kuva 1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480" y="2926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orakulmio 2"/>
          <p:cNvSpPr>
            <a:spLocks noChangeArrowheads="1"/>
          </p:cNvSpPr>
          <p:nvPr userDrawn="1"/>
        </p:nvSpPr>
        <p:spPr bwMode="auto">
          <a:xfrm>
            <a:off x="-95250" y="5657850"/>
            <a:ext cx="523875" cy="1200150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588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4400" kern="1200" dirty="0" err="1" smtClean="0">
          <a:solidFill>
            <a:srgbClr val="003399"/>
          </a:solidFill>
          <a:latin typeface="Verdana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dirty="0"/>
              <a:t>Esittely 5.11.2024</a:t>
            </a:r>
          </a:p>
          <a:p>
            <a:r>
              <a:rPr lang="fi-FI" dirty="0"/>
              <a:t>Heli Vepsäläinen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BE4A1BF-0CC1-1112-BF8D-6B62AD3EFB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6E72D87-0F62-03FA-227E-80C81534C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127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82500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3100" dirty="0">
                <a:ea typeface="Calibri" panose="020F0502020204030204"/>
                <a:cs typeface="Calibri" panose="020F0502020204030204"/>
              </a:rPr>
              <a:t>Lupa hautaamiseen tarvitaan</a:t>
            </a:r>
          </a:p>
          <a:p>
            <a:r>
              <a:rPr lang="fi-FI" sz="3100" dirty="0"/>
              <a:t>Jos </a:t>
            </a:r>
            <a:r>
              <a:rPr lang="fi-FI" sz="3100" dirty="0" err="1"/>
              <a:t>kuolintieto</a:t>
            </a:r>
            <a:r>
              <a:rPr lang="fi-FI" sz="3100" dirty="0"/>
              <a:t> ei ole päivittynyt järjestelmään, voi aluekeskusrekisterit toimittaa skannatun lupa hautaamisen  Digi- ja väestötietovirastoon erillisellä korjauspyyntölomakkeella.</a:t>
            </a:r>
            <a:endParaRPr lang="fi-FI" sz="3100" dirty="0">
              <a:ea typeface="Calibri"/>
              <a:cs typeface="Calibri"/>
            </a:endParaRPr>
          </a:p>
          <a:p>
            <a:r>
              <a:rPr lang="fi-FI" sz="3100" dirty="0"/>
              <a:t>Kuolintiedon puutuminen järjestelmästä on aina kuoleman todenneen lääkärin vastuulla.  </a:t>
            </a:r>
            <a:endParaRPr lang="fi-FI" sz="3100" dirty="0">
              <a:ea typeface="Calibri"/>
              <a:cs typeface="Calibri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EF03198-AD73-F937-2B06-82ECCE86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9943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Kokkolan aluekeskusrekisteri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/>
          </a:p>
          <a:p>
            <a:r>
              <a:rPr lang="fi-FI" dirty="0"/>
              <a:t>Esittely 5.11.2024</a:t>
            </a:r>
          </a:p>
          <a:p>
            <a:r>
              <a:rPr lang="fi-FI" dirty="0"/>
              <a:t>Heli Vepsäläinen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BE4A1BF-0CC1-1112-BF8D-6B62AD3EFB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A6F6DD7-ABCB-B0EB-87DE-73E9A025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365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 fontScale="90000"/>
          </a:bodyPr>
          <a:lstStyle/>
          <a:p>
            <a:r>
              <a:rPr lang="fi-FI" dirty="0"/>
              <a:t>Kokkolan aluekeskusrekisteri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8250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100" dirty="0"/>
              <a:t>Kokkolan aluekeskusrekisteri (</a:t>
            </a:r>
            <a:r>
              <a:rPr lang="sv-FI" sz="3100" dirty="0"/>
              <a:t>regionalcentralregister</a:t>
            </a:r>
            <a:r>
              <a:rPr lang="fi-FI" sz="3100" dirty="0"/>
              <a:t> i </a:t>
            </a:r>
            <a:r>
              <a:rPr lang="sv-FI" sz="3100" dirty="0"/>
              <a:t>Karleby)</a:t>
            </a:r>
            <a:r>
              <a:rPr lang="fi-FI" sz="3100" dirty="0"/>
              <a:t> on perustettu vuonna 2017 kaksikielisenä ja nykyiseen kokoon laajentuminen tapahtui 2022 alussa.</a:t>
            </a:r>
          </a:p>
          <a:p>
            <a:r>
              <a:rPr lang="fi-FI" sz="3100" dirty="0">
                <a:ea typeface="Calibri"/>
                <a:cs typeface="Calibri"/>
              </a:rPr>
              <a:t>Ennen aluekeskusrekisterin perustamista oli kirkkohallitukselta pyydettävä lausunto.</a:t>
            </a:r>
            <a:endParaRPr lang="en-US" sz="3100" dirty="0">
              <a:ea typeface="Calibri"/>
              <a:cs typeface="Calibri"/>
            </a:endParaRPr>
          </a:p>
          <a:p>
            <a:r>
              <a:rPr lang="fi-FI" sz="3100" dirty="0"/>
              <a:t>Kokkolan aluekeskusrekisteriin kuuluvat seurakuntayhtymän seurakunnat ja toimintaan mukaan liittyneet sopimusseurakunnat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8C772A-406F-2C35-B1FE-7D264A96E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95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 fontScale="90000"/>
          </a:bodyPr>
          <a:lstStyle/>
          <a:p>
            <a:r>
              <a:rPr lang="fi-FI" dirty="0"/>
              <a:t>Kokkolan aluekeskusrekisteri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194870"/>
          </a:xfrm>
        </p:spPr>
        <p:txBody>
          <a:bodyPr>
            <a:normAutofit/>
          </a:bodyPr>
          <a:lstStyle/>
          <a:p>
            <a:r>
              <a:rPr lang="fi-FI" sz="3100" dirty="0"/>
              <a:t>Kokkolan aluekeskusrekisteri </a:t>
            </a:r>
          </a:p>
          <a:p>
            <a:pPr lvl="1"/>
            <a:r>
              <a:rPr lang="fi-FI" sz="3100" dirty="0"/>
              <a:t>toimii Kokkolan seurakuntayhtymän yhteisen kirkkoneuvoston alaisuudessa.</a:t>
            </a:r>
          </a:p>
          <a:p>
            <a:pPr lvl="1"/>
            <a:r>
              <a:rPr lang="fi-FI" sz="3100" dirty="0"/>
              <a:t>toimintaa ohjaa yhteisjohtokunta.</a:t>
            </a:r>
          </a:p>
          <a:p>
            <a:pPr lvl="2"/>
            <a:r>
              <a:rPr lang="fi-FI" sz="3100" dirty="0"/>
              <a:t>syksyllä talousarvio- ja toimintasuunnitelmaesitykset.</a:t>
            </a:r>
          </a:p>
          <a:p>
            <a:pPr lvl="2"/>
            <a:r>
              <a:rPr lang="fi-FI" sz="3100" dirty="0"/>
              <a:t>keväällä tilinpäätöksen ja toimintakertomuksen esitykset sekä kustannustenjakoperusteet yhteiselle kirkkoneuvostolle.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9B608E-A0AD-5EEF-DEBA-D342C635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538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 fontScale="90000"/>
          </a:bodyPr>
          <a:lstStyle/>
          <a:p>
            <a:r>
              <a:rPr lang="fi-FI" dirty="0"/>
              <a:t>Kokkolan aluekeskusrekisteri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1948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100" dirty="0"/>
              <a:t>Kokkolan aluekeskusrekisterissä kaikki työntekijät tekevät töitä useammalle kustannuspaikalle, suurelta osin aluekeskusrekisteriin</a:t>
            </a:r>
          </a:p>
          <a:p>
            <a:r>
              <a:rPr lang="fi-FI" sz="3100" dirty="0"/>
              <a:t>Työtehtävistä on olemassa selkeä työjako. </a:t>
            </a:r>
            <a:endParaRPr lang="fi-FI" sz="3100" dirty="0">
              <a:ea typeface="Calibri"/>
              <a:cs typeface="Calibri"/>
            </a:endParaRPr>
          </a:p>
          <a:p>
            <a:r>
              <a:rPr lang="fi-FI" sz="3100" dirty="0"/>
              <a:t>Asianhallintapäällikkö on aluekeskusrekisterin henkilöstön esihenkilö.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D199B1C-A69D-ACAD-6CA3-20BDFB7E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154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Tietosuoja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194870"/>
          </a:xfrm>
        </p:spPr>
        <p:txBody>
          <a:bodyPr>
            <a:normAutofit/>
          </a:bodyPr>
          <a:lstStyle/>
          <a:p>
            <a:r>
              <a:rPr lang="fi-FI" sz="3100" dirty="0"/>
              <a:t>Sopimuspuolet ovat sitoutuneet noudattamaan toiminnassaan EU-tietosuoja-asetusta sekä siihen liittyvää Suomen kansallista lainsäädäntöä.</a:t>
            </a:r>
          </a:p>
          <a:p>
            <a:r>
              <a:rPr lang="fi-FI" sz="3100" dirty="0"/>
              <a:t>Rekisterinpitäjä Kokkolan aluekeskusrekisteri. Tietojen eheydestä huolehtii asianhallintapäällikkö. </a:t>
            </a:r>
          </a:p>
          <a:p>
            <a:r>
              <a:rPr lang="fi-FI" sz="3100" dirty="0"/>
              <a:t>Rekisteritietojen käsittelijöitä aluekeskusrekisterin työntekijät.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F6751E2-C3DA-1FCB-15E5-DB22DF5AA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2230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 fontScale="90000"/>
          </a:bodyPr>
          <a:lstStyle/>
          <a:p>
            <a:r>
              <a:rPr lang="fi-FI" dirty="0"/>
              <a:t> 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1948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i-FI" sz="4000" dirty="0"/>
          </a:p>
          <a:p>
            <a:pPr marL="0" indent="0" algn="ctr">
              <a:buNone/>
            </a:pPr>
            <a:r>
              <a:rPr lang="fi-FI" sz="4800" dirty="0">
                <a:solidFill>
                  <a:srgbClr val="003399"/>
                </a:solidFill>
                <a:latin typeface="Verdana" pitchFamily="34" charset="0"/>
                <a:ea typeface="+mj-ea"/>
                <a:cs typeface="+mj-cs"/>
              </a:rPr>
              <a:t>Kiitos kaikille,</a:t>
            </a:r>
          </a:p>
          <a:p>
            <a:pPr marL="0" indent="0" algn="ctr">
              <a:buNone/>
            </a:pPr>
            <a:r>
              <a:rPr lang="fi-FI" sz="4800" dirty="0">
                <a:solidFill>
                  <a:srgbClr val="003399"/>
                </a:solidFill>
                <a:latin typeface="Verdana" pitchFamily="34" charset="0"/>
                <a:ea typeface="+mj-ea"/>
                <a:cs typeface="+mj-cs"/>
              </a:rPr>
              <a:t>onko kysyttävää?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14248C-B638-AF93-03D8-CE5D90086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0323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4"/>
            <a:ext cx="9224962" cy="432905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3100" dirty="0"/>
              <a:t>Toiminta on määritelty </a:t>
            </a:r>
            <a:r>
              <a:rPr lang="fi-FI" sz="2900" dirty="0"/>
              <a:t>KL </a:t>
            </a:r>
            <a:r>
              <a:rPr lang="fi-FI" sz="3100" dirty="0"/>
              <a:t>8 luvun 5–6 § ja KJ 3 luvun 63–65 §  </a:t>
            </a:r>
          </a:p>
          <a:p>
            <a:r>
              <a:rPr lang="fi-FI" sz="3100" dirty="0"/>
              <a:t>Aluekeskusrekisteri ylläpitää jäsenrekisterin tietoja, antaa todistuksia, otteita tai kirjallisia selvityksiä, suorittaa esteiden tutkinnat, pitää kirkonkirjojen tiedot seurakunnan ja seurakuntayhtymän käytettävissä.</a:t>
            </a:r>
          </a:p>
          <a:p>
            <a:r>
              <a:rPr lang="fi-FI" sz="3100" dirty="0">
                <a:ea typeface="Calibri"/>
                <a:cs typeface="Calibri"/>
              </a:rPr>
              <a:t>Rekisterijohtajan tehtävät ovat määriteltyjä kirkkolaissa</a:t>
            </a:r>
          </a:p>
          <a:p>
            <a:r>
              <a:rPr lang="fi-FI" sz="3100" dirty="0"/>
              <a:t>Kirkkohallitus vastaa Kirjurin toimivuudesta, eheydestä, tietohallinnosta, tietoturvallisuudesta ja tietojen sähköisestä arkistoinnista (KL 8 </a:t>
            </a:r>
            <a:r>
              <a:rPr lang="fi-FI" dirty="0"/>
              <a:t>luvun 7 §)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B118169-E03C-4F0E-E24E-A37FD4B4E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239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557855"/>
          </a:xfrm>
        </p:spPr>
        <p:txBody>
          <a:bodyPr>
            <a:noAutofit/>
          </a:bodyPr>
          <a:lstStyle/>
          <a:p>
            <a:r>
              <a:rPr lang="fi-FI" sz="3000" dirty="0">
                <a:effectLst/>
              </a:rPr>
              <a:t>Laki valtion rahoituksesta evankelis-luterilaiselle kirkolle eräisiin yhteiskunnallisiin tehtäviin (430/2015)</a:t>
            </a:r>
          </a:p>
          <a:p>
            <a:r>
              <a:rPr lang="fi-FI" sz="3000" dirty="0"/>
              <a:t>Valtio osoittaa kirkolle sen suorittamista lakisääteisistä väestökirjanpidon tehtävistä osana sovittua valtionrahoitusta.</a:t>
            </a:r>
          </a:p>
          <a:p>
            <a:r>
              <a:rPr lang="fi-FI" sz="3000" dirty="0"/>
              <a:t>Valtionrahoitus ei kohdennu korvamerkittynä aluekeskusrekistereiden toimialan hyväksi, koska seurakuntatalouksissa ei ole tapana korvamerkitä valtionrahoituksen osuutta väestökirjanpitoon.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E79F26B-ED68-D716-DE89-2B114677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592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194870"/>
          </a:xfrm>
        </p:spPr>
        <p:txBody>
          <a:bodyPr>
            <a:normAutofit/>
          </a:bodyPr>
          <a:lstStyle/>
          <a:p>
            <a:r>
              <a:rPr lang="fi-FI" sz="3000" dirty="0"/>
              <a:t>Emme tavoittele voittoa toiminnallamme.</a:t>
            </a:r>
          </a:p>
          <a:p>
            <a:r>
              <a:rPr lang="fi-FI" sz="3000" dirty="0"/>
              <a:t>Tuloja: Sukuselvitykset, virkatodistukset, sukututkimukset, korvaukset sopimusseurakunnilta</a:t>
            </a:r>
          </a:p>
          <a:p>
            <a:r>
              <a:rPr lang="fi-FI" sz="3000" dirty="0"/>
              <a:t>Menoja: Henkilöstön palkkakustannukset, palvelujen ostot, leasingkulut, vuokrakulut, aineet ja tarvikkeet (sisäiset vuokrat ja vyörytykset hallinnosta)</a:t>
            </a:r>
          </a:p>
          <a:p>
            <a:r>
              <a:rPr lang="fi-FI" sz="3000" dirty="0"/>
              <a:t>Nykyisin voidaan virkatodistusmaksut kuten myös hautaukseen liittyvät laskut laittaa ulosottoon ilman tuomioistuin käsittelyä.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A9411E-0FF7-09FF-CA7D-5AF59761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887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557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100" dirty="0"/>
              <a:t>​Suomen ev.-lut. kirkossa on 14 aluekeskusrekisteriä</a:t>
            </a:r>
          </a:p>
          <a:p>
            <a:r>
              <a:rPr lang="fi-FI" sz="3100" dirty="0"/>
              <a:t>Kirkolla on yhteisiä asiointipalveluita, jotka helpottavat aluekeskusrekistereiden toimintaa </a:t>
            </a:r>
          </a:p>
          <a:p>
            <a:pPr lvl="1"/>
            <a:r>
              <a:rPr lang="fi-FI" sz="3100" dirty="0"/>
              <a:t>Virkatodistustilaus - yksityisasiointi, yritysasiointi</a:t>
            </a:r>
          </a:p>
          <a:p>
            <a:pPr lvl="1"/>
            <a:r>
              <a:rPr lang="fi-FI" sz="3100" dirty="0"/>
              <a:t>Liity kirkkoon</a:t>
            </a:r>
          </a:p>
          <a:p>
            <a:pPr lvl="1"/>
            <a:r>
              <a:rPr lang="fi-FI" sz="3100" dirty="0"/>
              <a:t>Avioliiton esteiden tutkinta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EFE05CB-0DFB-0069-DCD0-8EAE184D9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718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55785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900" dirty="0"/>
              <a:t>Kirjuri on Suomen evankelis-luterilaisen kirkon jäsentietojärjestelmä -&gt; manuaalisista </a:t>
            </a:r>
            <a:r>
              <a:rPr lang="fi-FI" sz="2900" b="0" i="0" dirty="0">
                <a:solidFill>
                  <a:srgbClr val="2B2B2B"/>
                </a:solidFill>
                <a:effectLst/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kirkonkirjoista sekä seurakuntien aiemmista jäsentietorekistereistä</a:t>
            </a:r>
            <a:r>
              <a:rPr lang="fi-FI" sz="2900" dirty="0">
                <a:solidFill>
                  <a:srgbClr val="2B2B2B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.</a:t>
            </a:r>
            <a:endParaRPr lang="fi-FI" sz="2900" dirty="0"/>
          </a:p>
          <a:p>
            <a:r>
              <a:rPr lang="fi-FI" sz="2900" dirty="0"/>
              <a:t>Kirjurista on rajapinta Digi- ja väestötietoviraston ylläpitämään väestötietojärjestelmään.</a:t>
            </a:r>
          </a:p>
          <a:p>
            <a:r>
              <a:rPr lang="fi-FI" sz="2900" dirty="0"/>
              <a:t>Kirjuriin päivittyvät rajapintaa pitkin Statuksen hautakirjanpitoon kirjatut tiedot, jos rajapinta on olemassa. </a:t>
            </a:r>
          </a:p>
          <a:p>
            <a:r>
              <a:rPr lang="fi-FI" sz="2900" dirty="0">
                <a:ea typeface="Calibri"/>
                <a:cs typeface="Calibri"/>
              </a:rPr>
              <a:t>Kirjuriin voidaan päivittää tietoja </a:t>
            </a:r>
            <a:r>
              <a:rPr lang="fi-FI" sz="2900" dirty="0" err="1">
                <a:ea typeface="Calibri"/>
                <a:cs typeface="Calibri"/>
              </a:rPr>
              <a:t>Katrinasta</a:t>
            </a:r>
            <a:r>
              <a:rPr lang="fi-FI" sz="2900" dirty="0">
                <a:ea typeface="Calibri"/>
                <a:cs typeface="Calibri"/>
              </a:rPr>
              <a:t> ja </a:t>
            </a:r>
            <a:r>
              <a:rPr lang="fi-FI" sz="2900" dirty="0" err="1">
                <a:ea typeface="Calibri"/>
                <a:cs typeface="Calibri"/>
              </a:rPr>
              <a:t>Primesta</a:t>
            </a:r>
            <a:r>
              <a:rPr lang="fi-FI" sz="2900" dirty="0">
                <a:ea typeface="Calibri"/>
                <a:cs typeface="Calibri"/>
              </a:rPr>
              <a:t>, jos rajapintayhteys on olemassa.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84499A9-360E-0D9B-6B3A-017D1674B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563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557855"/>
          </a:xfrm>
        </p:spPr>
        <p:txBody>
          <a:bodyPr>
            <a:normAutofit lnSpcReduction="10000"/>
          </a:bodyPr>
          <a:lstStyle/>
          <a:p>
            <a:r>
              <a:rPr lang="fi-FI" sz="3000" dirty="0"/>
              <a:t>Virkatodistusten ja sukuselvitysten toimitusajat ovat noin kaksi viikkoa.</a:t>
            </a:r>
          </a:p>
          <a:p>
            <a:r>
              <a:rPr lang="fi-FI" sz="3000" dirty="0"/>
              <a:t>Aluekeskusrekistereissä valtakunnallisia virkatodistuksia laativat henkilöt ovat kaikki käyneet teoriakokeen ja näyttökokeen.</a:t>
            </a:r>
          </a:p>
          <a:p>
            <a:r>
              <a:rPr lang="fi-FI" sz="3000" dirty="0"/>
              <a:t>Yhdellä yhteydenotolla saa valtakunnallisen seurakunnassa oloajan kattavan todistuksen liitteineen.</a:t>
            </a:r>
          </a:p>
          <a:p>
            <a:r>
              <a:rPr lang="fi-FI" sz="3000" dirty="0"/>
              <a:t>Sähköinen asiointipalvelu auki 24/7, palvelemme virka-aikana puhelimitse ja asiakaspalvelussa.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55135B5-84B4-B362-BFFF-7D0E0A85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802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55785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3000" dirty="0"/>
              <a:t>Kirjuri Datan ja Kirjuri Digin tiedoista laadimme valtakunnallisia virkatodistuksia/sukuselvityksiä </a:t>
            </a:r>
          </a:p>
          <a:p>
            <a:r>
              <a:rPr lang="fi-FI" sz="3000" dirty="0"/>
              <a:t>Kirkonkirjojen ja perhelehtien tietoja tuomme Datan puolelle </a:t>
            </a:r>
            <a:r>
              <a:rPr lang="fi-FI" sz="3000" dirty="0" err="1"/>
              <a:t>Kirdi</a:t>
            </a:r>
            <a:r>
              <a:rPr lang="fi-FI" sz="3000" dirty="0"/>
              <a:t> ominaisuudella, joka on Kirjurissa oleva toiminnallisuus.</a:t>
            </a:r>
          </a:p>
          <a:p>
            <a:r>
              <a:rPr lang="fi-FI" sz="3000" dirty="0"/>
              <a:t>Aluekeskusrekisterien myötä tietosuojan liittyvät asiat keskittyivät, ulkoasu yhtenäistyi ja virheiden määrä saatiin vähenemään.</a:t>
            </a:r>
          </a:p>
          <a:p>
            <a:r>
              <a:rPr lang="fi-FI" sz="3000" dirty="0"/>
              <a:t>Palvelu on laadukasta ja tasapuolista yhtenäisten prosessien ansiosta.</a:t>
            </a:r>
          </a:p>
          <a:p>
            <a:endParaRPr lang="fi-FI" sz="30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A36FDC9-FEC4-9EB5-2257-C33BA910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3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A19D9-1571-432D-B623-F568024BE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40" y="681037"/>
            <a:ext cx="6897508" cy="1009653"/>
          </a:xfrm>
        </p:spPr>
        <p:txBody>
          <a:bodyPr>
            <a:normAutofit/>
          </a:bodyPr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F8D12-C38B-42E6-A8B2-79EE1591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982093"/>
            <a:ext cx="8894559" cy="4557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100" dirty="0"/>
              <a:t>Virkatodistus hintoihin tulee korotuksia vuoden vaihteessa, ne tulevat olemaan lähempänä Digi- ja väestötietoviraston hintoja.</a:t>
            </a:r>
            <a:endParaRPr lang="fi-FI" sz="3100" dirty="0">
              <a:ea typeface="Calibri"/>
              <a:cs typeface="Calibri"/>
            </a:endParaRPr>
          </a:p>
          <a:p>
            <a:r>
              <a:rPr lang="fi-FI" sz="3100" dirty="0"/>
              <a:t>Virkatodistuksen/sukuselvityksen ulkoasu ja tekstisisältö tulevat muuttumaan.</a:t>
            </a:r>
            <a:endParaRPr lang="fi-FI" sz="3100" dirty="0">
              <a:ea typeface="Calibri"/>
              <a:cs typeface="Calibri"/>
            </a:endParaRPr>
          </a:p>
          <a:p>
            <a:r>
              <a:rPr lang="fi-FI" sz="3100" dirty="0">
                <a:ea typeface="Calibri"/>
                <a:cs typeface="Calibri"/>
              </a:rPr>
              <a:t>Vainajasta virkatodistuksen/sukuselvityksen laatimisen edellytyksenä on </a:t>
            </a:r>
            <a:r>
              <a:rPr lang="fi-FI" sz="3100" dirty="0" err="1">
                <a:ea typeface="Calibri" panose="020F0502020204030204"/>
                <a:cs typeface="Calibri" panose="020F0502020204030204"/>
              </a:rPr>
              <a:t>kuolintieto</a:t>
            </a:r>
            <a:r>
              <a:rPr lang="fi-FI" sz="3100" dirty="0">
                <a:ea typeface="Calibri" panose="020F0502020204030204"/>
                <a:cs typeface="Calibri" panose="020F0502020204030204"/>
              </a:rPr>
              <a:t> järjestelmässä.</a:t>
            </a:r>
            <a:endParaRPr lang="en-US" sz="3100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845A907-2374-EB81-AC7E-B8A5E8715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086" y="50903"/>
            <a:ext cx="2435696" cy="1301056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1FC2380-6132-3D5B-367B-E4AA5D76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D2CF-BDCC-4776-9055-528AC4C0EF82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78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CA77E56480B3849BA34CC205CC31374" ma:contentTypeVersion="13" ma:contentTypeDescription="Luo uusi asiakirja." ma:contentTypeScope="" ma:versionID="e0c15fa3efce2942d0f01cf7df1cc3b3">
  <xsd:schema xmlns:xsd="http://www.w3.org/2001/XMLSchema" xmlns:xs="http://www.w3.org/2001/XMLSchema" xmlns:p="http://schemas.microsoft.com/office/2006/metadata/properties" xmlns:ns3="cc057f33-eb26-418e-a029-8660a560a04a" xmlns:ns4="522ff85c-3aa9-460b-91c8-6b4c7cb9e30f" targetNamespace="http://schemas.microsoft.com/office/2006/metadata/properties" ma:root="true" ma:fieldsID="e9f70868ea1fc6009cc1f2983eacc45c" ns3:_="" ns4:_="">
    <xsd:import namespace="cc057f33-eb26-418e-a029-8660a560a04a"/>
    <xsd:import namespace="522ff85c-3aa9-460b-91c8-6b4c7cb9e3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057f33-eb26-418e-a029-8660a560a0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ff85c-3aa9-460b-91c8-6b4c7cb9e30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9EA900-4194-4087-92E6-96E9FCD001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4D5E95-11FF-4E69-8C59-6C28F2D771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057f33-eb26-418e-a029-8660a560a04a"/>
    <ds:schemaRef ds:uri="522ff85c-3aa9-460b-91c8-6b4c7cb9e3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9A7DA8-F752-466C-A557-CD217E7D5F22}">
  <ds:schemaRefs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cc057f33-eb26-418e-a029-8660a560a0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22ff85c-3aa9-460b-91c8-6b4c7cb9e30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3053</TotalTime>
  <Words>579</Words>
  <Application>Microsoft Office PowerPoint</Application>
  <PresentationFormat>A4-paperi (210 x 297 mm)</PresentationFormat>
  <Paragraphs>105</Paragraphs>
  <Slides>16</Slides>
  <Notes>16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Trebuchet MS</vt:lpstr>
      <vt:lpstr>Verdana</vt:lpstr>
      <vt:lpstr>Office-teema</vt:lpstr>
      <vt:lpstr>Aluekeskusrekisterit</vt:lpstr>
      <vt:lpstr>Aluekeskusrekisterit</vt:lpstr>
      <vt:lpstr>Aluekeskusrekisterit</vt:lpstr>
      <vt:lpstr>Aluekeskusrekisterit</vt:lpstr>
      <vt:lpstr>Aluekeskusrekisterit</vt:lpstr>
      <vt:lpstr>Aluekeskusrekisterit</vt:lpstr>
      <vt:lpstr>Aluekeskusrekisterit</vt:lpstr>
      <vt:lpstr>Aluekeskusrekisterit</vt:lpstr>
      <vt:lpstr>Aluekeskusrekisterit</vt:lpstr>
      <vt:lpstr>Aluekeskusrekisterit</vt:lpstr>
      <vt:lpstr>Kokkolan aluekeskusrekisteri</vt:lpstr>
      <vt:lpstr>Kokkolan aluekeskusrekisteri</vt:lpstr>
      <vt:lpstr>Kokkolan aluekeskusrekisteri</vt:lpstr>
      <vt:lpstr>Kokkolan aluekeskusrekisteri</vt:lpstr>
      <vt:lpstr>Tietosuoja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Björkström Aune-Inkeri</dc:creator>
  <cp:lastModifiedBy>Matti Halme</cp:lastModifiedBy>
  <cp:revision>740</cp:revision>
  <cp:lastPrinted>2024-11-01T08:08:31Z</cp:lastPrinted>
  <dcterms:created xsi:type="dcterms:W3CDTF">2017-01-26T08:49:30Z</dcterms:created>
  <dcterms:modified xsi:type="dcterms:W3CDTF">2024-12-12T09:00:44Z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0x010100BCA77E56480B3849BA34CC205CC31374</vt:lpwstr>
  </property>
</Properties>
</file>