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4836" y="28447"/>
            <a:ext cx="620775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597" y="129838"/>
            <a:ext cx="10633024" cy="120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2960" y="1909075"/>
            <a:ext cx="6040755" cy="3897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kf.se/" TargetMode="External"/><Relationship Id="rId2" Type="http://schemas.openxmlformats.org/officeDocument/2006/relationships/hyperlink" Target="mailto:dennis.jansson@skkf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8.png"/><Relationship Id="rId4" Type="http://schemas.openxmlformats.org/officeDocument/2006/relationships/hyperlink" Target="http://www.facebook.com/skkf18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4191000"/>
            <a:ext cx="9144000" cy="1590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7085" algn="ctr" rtl="0">
              <a:lnSpc>
                <a:spcPct val="121800"/>
              </a:lnSpc>
              <a:spcBef>
                <a:spcPts val="95"/>
              </a:spcBef>
            </a:pPr>
            <a:r>
              <a:rPr lang="fi" sz="4400" b="1" i="0" u="none" baseline="0" dirty="0">
                <a:latin typeface="Times New Roman"/>
                <a:ea typeface="Times New Roman"/>
                <a:cs typeface="Times New Roman"/>
              </a:rPr>
              <a:t>Dennis Jansson, toiminnanjohtaja </a:t>
            </a:r>
            <a:r>
              <a:rPr lang="fi" sz="4400" b="1" dirty="0">
                <a:latin typeface="Times New Roman"/>
                <a:ea typeface="Times New Roman"/>
                <a:cs typeface="Times New Roman"/>
              </a:rPr>
              <a:t>      </a:t>
            </a:r>
            <a:r>
              <a:rPr lang="fi" sz="4400" b="1" i="0" u="none" baseline="0" dirty="0">
                <a:latin typeface="Times New Roman"/>
                <a:ea typeface="Times New Roman"/>
                <a:cs typeface="Times New Roman"/>
              </a:rPr>
              <a:t>Miksi aika on niin pitkä?</a:t>
            </a:r>
            <a:endParaRPr sz="44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1" y="940308"/>
            <a:ext cx="7700008" cy="28346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400" y="28920"/>
            <a:ext cx="11625580" cy="5838825"/>
            <a:chOff x="533400" y="28920"/>
            <a:chExt cx="11625580" cy="5838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378028"/>
              <a:ext cx="11236236" cy="54893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0669" y="28920"/>
              <a:ext cx="838196" cy="85565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Mikä on tilanne Pohjoismaissa?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360" y="1738074"/>
            <a:ext cx="2239010" cy="3694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rtl="0">
              <a:lnSpc>
                <a:spcPct val="109400"/>
              </a:lnSpc>
              <a:spcBef>
                <a:spcPts val="9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Tanska, Norja, Suomi, Islanti, Ruotsi,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0902" y="1738074"/>
            <a:ext cx="2560298" cy="369442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4604" rtl="0">
              <a:lnSpc>
                <a:spcPct val="100000"/>
              </a:lnSpc>
              <a:spcBef>
                <a:spcPts val="590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8 päivää</a:t>
            </a:r>
            <a:endParaRPr sz="4400" dirty="0">
              <a:latin typeface="Calibri"/>
              <a:cs typeface="Calibri"/>
            </a:endParaRPr>
          </a:p>
          <a:p>
            <a:pPr marL="13970" rtl="0">
              <a:lnSpc>
                <a:spcPct val="100000"/>
              </a:lnSpc>
              <a:spcBef>
                <a:spcPts val="49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10 päivää</a:t>
            </a:r>
            <a:endParaRPr sz="4400" dirty="0">
              <a:latin typeface="Calibri"/>
              <a:cs typeface="Calibri"/>
            </a:endParaRPr>
          </a:p>
          <a:p>
            <a:pPr marL="13335" rtl="0">
              <a:lnSpc>
                <a:spcPct val="100000"/>
              </a:lnSpc>
              <a:spcBef>
                <a:spcPts val="500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14 päivää</a:t>
            </a:r>
            <a:endParaRPr sz="44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50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14 päivää</a:t>
            </a:r>
            <a:endParaRPr sz="44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49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26 päivää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781" y="5730636"/>
            <a:ext cx="406921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Lähde: Dagen 20240822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9439" y="2002663"/>
            <a:ext cx="5136990" cy="30876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Onko tilanne ollut aina sama?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781" y="1809384"/>
            <a:ext cx="7487920" cy="271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Toisin sanoen me Ruotsissa otamme aikamme</a:t>
            </a:r>
            <a:endParaRPr sz="32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25"/>
              </a:spcBef>
            </a:pPr>
            <a:endParaRPr sz="32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Vuonna 2000 aikaa kului 16 päivää</a:t>
            </a:r>
            <a:endParaRPr sz="32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40"/>
              </a:spcBef>
            </a:pPr>
            <a:endParaRPr sz="32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Tämä tarkoittaa, että kyseessä on melko uusi ilmiö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0669" y="28920"/>
            <a:ext cx="838196" cy="8556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7078" y="467258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598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6216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3124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0032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6939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5372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2279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9188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6096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3003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9911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36820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43728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0635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7544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4452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1359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78268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5176" y="467258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3607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00516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7423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14331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21240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28147" y="467258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35056" y="467258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2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078" y="382676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598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6216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3124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0032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6939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95372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02279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9188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6096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23003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29911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36820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43728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50635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57544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64452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71359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78268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85176" y="3826764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93607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00516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07423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14331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921240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28147" y="382676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35056" y="3826764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2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7078" y="298246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598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6216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73124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80032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86939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5372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02279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09188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816096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23003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29911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36820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43728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50635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57544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64452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71359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78268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885176" y="2982467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93607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00516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107423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14331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21240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28147" y="2982467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735056" y="298246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2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7078" y="2138172"/>
            <a:ext cx="3718560" cy="0"/>
          </a:xfrm>
          <a:custGeom>
            <a:avLst/>
            <a:gdLst/>
            <a:ahLst/>
            <a:cxnLst/>
            <a:rect l="l" t="t" r="r" b="b"/>
            <a:pathLst>
              <a:path w="3718560">
                <a:moveTo>
                  <a:pt x="0" y="0"/>
                </a:moveTo>
                <a:lnTo>
                  <a:pt x="371815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29911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36820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43728" y="2138172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79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71359" y="2138172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6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78268" y="2138172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885176" y="2138172"/>
            <a:ext cx="334010" cy="0"/>
          </a:xfrm>
          <a:custGeom>
            <a:avLst/>
            <a:gdLst/>
            <a:ahLst/>
            <a:cxnLst/>
            <a:rect l="l" t="t" r="r" b="b"/>
            <a:pathLst>
              <a:path w="334009">
                <a:moveTo>
                  <a:pt x="0" y="0"/>
                </a:moveTo>
                <a:lnTo>
                  <a:pt x="33375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93607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00516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107423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14331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21240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28147" y="21381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735056" y="213817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2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37078" y="1292352"/>
            <a:ext cx="9416415" cy="0"/>
          </a:xfrm>
          <a:custGeom>
            <a:avLst/>
            <a:gdLst/>
            <a:ahLst/>
            <a:cxnLst/>
            <a:rect l="l" t="t" r="r" b="b"/>
            <a:pathLst>
              <a:path w="9416415">
                <a:moveTo>
                  <a:pt x="0" y="0"/>
                </a:moveTo>
                <a:lnTo>
                  <a:pt x="9416393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328147" y="129235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40">
                <a:moveTo>
                  <a:pt x="0" y="0"/>
                </a:moveTo>
                <a:lnTo>
                  <a:pt x="332231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735056" y="1292352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427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7078" y="448309"/>
            <a:ext cx="10175875" cy="0"/>
          </a:xfrm>
          <a:custGeom>
            <a:avLst/>
            <a:gdLst/>
            <a:ahLst/>
            <a:cxnLst/>
            <a:rect l="l" t="t" r="r" b="b"/>
            <a:pathLst>
              <a:path w="10175875">
                <a:moveTo>
                  <a:pt x="0" y="0"/>
                </a:moveTo>
                <a:lnTo>
                  <a:pt x="10175405" y="0"/>
                </a:lnTo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3063" y="2813304"/>
            <a:ext cx="73660" cy="2703830"/>
          </a:xfrm>
          <a:custGeom>
            <a:avLst/>
            <a:gdLst/>
            <a:ahLst/>
            <a:cxnLst/>
            <a:rect l="l" t="t" r="r" b="b"/>
            <a:pathLst>
              <a:path w="73659" h="2703829">
                <a:moveTo>
                  <a:pt x="73152" y="0"/>
                </a:moveTo>
                <a:lnTo>
                  <a:pt x="0" y="0"/>
                </a:lnTo>
                <a:lnTo>
                  <a:pt x="0" y="2703449"/>
                </a:lnTo>
                <a:lnTo>
                  <a:pt x="73152" y="2703449"/>
                </a:lnTo>
                <a:lnTo>
                  <a:pt x="731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299972" y="2746248"/>
            <a:ext cx="73660" cy="2770505"/>
          </a:xfrm>
          <a:custGeom>
            <a:avLst/>
            <a:gdLst/>
            <a:ahLst/>
            <a:cxnLst/>
            <a:rect l="l" t="t" r="r" b="b"/>
            <a:pathLst>
              <a:path w="73659" h="2770504">
                <a:moveTo>
                  <a:pt x="73152" y="0"/>
                </a:moveTo>
                <a:lnTo>
                  <a:pt x="0" y="0"/>
                </a:lnTo>
                <a:lnTo>
                  <a:pt x="0" y="2770505"/>
                </a:lnTo>
                <a:lnTo>
                  <a:pt x="73152" y="2770505"/>
                </a:lnTo>
                <a:lnTo>
                  <a:pt x="7315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06879" y="2729483"/>
            <a:ext cx="73660" cy="2787650"/>
          </a:xfrm>
          <a:custGeom>
            <a:avLst/>
            <a:gdLst/>
            <a:ahLst/>
            <a:cxnLst/>
            <a:rect l="l" t="t" r="r" b="b"/>
            <a:pathLst>
              <a:path w="73660" h="2787650">
                <a:moveTo>
                  <a:pt x="73151" y="0"/>
                </a:moveTo>
                <a:lnTo>
                  <a:pt x="0" y="0"/>
                </a:lnTo>
                <a:lnTo>
                  <a:pt x="0" y="2787269"/>
                </a:lnTo>
                <a:lnTo>
                  <a:pt x="73151" y="2787269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13788" y="2660904"/>
            <a:ext cx="73660" cy="2856230"/>
          </a:xfrm>
          <a:custGeom>
            <a:avLst/>
            <a:gdLst/>
            <a:ahLst/>
            <a:cxnLst/>
            <a:rect l="l" t="t" r="r" b="b"/>
            <a:pathLst>
              <a:path w="73660" h="2856229">
                <a:moveTo>
                  <a:pt x="73151" y="0"/>
                </a:moveTo>
                <a:lnTo>
                  <a:pt x="0" y="0"/>
                </a:lnTo>
                <a:lnTo>
                  <a:pt x="0" y="2855849"/>
                </a:lnTo>
                <a:lnTo>
                  <a:pt x="73151" y="2855849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20695" y="2610611"/>
            <a:ext cx="74930" cy="2906395"/>
          </a:xfrm>
          <a:custGeom>
            <a:avLst/>
            <a:gdLst/>
            <a:ahLst/>
            <a:cxnLst/>
            <a:rect l="l" t="t" r="r" b="b"/>
            <a:pathLst>
              <a:path w="74930" h="2906395">
                <a:moveTo>
                  <a:pt x="74675" y="0"/>
                </a:moveTo>
                <a:lnTo>
                  <a:pt x="0" y="0"/>
                </a:lnTo>
                <a:lnTo>
                  <a:pt x="0" y="2906141"/>
                </a:lnTo>
                <a:lnTo>
                  <a:pt x="74675" y="2906141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27604" y="2543555"/>
            <a:ext cx="74930" cy="2973705"/>
          </a:xfrm>
          <a:custGeom>
            <a:avLst/>
            <a:gdLst/>
            <a:ahLst/>
            <a:cxnLst/>
            <a:rect l="l" t="t" r="r" b="b"/>
            <a:pathLst>
              <a:path w="74930" h="2973704">
                <a:moveTo>
                  <a:pt x="74675" y="0"/>
                </a:moveTo>
                <a:lnTo>
                  <a:pt x="0" y="0"/>
                </a:lnTo>
                <a:lnTo>
                  <a:pt x="0" y="2973197"/>
                </a:lnTo>
                <a:lnTo>
                  <a:pt x="74675" y="2973197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34511" y="2493264"/>
            <a:ext cx="74930" cy="3023870"/>
          </a:xfrm>
          <a:custGeom>
            <a:avLst/>
            <a:gdLst/>
            <a:ahLst/>
            <a:cxnLst/>
            <a:rect l="l" t="t" r="r" b="b"/>
            <a:pathLst>
              <a:path w="74929" h="3023870">
                <a:moveTo>
                  <a:pt x="74675" y="0"/>
                </a:moveTo>
                <a:lnTo>
                  <a:pt x="0" y="0"/>
                </a:lnTo>
                <a:lnTo>
                  <a:pt x="0" y="3023489"/>
                </a:lnTo>
                <a:lnTo>
                  <a:pt x="74675" y="3023489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41420" y="2441448"/>
            <a:ext cx="74930" cy="3075305"/>
          </a:xfrm>
          <a:custGeom>
            <a:avLst/>
            <a:gdLst/>
            <a:ahLst/>
            <a:cxnLst/>
            <a:rect l="l" t="t" r="r" b="b"/>
            <a:pathLst>
              <a:path w="74929" h="3075304">
                <a:moveTo>
                  <a:pt x="74675" y="0"/>
                </a:moveTo>
                <a:lnTo>
                  <a:pt x="0" y="0"/>
                </a:lnTo>
                <a:lnTo>
                  <a:pt x="0" y="3075305"/>
                </a:lnTo>
                <a:lnTo>
                  <a:pt x="74675" y="3075305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48328" y="2324100"/>
            <a:ext cx="74930" cy="3192780"/>
          </a:xfrm>
          <a:custGeom>
            <a:avLst/>
            <a:gdLst/>
            <a:ahLst/>
            <a:cxnLst/>
            <a:rect l="l" t="t" r="r" b="b"/>
            <a:pathLst>
              <a:path w="74929" h="3192779">
                <a:moveTo>
                  <a:pt x="74675" y="0"/>
                </a:moveTo>
                <a:lnTo>
                  <a:pt x="0" y="0"/>
                </a:lnTo>
                <a:lnTo>
                  <a:pt x="0" y="3192653"/>
                </a:lnTo>
                <a:lnTo>
                  <a:pt x="74675" y="3192653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55235" y="2069592"/>
            <a:ext cx="74930" cy="3447415"/>
          </a:xfrm>
          <a:custGeom>
            <a:avLst/>
            <a:gdLst/>
            <a:ahLst/>
            <a:cxnLst/>
            <a:rect l="l" t="t" r="r" b="b"/>
            <a:pathLst>
              <a:path w="74929" h="3447415">
                <a:moveTo>
                  <a:pt x="74675" y="0"/>
                </a:moveTo>
                <a:lnTo>
                  <a:pt x="0" y="0"/>
                </a:lnTo>
                <a:lnTo>
                  <a:pt x="0" y="3447161"/>
                </a:lnTo>
                <a:lnTo>
                  <a:pt x="74675" y="3447161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62144" y="2002535"/>
            <a:ext cx="74930" cy="3514725"/>
          </a:xfrm>
          <a:custGeom>
            <a:avLst/>
            <a:gdLst/>
            <a:ahLst/>
            <a:cxnLst/>
            <a:rect l="l" t="t" r="r" b="b"/>
            <a:pathLst>
              <a:path w="74929" h="3514725">
                <a:moveTo>
                  <a:pt x="74675" y="0"/>
                </a:moveTo>
                <a:lnTo>
                  <a:pt x="0" y="0"/>
                </a:lnTo>
                <a:lnTo>
                  <a:pt x="0" y="3514216"/>
                </a:lnTo>
                <a:lnTo>
                  <a:pt x="74675" y="3514216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69052" y="1866900"/>
            <a:ext cx="74930" cy="3649979"/>
          </a:xfrm>
          <a:custGeom>
            <a:avLst/>
            <a:gdLst/>
            <a:ahLst/>
            <a:cxnLst/>
            <a:rect l="l" t="t" r="r" b="b"/>
            <a:pathLst>
              <a:path w="74929" h="3649979">
                <a:moveTo>
                  <a:pt x="74675" y="0"/>
                </a:moveTo>
                <a:lnTo>
                  <a:pt x="0" y="0"/>
                </a:lnTo>
                <a:lnTo>
                  <a:pt x="0" y="3649853"/>
                </a:lnTo>
                <a:lnTo>
                  <a:pt x="74675" y="3649853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777484" y="2307335"/>
            <a:ext cx="73660" cy="3209925"/>
          </a:xfrm>
          <a:custGeom>
            <a:avLst/>
            <a:gdLst/>
            <a:ahLst/>
            <a:cxnLst/>
            <a:rect l="l" t="t" r="r" b="b"/>
            <a:pathLst>
              <a:path w="73660" h="3209925">
                <a:moveTo>
                  <a:pt x="73151" y="0"/>
                </a:moveTo>
                <a:lnTo>
                  <a:pt x="0" y="0"/>
                </a:lnTo>
                <a:lnTo>
                  <a:pt x="0" y="3209417"/>
                </a:lnTo>
                <a:lnTo>
                  <a:pt x="73151" y="3209417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84391" y="2255520"/>
            <a:ext cx="73660" cy="3261360"/>
          </a:xfrm>
          <a:custGeom>
            <a:avLst/>
            <a:gdLst/>
            <a:ahLst/>
            <a:cxnLst/>
            <a:rect l="l" t="t" r="r" b="b"/>
            <a:pathLst>
              <a:path w="73660" h="3261360">
                <a:moveTo>
                  <a:pt x="73151" y="0"/>
                </a:moveTo>
                <a:lnTo>
                  <a:pt x="0" y="0"/>
                </a:lnTo>
                <a:lnTo>
                  <a:pt x="0" y="3261233"/>
                </a:lnTo>
                <a:lnTo>
                  <a:pt x="73151" y="3261233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91300" y="2221992"/>
            <a:ext cx="73660" cy="3295015"/>
          </a:xfrm>
          <a:custGeom>
            <a:avLst/>
            <a:gdLst/>
            <a:ahLst/>
            <a:cxnLst/>
            <a:rect l="l" t="t" r="r" b="b"/>
            <a:pathLst>
              <a:path w="73659" h="3295015">
                <a:moveTo>
                  <a:pt x="73151" y="0"/>
                </a:moveTo>
                <a:lnTo>
                  <a:pt x="0" y="0"/>
                </a:lnTo>
                <a:lnTo>
                  <a:pt x="0" y="3294761"/>
                </a:lnTo>
                <a:lnTo>
                  <a:pt x="73151" y="3294761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98207" y="2086355"/>
            <a:ext cx="73660" cy="3430904"/>
          </a:xfrm>
          <a:custGeom>
            <a:avLst/>
            <a:gdLst/>
            <a:ahLst/>
            <a:cxnLst/>
            <a:rect l="l" t="t" r="r" b="b"/>
            <a:pathLst>
              <a:path w="73659" h="3430904">
                <a:moveTo>
                  <a:pt x="73151" y="0"/>
                </a:moveTo>
                <a:lnTo>
                  <a:pt x="0" y="0"/>
                </a:lnTo>
                <a:lnTo>
                  <a:pt x="0" y="3430397"/>
                </a:lnTo>
                <a:lnTo>
                  <a:pt x="73151" y="3430397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405116" y="1935479"/>
            <a:ext cx="73660" cy="3581400"/>
          </a:xfrm>
          <a:custGeom>
            <a:avLst/>
            <a:gdLst/>
            <a:ahLst/>
            <a:cxnLst/>
            <a:rect l="l" t="t" r="r" b="b"/>
            <a:pathLst>
              <a:path w="73659" h="3581400">
                <a:moveTo>
                  <a:pt x="73151" y="0"/>
                </a:moveTo>
                <a:lnTo>
                  <a:pt x="0" y="0"/>
                </a:lnTo>
                <a:lnTo>
                  <a:pt x="0" y="3581273"/>
                </a:lnTo>
                <a:lnTo>
                  <a:pt x="73151" y="3581273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12023" y="1850135"/>
            <a:ext cx="73660" cy="3667125"/>
          </a:xfrm>
          <a:custGeom>
            <a:avLst/>
            <a:gdLst/>
            <a:ahLst/>
            <a:cxnLst/>
            <a:rect l="l" t="t" r="r" b="b"/>
            <a:pathLst>
              <a:path w="73659" h="3667125">
                <a:moveTo>
                  <a:pt x="73151" y="0"/>
                </a:moveTo>
                <a:lnTo>
                  <a:pt x="0" y="0"/>
                </a:lnTo>
                <a:lnTo>
                  <a:pt x="0" y="3666616"/>
                </a:lnTo>
                <a:lnTo>
                  <a:pt x="73151" y="3666616"/>
                </a:lnTo>
                <a:lnTo>
                  <a:pt x="731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18931" y="1749551"/>
            <a:ext cx="74930" cy="3767454"/>
          </a:xfrm>
          <a:custGeom>
            <a:avLst/>
            <a:gdLst/>
            <a:ahLst/>
            <a:cxnLst/>
            <a:rect l="l" t="t" r="r" b="b"/>
            <a:pathLst>
              <a:path w="74929" h="3767454">
                <a:moveTo>
                  <a:pt x="74675" y="0"/>
                </a:moveTo>
                <a:lnTo>
                  <a:pt x="0" y="0"/>
                </a:lnTo>
                <a:lnTo>
                  <a:pt x="0" y="3767201"/>
                </a:lnTo>
                <a:lnTo>
                  <a:pt x="74675" y="3767201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625840" y="1546860"/>
            <a:ext cx="74930" cy="3970020"/>
          </a:xfrm>
          <a:custGeom>
            <a:avLst/>
            <a:gdLst/>
            <a:ahLst/>
            <a:cxnLst/>
            <a:rect l="l" t="t" r="r" b="b"/>
            <a:pathLst>
              <a:path w="74929" h="3970020">
                <a:moveTo>
                  <a:pt x="74675" y="0"/>
                </a:moveTo>
                <a:lnTo>
                  <a:pt x="0" y="0"/>
                </a:lnTo>
                <a:lnTo>
                  <a:pt x="0" y="3969892"/>
                </a:lnTo>
                <a:lnTo>
                  <a:pt x="74675" y="3969892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32747" y="1513332"/>
            <a:ext cx="74930" cy="4003675"/>
          </a:xfrm>
          <a:custGeom>
            <a:avLst/>
            <a:gdLst/>
            <a:ahLst/>
            <a:cxnLst/>
            <a:rect l="l" t="t" r="r" b="b"/>
            <a:pathLst>
              <a:path w="74929" h="4003675">
                <a:moveTo>
                  <a:pt x="74675" y="0"/>
                </a:moveTo>
                <a:lnTo>
                  <a:pt x="0" y="0"/>
                </a:lnTo>
                <a:lnTo>
                  <a:pt x="0" y="4003421"/>
                </a:lnTo>
                <a:lnTo>
                  <a:pt x="74675" y="4003421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439656" y="1394460"/>
            <a:ext cx="74930" cy="4122420"/>
          </a:xfrm>
          <a:custGeom>
            <a:avLst/>
            <a:gdLst/>
            <a:ahLst/>
            <a:cxnLst/>
            <a:rect l="l" t="t" r="r" b="b"/>
            <a:pathLst>
              <a:path w="74929" h="4122420">
                <a:moveTo>
                  <a:pt x="74675" y="0"/>
                </a:moveTo>
                <a:lnTo>
                  <a:pt x="0" y="0"/>
                </a:lnTo>
                <a:lnTo>
                  <a:pt x="0" y="4122292"/>
                </a:lnTo>
                <a:lnTo>
                  <a:pt x="74675" y="4122292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846564" y="1310639"/>
            <a:ext cx="74930" cy="4206240"/>
          </a:xfrm>
          <a:custGeom>
            <a:avLst/>
            <a:gdLst/>
            <a:ahLst/>
            <a:cxnLst/>
            <a:rect l="l" t="t" r="r" b="b"/>
            <a:pathLst>
              <a:path w="74929" h="4206240">
                <a:moveTo>
                  <a:pt x="74675" y="0"/>
                </a:moveTo>
                <a:lnTo>
                  <a:pt x="0" y="0"/>
                </a:lnTo>
                <a:lnTo>
                  <a:pt x="0" y="4206113"/>
                </a:lnTo>
                <a:lnTo>
                  <a:pt x="74675" y="4206113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253471" y="1225296"/>
            <a:ext cx="74930" cy="4291965"/>
          </a:xfrm>
          <a:custGeom>
            <a:avLst/>
            <a:gdLst/>
            <a:ahLst/>
            <a:cxnLst/>
            <a:rect l="l" t="t" r="r" b="b"/>
            <a:pathLst>
              <a:path w="74929" h="4291965">
                <a:moveTo>
                  <a:pt x="74675" y="0"/>
                </a:moveTo>
                <a:lnTo>
                  <a:pt x="0" y="0"/>
                </a:lnTo>
                <a:lnTo>
                  <a:pt x="0" y="4291457"/>
                </a:lnTo>
                <a:lnTo>
                  <a:pt x="74675" y="4291457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660380" y="1056132"/>
            <a:ext cx="74930" cy="4460875"/>
          </a:xfrm>
          <a:custGeom>
            <a:avLst/>
            <a:gdLst/>
            <a:ahLst/>
            <a:cxnLst/>
            <a:rect l="l" t="t" r="r" b="b"/>
            <a:pathLst>
              <a:path w="74929" h="4460875">
                <a:moveTo>
                  <a:pt x="74675" y="0"/>
                </a:moveTo>
                <a:lnTo>
                  <a:pt x="0" y="0"/>
                </a:lnTo>
                <a:lnTo>
                  <a:pt x="0" y="4460621"/>
                </a:lnTo>
                <a:lnTo>
                  <a:pt x="74675" y="4460621"/>
                </a:lnTo>
                <a:lnTo>
                  <a:pt x="746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764603" y="443544"/>
            <a:ext cx="10252710" cy="5146040"/>
            <a:chOff x="764603" y="443544"/>
            <a:chExt cx="10252710" cy="5146040"/>
          </a:xfrm>
        </p:grpSpPr>
        <p:sp>
          <p:nvSpPr>
            <p:cNvPr id="125" name="object 125"/>
            <p:cNvSpPr/>
            <p:nvPr/>
          </p:nvSpPr>
          <p:spPr>
            <a:xfrm>
              <a:off x="837078" y="448307"/>
              <a:ext cx="0" cy="5068570"/>
            </a:xfrm>
            <a:custGeom>
              <a:avLst/>
              <a:gdLst/>
              <a:ahLst/>
              <a:cxnLst/>
              <a:rect l="l" t="t" r="r" b="b"/>
              <a:pathLst>
                <a:path h="5068570">
                  <a:moveTo>
                    <a:pt x="0" y="506844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4603" y="448307"/>
              <a:ext cx="73025" cy="5068570"/>
            </a:xfrm>
            <a:custGeom>
              <a:avLst/>
              <a:gdLst/>
              <a:ahLst/>
              <a:cxnLst/>
              <a:rect l="l" t="t" r="r" b="b"/>
              <a:pathLst>
                <a:path w="73025" h="5068570">
                  <a:moveTo>
                    <a:pt x="0" y="5068443"/>
                  </a:moveTo>
                  <a:lnTo>
                    <a:pt x="72478" y="5068443"/>
                  </a:lnTo>
                </a:path>
                <a:path w="73025" h="5068570">
                  <a:moveTo>
                    <a:pt x="0" y="4224274"/>
                  </a:moveTo>
                  <a:lnTo>
                    <a:pt x="72478" y="4224274"/>
                  </a:lnTo>
                </a:path>
                <a:path w="73025" h="5068570">
                  <a:moveTo>
                    <a:pt x="0" y="3378454"/>
                  </a:moveTo>
                  <a:lnTo>
                    <a:pt x="72478" y="3378454"/>
                  </a:lnTo>
                </a:path>
                <a:path w="73025" h="5068570">
                  <a:moveTo>
                    <a:pt x="0" y="2534157"/>
                  </a:moveTo>
                  <a:lnTo>
                    <a:pt x="72478" y="2534157"/>
                  </a:lnTo>
                </a:path>
                <a:path w="73025" h="5068570">
                  <a:moveTo>
                    <a:pt x="0" y="1689862"/>
                  </a:moveTo>
                  <a:lnTo>
                    <a:pt x="72478" y="1689862"/>
                  </a:lnTo>
                </a:path>
                <a:path w="73025" h="5068570">
                  <a:moveTo>
                    <a:pt x="0" y="844041"/>
                  </a:moveTo>
                  <a:lnTo>
                    <a:pt x="72478" y="844041"/>
                  </a:lnTo>
                </a:path>
                <a:path w="73025" h="5068570">
                  <a:moveTo>
                    <a:pt x="0" y="0"/>
                  </a:moveTo>
                  <a:lnTo>
                    <a:pt x="7247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37078" y="5516750"/>
              <a:ext cx="10175875" cy="73025"/>
            </a:xfrm>
            <a:custGeom>
              <a:avLst/>
              <a:gdLst/>
              <a:ahLst/>
              <a:cxnLst/>
              <a:rect l="l" t="t" r="r" b="b"/>
              <a:pathLst>
                <a:path w="10175875" h="73025">
                  <a:moveTo>
                    <a:pt x="0" y="0"/>
                  </a:moveTo>
                  <a:lnTo>
                    <a:pt x="10175405" y="0"/>
                  </a:lnTo>
                </a:path>
                <a:path w="10175875" h="73025">
                  <a:moveTo>
                    <a:pt x="0" y="0"/>
                  </a:moveTo>
                  <a:lnTo>
                    <a:pt x="0" y="72478"/>
                  </a:lnTo>
                </a:path>
                <a:path w="10175875" h="73025">
                  <a:moveTo>
                    <a:pt x="406501" y="0"/>
                  </a:moveTo>
                  <a:lnTo>
                    <a:pt x="406501" y="72478"/>
                  </a:lnTo>
                </a:path>
                <a:path w="10175875" h="73025">
                  <a:moveTo>
                    <a:pt x="813409" y="0"/>
                  </a:moveTo>
                  <a:lnTo>
                    <a:pt x="813409" y="72478"/>
                  </a:lnTo>
                </a:path>
                <a:path w="10175875" h="73025">
                  <a:moveTo>
                    <a:pt x="1220317" y="0"/>
                  </a:moveTo>
                  <a:lnTo>
                    <a:pt x="1220317" y="72478"/>
                  </a:lnTo>
                </a:path>
                <a:path w="10175875" h="73025">
                  <a:moveTo>
                    <a:pt x="1628749" y="0"/>
                  </a:moveTo>
                  <a:lnTo>
                    <a:pt x="1628749" y="72478"/>
                  </a:lnTo>
                </a:path>
                <a:path w="10175875" h="73025">
                  <a:moveTo>
                    <a:pt x="2035657" y="0"/>
                  </a:moveTo>
                  <a:lnTo>
                    <a:pt x="2035657" y="72478"/>
                  </a:lnTo>
                </a:path>
                <a:path w="10175875" h="73025">
                  <a:moveTo>
                    <a:pt x="2442565" y="0"/>
                  </a:moveTo>
                  <a:lnTo>
                    <a:pt x="2442565" y="72478"/>
                  </a:lnTo>
                </a:path>
                <a:path w="10175875" h="73025">
                  <a:moveTo>
                    <a:pt x="2849473" y="0"/>
                  </a:moveTo>
                  <a:lnTo>
                    <a:pt x="2849473" y="72478"/>
                  </a:lnTo>
                </a:path>
                <a:path w="10175875" h="73025">
                  <a:moveTo>
                    <a:pt x="3256381" y="0"/>
                  </a:moveTo>
                  <a:lnTo>
                    <a:pt x="3256381" y="72478"/>
                  </a:lnTo>
                </a:path>
                <a:path w="10175875" h="73025">
                  <a:moveTo>
                    <a:pt x="3663289" y="0"/>
                  </a:moveTo>
                  <a:lnTo>
                    <a:pt x="3663289" y="72478"/>
                  </a:lnTo>
                </a:path>
                <a:path w="10175875" h="73025">
                  <a:moveTo>
                    <a:pt x="4070197" y="0"/>
                  </a:moveTo>
                  <a:lnTo>
                    <a:pt x="4070197" y="72478"/>
                  </a:lnTo>
                </a:path>
                <a:path w="10175875" h="73025">
                  <a:moveTo>
                    <a:pt x="4477105" y="0"/>
                  </a:moveTo>
                  <a:lnTo>
                    <a:pt x="4477105" y="72478"/>
                  </a:lnTo>
                </a:path>
                <a:path w="10175875" h="73025">
                  <a:moveTo>
                    <a:pt x="4884013" y="0"/>
                  </a:moveTo>
                  <a:lnTo>
                    <a:pt x="4884013" y="72478"/>
                  </a:lnTo>
                </a:path>
                <a:path w="10175875" h="73025">
                  <a:moveTo>
                    <a:pt x="5290921" y="0"/>
                  </a:moveTo>
                  <a:lnTo>
                    <a:pt x="5290921" y="72478"/>
                  </a:lnTo>
                </a:path>
                <a:path w="10175875" h="73025">
                  <a:moveTo>
                    <a:pt x="5697829" y="0"/>
                  </a:moveTo>
                  <a:lnTo>
                    <a:pt x="5697829" y="72478"/>
                  </a:lnTo>
                </a:path>
                <a:path w="10175875" h="73025">
                  <a:moveTo>
                    <a:pt x="6104737" y="0"/>
                  </a:moveTo>
                  <a:lnTo>
                    <a:pt x="6104737" y="72478"/>
                  </a:lnTo>
                </a:path>
                <a:path w="10175875" h="73025">
                  <a:moveTo>
                    <a:pt x="6511645" y="0"/>
                  </a:moveTo>
                  <a:lnTo>
                    <a:pt x="6511645" y="72478"/>
                  </a:lnTo>
                </a:path>
                <a:path w="10175875" h="73025">
                  <a:moveTo>
                    <a:pt x="6918553" y="0"/>
                  </a:moveTo>
                  <a:lnTo>
                    <a:pt x="6918553" y="72478"/>
                  </a:lnTo>
                </a:path>
                <a:path w="10175875" h="73025">
                  <a:moveTo>
                    <a:pt x="7326985" y="0"/>
                  </a:moveTo>
                  <a:lnTo>
                    <a:pt x="7326985" y="72478"/>
                  </a:lnTo>
                </a:path>
                <a:path w="10175875" h="73025">
                  <a:moveTo>
                    <a:pt x="7733893" y="0"/>
                  </a:moveTo>
                  <a:lnTo>
                    <a:pt x="7733893" y="72478"/>
                  </a:lnTo>
                </a:path>
                <a:path w="10175875" h="73025">
                  <a:moveTo>
                    <a:pt x="8140801" y="0"/>
                  </a:moveTo>
                  <a:lnTo>
                    <a:pt x="8140801" y="72478"/>
                  </a:lnTo>
                </a:path>
                <a:path w="10175875" h="73025">
                  <a:moveTo>
                    <a:pt x="8547709" y="0"/>
                  </a:moveTo>
                  <a:lnTo>
                    <a:pt x="8547709" y="72478"/>
                  </a:lnTo>
                </a:path>
                <a:path w="10175875" h="73025">
                  <a:moveTo>
                    <a:pt x="8954617" y="0"/>
                  </a:moveTo>
                  <a:lnTo>
                    <a:pt x="8954617" y="72478"/>
                  </a:lnTo>
                </a:path>
                <a:path w="10175875" h="73025">
                  <a:moveTo>
                    <a:pt x="9361525" y="0"/>
                  </a:moveTo>
                  <a:lnTo>
                    <a:pt x="9361525" y="72478"/>
                  </a:lnTo>
                </a:path>
                <a:path w="10175875" h="73025">
                  <a:moveTo>
                    <a:pt x="9768433" y="0"/>
                  </a:moveTo>
                  <a:lnTo>
                    <a:pt x="9768433" y="72478"/>
                  </a:lnTo>
                </a:path>
                <a:path w="10175875" h="73025">
                  <a:moveTo>
                    <a:pt x="10175405" y="0"/>
                  </a:moveTo>
                  <a:lnTo>
                    <a:pt x="10175405" y="72478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1909513" y="2132886"/>
            <a:ext cx="17011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41666">
                <a:latin typeface="Calibri"/>
                <a:ea typeface="Calibri"/>
                <a:cs typeface="Calibri"/>
              </a:rPr>
              <a:t>16,9</a:t>
            </a:r>
            <a:r>
              <a:rPr lang="fi" sz="2700" b="0" i="0" u="none" baseline="-29320">
                <a:latin typeface="Calibri"/>
                <a:ea typeface="Calibri"/>
                <a:cs typeface="Calibri"/>
              </a:rPr>
              <a:t>17,2</a:t>
            </a:r>
            <a:r>
              <a:rPr lang="fi" sz="2700" b="0" i="0" u="none" baseline="-12345">
                <a:latin typeface="Calibri"/>
                <a:ea typeface="Calibri"/>
                <a:cs typeface="Calibri"/>
              </a:rPr>
              <a:t>17,6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17,9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537145" y="1963951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29320">
                <a:latin typeface="Calibri"/>
                <a:ea typeface="Calibri"/>
                <a:cs typeface="Calibri"/>
              </a:rPr>
              <a:t>18,2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18,9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350961" y="1642767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16975">
                <a:latin typeface="Calibri"/>
                <a:ea typeface="Calibri"/>
                <a:cs typeface="Calibri"/>
              </a:rPr>
              <a:t>20,4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20,8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190177" y="1507665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21,6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658553" y="1862452"/>
            <a:ext cx="1207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20061">
                <a:latin typeface="Calibri"/>
                <a:ea typeface="Calibri"/>
                <a:cs typeface="Calibri"/>
              </a:rPr>
              <a:t>19 </a:t>
            </a:r>
            <a:r>
              <a:rPr lang="fi" sz="2700" b="0" i="0" u="none" baseline="-7716">
                <a:latin typeface="Calibri"/>
                <a:ea typeface="Calibri"/>
                <a:cs typeface="Calibri"/>
              </a:rPr>
              <a:t>19,3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19,5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817809" y="1727349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199317" y="1389479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44753">
                <a:latin typeface="Calibri"/>
                <a:ea typeface="Calibri"/>
                <a:cs typeface="Calibri"/>
              </a:rPr>
              <a:t>21,2</a:t>
            </a:r>
            <a:r>
              <a:rPr lang="fi" sz="2700" b="0" i="0" u="none" baseline="-24691">
                <a:latin typeface="Calibri"/>
                <a:ea typeface="Calibri"/>
                <a:cs typeface="Calibri"/>
              </a:rPr>
              <a:t>21,7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22,3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8420041" y="1152878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7716">
                <a:latin typeface="Calibri"/>
                <a:ea typeface="Calibri"/>
                <a:cs typeface="Calibri"/>
              </a:rPr>
              <a:t>23,5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23,7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233857" y="865527"/>
            <a:ext cx="1294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41666">
                <a:latin typeface="Calibri"/>
                <a:ea typeface="Calibri"/>
                <a:cs typeface="Calibri"/>
              </a:rPr>
              <a:t>24,4</a:t>
            </a:r>
            <a:r>
              <a:rPr lang="fi" sz="2700" b="0" i="0" u="none" baseline="-20061">
                <a:latin typeface="Calibri"/>
                <a:ea typeface="Calibri"/>
                <a:cs typeface="Calibri"/>
              </a:rPr>
              <a:t>24,9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25,4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479981" y="696592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26,4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27804" y="2369715"/>
            <a:ext cx="1706245" cy="327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5775" rtl="0">
              <a:lnSpc>
                <a:spcPct val="100000"/>
              </a:lnSpc>
              <a:spcBef>
                <a:spcPts val="100"/>
              </a:spcBef>
            </a:pPr>
            <a:r>
              <a:rPr lang="fi" sz="2700" b="0" i="0" u="none" baseline="-20061">
                <a:latin typeface="Calibri"/>
                <a:ea typeface="Calibri"/>
                <a:cs typeface="Calibri"/>
              </a:rPr>
              <a:t>16 </a:t>
            </a:r>
            <a:r>
              <a:rPr lang="fi" sz="2700" b="0" i="0" u="none" baseline="-4629">
                <a:latin typeface="Calibri"/>
                <a:ea typeface="Calibri"/>
                <a:cs typeface="Calibri"/>
              </a:rPr>
              <a:t>16,4</a:t>
            </a:r>
            <a:r>
              <a:rPr lang="fi" sz="1800" b="0" i="0" u="none" baseline="0">
                <a:latin typeface="Calibri"/>
                <a:ea typeface="Calibri"/>
                <a:cs typeface="Calibri"/>
              </a:rPr>
              <a:t>16,5</a:t>
            </a:r>
            <a:endParaRPr sz="1800">
              <a:latin typeface="Calibri"/>
              <a:cs typeface="Calibri"/>
            </a:endParaRPr>
          </a:p>
          <a:p>
            <a:pPr marR="1402715" algn="r" rtl="0">
              <a:lnSpc>
                <a:spcPct val="100000"/>
              </a:lnSpc>
              <a:spcBef>
                <a:spcPts val="128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5"/>
              </a:spcBef>
            </a:pPr>
            <a:endParaRPr sz="1800">
              <a:latin typeface="Calibri"/>
              <a:cs typeface="Calibri"/>
            </a:endParaRPr>
          </a:p>
          <a:p>
            <a:pPr marR="1402715" algn="r" rtl="0">
              <a:lnSpc>
                <a:spcPct val="100000"/>
              </a:lnSpc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5"/>
              </a:spcBef>
            </a:pPr>
            <a:endParaRPr sz="1800">
              <a:latin typeface="Calibri"/>
              <a:cs typeface="Calibri"/>
            </a:endParaRPr>
          </a:p>
          <a:p>
            <a:pPr marR="1403350" algn="r" rtl="0">
              <a:lnSpc>
                <a:spcPct val="100000"/>
              </a:lnSpc>
              <a:spcBef>
                <a:spcPts val="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5"/>
              </a:spcBef>
            </a:pPr>
            <a:endParaRPr sz="1800">
              <a:latin typeface="Calibri"/>
              <a:cs typeface="Calibri"/>
            </a:endParaRPr>
          </a:p>
          <a:p>
            <a:pPr marR="1403350" algn="r" rtl="0">
              <a:lnSpc>
                <a:spcPct val="100000"/>
              </a:lnSpc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78604" y="1962122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78604" y="1117444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78604" y="272768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892187" y="5648998"/>
            <a:ext cx="10020300" cy="4895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rtl="0">
              <a:lnSpc>
                <a:spcPts val="1810"/>
              </a:lnSpc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2024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2021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2017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2016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2015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2013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2012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2008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2007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2006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2004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2003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2001</a:t>
            </a:r>
            <a:endParaRPr sz="18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2000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Mikä on johtanut tähän Ruotsissa?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781" y="1809384"/>
            <a:ext cx="11079619" cy="375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Ruotsissa kestää 5 päivää ottaa yhteyttä hautaustoimistoon!!!</a:t>
            </a:r>
            <a:endParaRPr sz="32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2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5080" rtl="0">
              <a:lnSpc>
                <a:spcPct val="100000"/>
              </a:lnSpc>
              <a:spcBef>
                <a:spcPts val="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Kun joku menehtyy, Ruotsissa on tavallista ajatella, että ”se vie oman aikansa”, ei kannata stressata</a:t>
            </a:r>
            <a:endParaRPr sz="32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445"/>
              </a:spcBef>
            </a:pPr>
            <a:endParaRPr sz="3200" dirty="0">
              <a:latin typeface="Calibri"/>
              <a:cs typeface="Calibri"/>
            </a:endParaRPr>
          </a:p>
          <a:p>
            <a:pPr marL="12700" marR="4569460" rtl="0">
              <a:lnSpc>
                <a:spcPct val="112799"/>
              </a:lnSpc>
              <a:spcBef>
                <a:spcPts val="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Pitää katsoa, että kaikki pääsevät paikalle – tarkistaa kaikkien kalenterit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Mikä on johtanut tähän Ruotsissa?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781" y="1809384"/>
            <a:ext cx="11689219" cy="4337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Ruotsissa ei ole yksittäistä tahoa, joka olisi vastuussa hautajaisista</a:t>
            </a:r>
            <a:endParaRPr sz="3200" dirty="0">
              <a:latin typeface="Calibri"/>
              <a:cs typeface="Calibri"/>
            </a:endParaRPr>
          </a:p>
          <a:p>
            <a:pPr marL="308610" indent="-295910" rtl="0">
              <a:lnSpc>
                <a:spcPct val="100000"/>
              </a:lnSpc>
              <a:spcBef>
                <a:spcPts val="500"/>
              </a:spcBef>
              <a:buChar char="–"/>
              <a:tabLst>
                <a:tab pos="308610" algn="l"/>
              </a:tabLst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soveltuvin hoitaa</a:t>
            </a:r>
            <a:endParaRPr sz="3200" dirty="0">
              <a:latin typeface="Calibri"/>
              <a:cs typeface="Calibri"/>
            </a:endParaRPr>
          </a:p>
          <a:p>
            <a:pPr marL="308610" indent="-295910" rtl="0">
              <a:lnSpc>
                <a:spcPct val="100000"/>
              </a:lnSpc>
              <a:spcBef>
                <a:spcPts val="490"/>
              </a:spcBef>
              <a:buChar char="–"/>
              <a:tabLst>
                <a:tab pos="308610" algn="l"/>
              </a:tabLst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ketään ei pakoteta mihinkään</a:t>
            </a:r>
            <a:endParaRPr sz="3200" dirty="0">
              <a:latin typeface="Calibri"/>
              <a:cs typeface="Calibri"/>
            </a:endParaRPr>
          </a:p>
          <a:p>
            <a:pPr marL="12700" marR="1718945" rtl="0">
              <a:lnSpc>
                <a:spcPct val="112799"/>
              </a:lnSpc>
            </a:pPr>
            <a:endParaRPr lang="fi" sz="3200" dirty="0">
              <a:latin typeface="Calibri"/>
              <a:ea typeface="Calibri"/>
              <a:cs typeface="Calibri"/>
            </a:endParaRPr>
          </a:p>
          <a:p>
            <a:pPr marL="12700" marR="1718945" rtl="0">
              <a:lnSpc>
                <a:spcPct val="112799"/>
              </a:lnSpc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Lain mukaan hautauksen on tapahduttava mahdollisimman pian ja joka tapauksessa viimeistään kuukauden kuluessa</a:t>
            </a:r>
            <a:endParaRPr sz="32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50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Yhdestä kuukaudesta on tullut normi – ”mahdollisimman pian” on unohtunut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Mikä on johtanut tähän Ruotsissa?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780" y="1656984"/>
            <a:ext cx="10268585" cy="373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3200" b="0" i="0" u="none" baseline="0">
                <a:latin typeface="Calibri"/>
                <a:ea typeface="Calibri"/>
                <a:cs typeface="Calibri"/>
              </a:rPr>
              <a:t>”Kaikki” toivovat perjantai-iltapäivää</a:t>
            </a:r>
            <a:endParaRPr sz="320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2700"/>
              </a:spcBef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Syyttävät sormet osoittavat aina muita</a:t>
            </a:r>
            <a:endParaRPr sz="2800">
              <a:latin typeface="Calibri"/>
              <a:cs typeface="Calibri"/>
            </a:endParaRPr>
          </a:p>
          <a:p>
            <a:pPr marL="203200" indent="-190500" rtl="0">
              <a:lnSpc>
                <a:spcPct val="100000"/>
              </a:lnSpc>
              <a:spcBef>
                <a:spcPts val="505"/>
              </a:spcBef>
              <a:buChar char="-"/>
              <a:tabLst>
                <a:tab pos="203200" algn="l"/>
              </a:tabLst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Kirkoissa ja seremoniatiloissa ei ole riittävästi aikoja hautajaisille</a:t>
            </a:r>
            <a:endParaRPr sz="2800">
              <a:latin typeface="Calibri"/>
              <a:cs typeface="Calibri"/>
            </a:endParaRPr>
          </a:p>
          <a:p>
            <a:pPr marL="203200" indent="-190500" rtl="0">
              <a:lnSpc>
                <a:spcPct val="100000"/>
              </a:lnSpc>
              <a:spcBef>
                <a:spcPts val="495"/>
              </a:spcBef>
              <a:buChar char="-"/>
              <a:tabLst>
                <a:tab pos="203200" algn="l"/>
              </a:tabLst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Hautaustoimistot eivät painosta omaisia toimimaan nopeammin</a:t>
            </a:r>
            <a:endParaRPr sz="2800">
              <a:latin typeface="Calibri"/>
              <a:cs typeface="Calibri"/>
            </a:endParaRPr>
          </a:p>
          <a:p>
            <a:pPr marL="203835" indent="-190500" rtl="0">
              <a:lnSpc>
                <a:spcPct val="100000"/>
              </a:lnSpc>
              <a:spcBef>
                <a:spcPts val="505"/>
              </a:spcBef>
              <a:buChar char="-"/>
              <a:tabLst>
                <a:tab pos="203835" algn="l"/>
              </a:tabLst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Papit tarvitsevat 10 työpäivää hautaustilaisuuden järjestämiseen</a:t>
            </a:r>
            <a:endParaRPr sz="2800">
              <a:latin typeface="Calibri"/>
              <a:cs typeface="Calibri"/>
            </a:endParaRPr>
          </a:p>
          <a:p>
            <a:pPr marL="203835" indent="-190500" rtl="0">
              <a:lnSpc>
                <a:spcPct val="100000"/>
              </a:lnSpc>
              <a:spcBef>
                <a:spcPts val="500"/>
              </a:spcBef>
              <a:buChar char="-"/>
              <a:tabLst>
                <a:tab pos="203835" algn="l"/>
              </a:tabLst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Uurnahautajaisten tapauksessa krematoriot toivovat vielä lisäaikaa</a:t>
            </a:r>
            <a:endParaRPr sz="2800">
              <a:latin typeface="Calibri"/>
              <a:cs typeface="Calibri"/>
            </a:endParaRPr>
          </a:p>
          <a:p>
            <a:pPr marL="204470" indent="-190500" rtl="0">
              <a:lnSpc>
                <a:spcPct val="100000"/>
              </a:lnSpc>
              <a:spcBef>
                <a:spcPts val="495"/>
              </a:spcBef>
              <a:buChar char="-"/>
              <a:tabLst>
                <a:tab pos="204470" algn="l"/>
              </a:tabLst>
            </a:pPr>
            <a:r>
              <a:rPr lang="fi" sz="2800" b="0" i="0" u="none" baseline="0">
                <a:latin typeface="Calibri"/>
                <a:ea typeface="Calibri"/>
                <a:cs typeface="Calibri"/>
              </a:rPr>
              <a:t>Jne.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917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0" i="0" u="none" baseline="0"/>
              <a:t>Seuraukset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2623" y="1813956"/>
            <a:ext cx="11384577" cy="437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Kaikki haluavat, että ”joku muu” korjaa tilanteen eli saa lyhennettyä aikaa</a:t>
            </a:r>
            <a:endParaRPr sz="28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940"/>
              </a:spcBef>
            </a:pPr>
            <a:endParaRPr sz="28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Ruotsissa lain noudattamista valvoo Ruotsin verovirasto</a:t>
            </a:r>
            <a:endParaRPr sz="2800" dirty="0">
              <a:latin typeface="Calibri"/>
              <a:cs typeface="Calibri"/>
            </a:endParaRPr>
          </a:p>
          <a:p>
            <a:pPr marL="469900" indent="-457200" rtl="0">
              <a:lnSpc>
                <a:spcPct val="100000"/>
              </a:lnSpc>
              <a:spcBef>
                <a:spcPts val="500"/>
              </a:spcBef>
              <a:buChar char="-"/>
              <a:tabLst>
                <a:tab pos="469900" algn="l"/>
              </a:tabLst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Verovirastolle ei ole annettu resursseja asian selvittelyyn</a:t>
            </a:r>
            <a:endParaRPr sz="28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434"/>
              </a:spcBef>
              <a:buFont typeface="Calibri"/>
              <a:buChar char="-"/>
            </a:pPr>
            <a:endParaRPr sz="2800" dirty="0">
              <a:latin typeface="Calibri"/>
              <a:cs typeface="Calibri"/>
            </a:endParaRPr>
          </a:p>
          <a:p>
            <a:pPr marL="12700" marR="1694180" rtl="0">
              <a:lnSpc>
                <a:spcPct val="114999"/>
              </a:lnSpc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Henkilökohtainen mielipiteeni on, että meidän kaikkien ketjuun kuuluvien on muutettava asennettamme asian suhteen</a:t>
            </a:r>
            <a:endParaRPr sz="2800" dirty="0">
              <a:latin typeface="Calibri"/>
              <a:cs typeface="Calibri"/>
            </a:endParaRPr>
          </a:p>
          <a:p>
            <a:pPr marL="469900" indent="-457200" rtl="0">
              <a:lnSpc>
                <a:spcPct val="100000"/>
              </a:lnSpc>
              <a:spcBef>
                <a:spcPts val="490"/>
              </a:spcBef>
              <a:buChar char="-"/>
              <a:tabLst>
                <a:tab pos="469900" algn="l"/>
              </a:tabLst>
            </a:pPr>
            <a:r>
              <a:rPr lang="fi" sz="2800" b="0" i="0" u="none" baseline="0" dirty="0">
                <a:latin typeface="Calibri"/>
                <a:ea typeface="Calibri"/>
                <a:cs typeface="Calibri"/>
              </a:rPr>
              <a:t>Vaikutetaan siellä, missä voimme</a:t>
            </a:r>
            <a:endParaRPr sz="2800" dirty="0">
              <a:latin typeface="Calibri"/>
              <a:cs typeface="Calibri"/>
            </a:endParaRPr>
          </a:p>
          <a:p>
            <a:pPr marL="469900" indent="-457200" rtl="0">
              <a:lnSpc>
                <a:spcPct val="100000"/>
              </a:lnSpc>
              <a:spcBef>
                <a:spcPts val="505"/>
              </a:spcBef>
              <a:buFont typeface="Calibri"/>
              <a:buChar char="-"/>
              <a:tabLst>
                <a:tab pos="469900" algn="l"/>
              </a:tabLst>
            </a:pPr>
            <a:r>
              <a:rPr lang="fi" sz="2800" b="0" i="1" u="none" baseline="0" dirty="0">
                <a:latin typeface="Calibri"/>
                <a:ea typeface="Calibri"/>
                <a:cs typeface="Calibri"/>
              </a:rPr>
              <a:t>Nopeammista hautauksista on tultava normi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780" y="635904"/>
            <a:ext cx="894601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Mitä toivomme? Sitä mitä te jo teette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103" y="1738300"/>
            <a:ext cx="2239010" cy="296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" rtl="0">
              <a:lnSpc>
                <a:spcPct val="109500"/>
              </a:lnSpc>
              <a:spcBef>
                <a:spcPts val="90"/>
              </a:spcBef>
            </a:pPr>
            <a:r>
              <a:rPr lang="fi" sz="4400" b="0" i="0" u="none" baseline="0">
                <a:latin typeface="Calibri"/>
                <a:ea typeface="Calibri"/>
                <a:cs typeface="Calibri"/>
              </a:rPr>
              <a:t>Tanska, Norja, Suomi, Islanti,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644" y="1738300"/>
            <a:ext cx="2864355" cy="29610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3970" rtl="0">
              <a:lnSpc>
                <a:spcPct val="100000"/>
              </a:lnSpc>
              <a:spcBef>
                <a:spcPts val="590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8 päivää</a:t>
            </a:r>
            <a:endParaRPr sz="4400" dirty="0">
              <a:latin typeface="Calibri"/>
              <a:cs typeface="Calibri"/>
            </a:endParaRPr>
          </a:p>
          <a:p>
            <a:pPr marL="13335" rtl="0">
              <a:lnSpc>
                <a:spcPct val="100000"/>
              </a:lnSpc>
              <a:spcBef>
                <a:spcPts val="49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10 päivää</a:t>
            </a:r>
            <a:endParaRPr sz="44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500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14 päivää</a:t>
            </a:r>
            <a:endParaRPr sz="4400" dirty="0">
              <a:latin typeface="Calibri"/>
              <a:cs typeface="Calibri"/>
            </a:endParaRPr>
          </a:p>
          <a:p>
            <a:pPr marL="12700" rtl="0">
              <a:lnSpc>
                <a:spcPct val="100000"/>
              </a:lnSpc>
              <a:spcBef>
                <a:spcPts val="505"/>
              </a:spcBef>
            </a:pPr>
            <a:r>
              <a:rPr lang="fi" sz="4400" b="0" i="0" u="none" baseline="0" dirty="0">
                <a:latin typeface="Calibri"/>
                <a:ea typeface="Calibri"/>
                <a:cs typeface="Calibri"/>
              </a:rPr>
              <a:t>14 päivää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479" y="4772545"/>
            <a:ext cx="4970921" cy="6540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rtl="0">
              <a:lnSpc>
                <a:spcPts val="5095"/>
              </a:lnSpc>
              <a:tabLst>
                <a:tab pos="2728595" algn="l"/>
              </a:tabLst>
            </a:pPr>
            <a:r>
              <a:rPr lang="fi" sz="4400" b="0" i="0" u="none" baseline="0">
                <a:latin typeface="Calibri"/>
                <a:ea typeface="Calibri"/>
                <a:cs typeface="Calibri"/>
              </a:rPr>
              <a:t>Ruotsi,	16 päivää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8507" y="2029337"/>
            <a:ext cx="5117693" cy="30760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4492" y="2859164"/>
            <a:ext cx="4039107" cy="206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029" rtl="0">
              <a:lnSpc>
                <a:spcPct val="120000"/>
              </a:lnSpc>
              <a:spcBef>
                <a:spcPts val="100"/>
              </a:spcBef>
            </a:pPr>
            <a:r>
              <a:rPr lang="fi" sz="2800" b="0" i="0" u="none" baseline="0" dirty="0">
                <a:latin typeface="Times New Roman"/>
                <a:ea typeface="Times New Roman"/>
                <a:cs typeface="Times New Roman"/>
              </a:rPr>
              <a:t>Dennis Jansson </a:t>
            </a:r>
            <a:r>
              <a:rPr lang="fi" sz="2800" b="0" i="0" u="none" baseline="0" dirty="0">
                <a:latin typeface="Times New Roman"/>
                <a:ea typeface="Times New Roman"/>
                <a:cs typeface="Times New Roman"/>
                <a:hlinkClick r:id="rId2"/>
              </a:rPr>
              <a:t>dennis.jansson@skkf.se</a:t>
            </a:r>
            <a:r>
              <a:rPr lang="fi" sz="2800" b="0" i="0" u="none" baseline="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fi" sz="2800" b="0" i="0" u="none" baseline="0" dirty="0">
                <a:latin typeface="Times New Roman"/>
                <a:ea typeface="Times New Roman"/>
                <a:cs typeface="Times New Roman"/>
                <a:hlinkClick r:id="rId3"/>
              </a:rPr>
              <a:t>www.skkf.se</a:t>
            </a:r>
            <a:endParaRPr sz="2800" dirty="0">
              <a:latin typeface="Times New Roman"/>
              <a:cs typeface="Times New Roman"/>
            </a:endParaRPr>
          </a:p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fi" sz="2400" b="0" i="0" u="none" baseline="0" dirty="0">
                <a:latin typeface="Times New Roman"/>
                <a:ea typeface="Times New Roman"/>
                <a:cs typeface="Times New Roman"/>
                <a:hlinkClick r:id="rId4"/>
              </a:rPr>
              <a:t>www.facebook.com/skkf1882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638800" y="598805"/>
            <a:ext cx="4315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5"/>
              </a:spcBef>
            </a:pPr>
            <a:r>
              <a:rPr lang="fi" b="1" i="0" u="none" baseline="0" dirty="0">
                <a:latin typeface="Times New Roman"/>
                <a:ea typeface="Times New Roman"/>
                <a:cs typeface="Times New Roman"/>
              </a:rPr>
              <a:t>KIITOKSET OMASTA PUOLESTANI!</a:t>
            </a: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954" y="1295400"/>
            <a:ext cx="4425835" cy="38344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18225" y="76200"/>
            <a:ext cx="10633024" cy="1147997"/>
          </a:xfrm>
          <a:prstGeom prst="rect">
            <a:avLst/>
          </a:prstGeom>
        </p:spPr>
        <p:txBody>
          <a:bodyPr vert="horz" wrap="square" lIns="0" tIns="158995" rIns="0" bIns="0" rtlCol="0">
            <a:spAutoFit/>
          </a:bodyPr>
          <a:lstStyle/>
          <a:p>
            <a:pPr marL="85725" algn="l" rtl="0">
              <a:lnSpc>
                <a:spcPts val="4105"/>
              </a:lnSpc>
              <a:spcBef>
                <a:spcPts val="100"/>
              </a:spcBef>
            </a:pPr>
            <a:r>
              <a:rPr lang="fi" sz="3600" b="1" i="0" u="none" baseline="0" dirty="0"/>
              <a:t>Mikä on SKKF?</a:t>
            </a:r>
            <a:endParaRPr sz="3600" b="1" dirty="0"/>
          </a:p>
          <a:p>
            <a:pPr marL="85725" algn="l" rtl="0">
              <a:lnSpc>
                <a:spcPts val="3625"/>
              </a:lnSpc>
            </a:pPr>
            <a:r>
              <a:rPr lang="fi" sz="3200" b="1" i="0" u="none" baseline="0" dirty="0"/>
              <a:t>Toimialaliitto ilman uskonnollisia tai poliittisia yhteyksiä</a:t>
            </a:r>
            <a:endParaRPr sz="32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518225" y="1328813"/>
            <a:ext cx="7937500" cy="5072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Joitakin keskeisiä päivämääriä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Likbränningsföreningen i Stockholm eli Tukholman polttohautausyhdistys (31. toukokuuta 1882)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Svenska Likbränningsföreningen eli Ruotsin polttohautausyhdistys (19. maaliskuuta 1883)</a:t>
            </a:r>
            <a:endParaRPr sz="2400" dirty="0">
              <a:latin typeface="Calibri"/>
              <a:cs typeface="Calibri"/>
            </a:endParaRPr>
          </a:p>
          <a:p>
            <a:pPr marL="709295" lvl="1" indent="-227329" rtl="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709295" algn="l"/>
              </a:tabLst>
            </a:pPr>
            <a:r>
              <a:rPr lang="fi" sz="2000" b="0" i="0" u="none" baseline="0" dirty="0">
                <a:latin typeface="Calibri"/>
                <a:ea typeface="Calibri"/>
                <a:cs typeface="Calibri"/>
              </a:rPr>
              <a:t>Sittemmin useita paikallisosastoja</a:t>
            </a:r>
            <a:endParaRPr sz="20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Svenska eldbegängelseföreningen eli Ruotsin tuhkahautausyhdistys 1917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Ensimmäinen kansallinen konferenssi 1954 Tukholmassa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Jäsenistössä ainoastaan hautausmaatoimistoja 1957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SKKF 1983 – Kyrkogården-lehti (aiemmin Ignis)</a:t>
            </a:r>
            <a:endParaRPr sz="2400" dirty="0">
              <a:latin typeface="Calibri"/>
              <a:cs typeface="Calibri"/>
            </a:endParaRPr>
          </a:p>
          <a:p>
            <a:pPr marL="252095" indent="-227329" rtl="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52095" algn="l"/>
              </a:tabLst>
            </a:pPr>
            <a:r>
              <a:rPr lang="fi" sz="2400" b="0" i="0" u="none" baseline="0" dirty="0">
                <a:latin typeface="Calibri"/>
                <a:ea typeface="Calibri"/>
                <a:cs typeface="Calibri"/>
              </a:rPr>
              <a:t>Vuonna 2022 oma toiminnanjohtaja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5271" y="1328813"/>
            <a:ext cx="3478504" cy="34717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1800" y="0"/>
            <a:ext cx="4876800" cy="6844030"/>
            <a:chOff x="6781800" y="0"/>
            <a:chExt cx="4876800" cy="6844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800" y="0"/>
              <a:ext cx="4876800" cy="68435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6379" y="1075170"/>
              <a:ext cx="3450230" cy="4246456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831" y="0"/>
            <a:ext cx="51797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>
                <a:latin typeface="Times New Roman"/>
                <a:ea typeface="Times New Roman"/>
                <a:cs typeface="Times New Roman"/>
              </a:rPr>
              <a:t>Kansallinen konferenssi Göteborgissa 18.–19. toukokuuta 2025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6309055"/>
            <a:ext cx="3096340" cy="363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588" rIns="0" bIns="0" rtlCol="0">
            <a:spAutoFit/>
          </a:bodyPr>
          <a:lstStyle/>
          <a:p>
            <a:pPr marL="1249045" algn="l" rtl="0">
              <a:lnSpc>
                <a:spcPct val="100000"/>
              </a:lnSpc>
              <a:spcBef>
                <a:spcPts val="100"/>
              </a:spcBef>
            </a:pPr>
            <a:r>
              <a:rPr lang="fi" sz="3300" b="1" i="0" u="none" baseline="0">
                <a:latin typeface="Times New Roman"/>
                <a:ea typeface="Times New Roman"/>
                <a:cs typeface="Times New Roman"/>
              </a:rPr>
              <a:t>Tuhkaustilastot 2024</a:t>
            </a:r>
            <a:endParaRPr sz="33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1667" y="127876"/>
            <a:ext cx="4391744" cy="59353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468" y="1295400"/>
            <a:ext cx="7041807" cy="403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620714"/>
            <a:ext cx="9301162" cy="584833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050" algn="l" rtl="0">
              <a:lnSpc>
                <a:spcPct val="100000"/>
              </a:lnSpc>
              <a:spcBef>
                <a:spcPts val="95"/>
              </a:spcBef>
            </a:pPr>
            <a:r>
              <a:rPr lang="fi" sz="4000" b="0" i="0" u="none" baseline="0">
                <a:latin typeface="Times New Roman"/>
                <a:ea typeface="Times New Roman"/>
                <a:cs typeface="Times New Roman"/>
              </a:rPr>
              <a:t>Pohjoismainen vertailu, tuhkaukset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6309055"/>
            <a:ext cx="3096340" cy="363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51060" y="1909075"/>
          <a:ext cx="5964555" cy="389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2024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177 710 000:-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2023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105 236 794:-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2022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95 470 463:-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2021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93 801 928:-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2020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96 216 183:-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2019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113 597 304:-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76 444 831:-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2017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0" i="0" u="none" baseline="0">
                          <a:latin typeface="Calibri"/>
                          <a:ea typeface="Calibri"/>
                          <a:cs typeface="Calibri"/>
                        </a:rPr>
                        <a:t>16 174 493:-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marL="50800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1" i="0" u="none" baseline="0">
                          <a:latin typeface="Calibri"/>
                          <a:ea typeface="Calibri"/>
                          <a:cs typeface="Calibri"/>
                        </a:rPr>
                        <a:t>YHTEENSÄ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085" algn="r" rtl="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fi" sz="2100" b="1" i="0" u="none" baseline="0">
                          <a:latin typeface="Calibri"/>
                          <a:ea typeface="Calibri"/>
                          <a:cs typeface="Calibri"/>
                        </a:rPr>
                        <a:t>774 651 996:-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6FAC46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477" rIns="0" bIns="0" rtlCol="0">
            <a:spAutoFit/>
          </a:bodyPr>
          <a:lstStyle/>
          <a:p>
            <a:pPr marL="3361690" algn="l" rtl="0">
              <a:lnSpc>
                <a:spcPct val="100000"/>
              </a:lnSpc>
              <a:spcBef>
                <a:spcPts val="100"/>
              </a:spcBef>
            </a:pPr>
            <a:r>
              <a:rPr lang="fi" sz="3600" b="1" i="0" u="none" baseline="0">
                <a:latin typeface="Times New Roman"/>
                <a:ea typeface="Times New Roman"/>
                <a:cs typeface="Times New Roman"/>
              </a:rPr>
              <a:t>Metallien kierrätys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044575"/>
            <a:ext cx="3260724" cy="822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2731" y="1088128"/>
            <a:ext cx="4315718" cy="7508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xfrm>
            <a:off x="2514600" y="201666"/>
            <a:ext cx="62077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fi" b="1" i="0" u="none" baseline="0" dirty="0">
                <a:latin typeface="Times New Roman"/>
                <a:ea typeface="Times New Roman"/>
                <a:cs typeface="Times New Roman"/>
              </a:rPr>
              <a:t>Miksi aika on niin pitkä?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7847" y="1143000"/>
            <a:ext cx="110763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5"/>
              </a:spcBef>
            </a:pPr>
            <a:r>
              <a:rPr lang="fi" sz="3200" b="0" i="0" u="none" baseline="0" dirty="0">
                <a:latin typeface="Calibri"/>
                <a:ea typeface="Calibri"/>
                <a:cs typeface="Calibri"/>
              </a:rPr>
              <a:t>Mikä on syynä siihen, että Ruotsissa aika kuolemasta hautaamiseen on pidempi kuin muissa Pohjoismaissa?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0669" y="28920"/>
            <a:ext cx="838196" cy="8556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2047" y="638911"/>
            <a:ext cx="9174480" cy="4954905"/>
            <a:chOff x="1612047" y="638911"/>
            <a:chExt cx="9174480" cy="4954905"/>
          </a:xfrm>
        </p:grpSpPr>
        <p:sp>
          <p:nvSpPr>
            <p:cNvPr id="4" name="object 4"/>
            <p:cNvSpPr/>
            <p:nvPr/>
          </p:nvSpPr>
          <p:spPr>
            <a:xfrm>
              <a:off x="1689284" y="1455419"/>
              <a:ext cx="9092565" cy="3249295"/>
            </a:xfrm>
            <a:custGeom>
              <a:avLst/>
              <a:gdLst/>
              <a:ahLst/>
              <a:cxnLst/>
              <a:rect l="l" t="t" r="r" b="b"/>
              <a:pathLst>
                <a:path w="9092565" h="3249295">
                  <a:moveTo>
                    <a:pt x="0" y="3249167"/>
                  </a:moveTo>
                  <a:lnTo>
                    <a:pt x="89223" y="3249167"/>
                  </a:lnTo>
                </a:path>
                <a:path w="9092565" h="3249295">
                  <a:moveTo>
                    <a:pt x="206571" y="3249167"/>
                  </a:moveTo>
                  <a:lnTo>
                    <a:pt x="738447" y="3249167"/>
                  </a:lnTo>
                </a:path>
                <a:path w="9092565" h="3249295">
                  <a:moveTo>
                    <a:pt x="855795" y="3249167"/>
                  </a:moveTo>
                  <a:lnTo>
                    <a:pt x="1387671" y="3249167"/>
                  </a:lnTo>
                </a:path>
                <a:path w="9092565" h="3249295">
                  <a:moveTo>
                    <a:pt x="1505019" y="3249167"/>
                  </a:moveTo>
                  <a:lnTo>
                    <a:pt x="2036895" y="3249167"/>
                  </a:lnTo>
                </a:path>
                <a:path w="9092565" h="3249295">
                  <a:moveTo>
                    <a:pt x="2154243" y="3249167"/>
                  </a:moveTo>
                  <a:lnTo>
                    <a:pt x="2686119" y="3249167"/>
                  </a:lnTo>
                </a:path>
                <a:path w="9092565" h="3249295">
                  <a:moveTo>
                    <a:pt x="2804991" y="3249167"/>
                  </a:moveTo>
                  <a:lnTo>
                    <a:pt x="3335343" y="3249167"/>
                  </a:lnTo>
                </a:path>
                <a:path w="9092565" h="3249295">
                  <a:moveTo>
                    <a:pt x="3454215" y="3249167"/>
                  </a:moveTo>
                  <a:lnTo>
                    <a:pt x="3984567" y="3249167"/>
                  </a:lnTo>
                </a:path>
                <a:path w="9092565" h="3249295">
                  <a:moveTo>
                    <a:pt x="4103439" y="3249167"/>
                  </a:moveTo>
                  <a:lnTo>
                    <a:pt x="4635315" y="3249167"/>
                  </a:lnTo>
                </a:path>
                <a:path w="9092565" h="3249295">
                  <a:moveTo>
                    <a:pt x="4752663" y="3249167"/>
                  </a:moveTo>
                  <a:lnTo>
                    <a:pt x="5284539" y="3249167"/>
                  </a:lnTo>
                </a:path>
                <a:path w="9092565" h="3249295">
                  <a:moveTo>
                    <a:pt x="5401887" y="3249167"/>
                  </a:moveTo>
                  <a:lnTo>
                    <a:pt x="5933763" y="3249167"/>
                  </a:lnTo>
                </a:path>
                <a:path w="9092565" h="3249295">
                  <a:moveTo>
                    <a:pt x="6287331" y="3249167"/>
                  </a:moveTo>
                  <a:lnTo>
                    <a:pt x="6582987" y="3249167"/>
                  </a:lnTo>
                </a:path>
                <a:path w="9092565" h="3249295">
                  <a:moveTo>
                    <a:pt x="6936555" y="3249167"/>
                  </a:moveTo>
                  <a:lnTo>
                    <a:pt x="7232211" y="3249167"/>
                  </a:lnTo>
                </a:path>
                <a:path w="9092565" h="3249295">
                  <a:moveTo>
                    <a:pt x="7585779" y="3249167"/>
                  </a:moveTo>
                  <a:lnTo>
                    <a:pt x="7881435" y="3249167"/>
                  </a:lnTo>
                </a:path>
                <a:path w="9092565" h="3249295">
                  <a:moveTo>
                    <a:pt x="8236527" y="3249167"/>
                  </a:moveTo>
                  <a:lnTo>
                    <a:pt x="8530659" y="3249167"/>
                  </a:lnTo>
                </a:path>
                <a:path w="9092565" h="3249295">
                  <a:moveTo>
                    <a:pt x="8885751" y="3249167"/>
                  </a:moveTo>
                  <a:lnTo>
                    <a:pt x="9092006" y="3249167"/>
                  </a:lnTo>
                </a:path>
                <a:path w="9092565" h="3249295">
                  <a:moveTo>
                    <a:pt x="0" y="2436875"/>
                  </a:moveTo>
                  <a:lnTo>
                    <a:pt x="89223" y="2436875"/>
                  </a:lnTo>
                </a:path>
                <a:path w="9092565" h="3249295">
                  <a:moveTo>
                    <a:pt x="206571" y="2436875"/>
                  </a:moveTo>
                  <a:lnTo>
                    <a:pt x="738447" y="2436875"/>
                  </a:lnTo>
                </a:path>
                <a:path w="9092565" h="3249295">
                  <a:moveTo>
                    <a:pt x="855795" y="2436875"/>
                  </a:moveTo>
                  <a:lnTo>
                    <a:pt x="1387671" y="2436875"/>
                  </a:lnTo>
                </a:path>
                <a:path w="9092565" h="3249295">
                  <a:moveTo>
                    <a:pt x="1505019" y="2436875"/>
                  </a:moveTo>
                  <a:lnTo>
                    <a:pt x="2036895" y="2436875"/>
                  </a:lnTo>
                </a:path>
                <a:path w="9092565" h="3249295">
                  <a:moveTo>
                    <a:pt x="2154243" y="2436875"/>
                  </a:moveTo>
                  <a:lnTo>
                    <a:pt x="2686119" y="2436875"/>
                  </a:lnTo>
                </a:path>
                <a:path w="9092565" h="3249295">
                  <a:moveTo>
                    <a:pt x="2804991" y="2436875"/>
                  </a:moveTo>
                  <a:lnTo>
                    <a:pt x="3335343" y="2436875"/>
                  </a:lnTo>
                </a:path>
                <a:path w="9092565" h="3249295">
                  <a:moveTo>
                    <a:pt x="3454215" y="2436875"/>
                  </a:moveTo>
                  <a:lnTo>
                    <a:pt x="3984567" y="2436875"/>
                  </a:lnTo>
                </a:path>
                <a:path w="9092565" h="3249295">
                  <a:moveTo>
                    <a:pt x="4103439" y="2436875"/>
                  </a:moveTo>
                  <a:lnTo>
                    <a:pt x="4635315" y="2436875"/>
                  </a:lnTo>
                </a:path>
                <a:path w="9092565" h="3249295">
                  <a:moveTo>
                    <a:pt x="4752663" y="2436875"/>
                  </a:moveTo>
                  <a:lnTo>
                    <a:pt x="5284539" y="2436875"/>
                  </a:lnTo>
                </a:path>
                <a:path w="9092565" h="3249295">
                  <a:moveTo>
                    <a:pt x="5401887" y="2436875"/>
                  </a:moveTo>
                  <a:lnTo>
                    <a:pt x="5933763" y="2436875"/>
                  </a:lnTo>
                </a:path>
                <a:path w="9092565" h="3249295">
                  <a:moveTo>
                    <a:pt x="6287331" y="2436875"/>
                  </a:moveTo>
                  <a:lnTo>
                    <a:pt x="6582987" y="2436875"/>
                  </a:lnTo>
                </a:path>
                <a:path w="9092565" h="3249295">
                  <a:moveTo>
                    <a:pt x="6936555" y="2436875"/>
                  </a:moveTo>
                  <a:lnTo>
                    <a:pt x="7232211" y="2436875"/>
                  </a:lnTo>
                </a:path>
                <a:path w="9092565" h="3249295">
                  <a:moveTo>
                    <a:pt x="7585779" y="2436875"/>
                  </a:moveTo>
                  <a:lnTo>
                    <a:pt x="7881435" y="2436875"/>
                  </a:lnTo>
                </a:path>
                <a:path w="9092565" h="3249295">
                  <a:moveTo>
                    <a:pt x="8236527" y="2436875"/>
                  </a:moveTo>
                  <a:lnTo>
                    <a:pt x="8530659" y="2436875"/>
                  </a:lnTo>
                </a:path>
                <a:path w="9092565" h="3249295">
                  <a:moveTo>
                    <a:pt x="8885751" y="2436875"/>
                  </a:moveTo>
                  <a:lnTo>
                    <a:pt x="9092006" y="2436875"/>
                  </a:lnTo>
                </a:path>
                <a:path w="9092565" h="3249295">
                  <a:moveTo>
                    <a:pt x="2804991" y="1624583"/>
                  </a:moveTo>
                  <a:lnTo>
                    <a:pt x="3335343" y="1624583"/>
                  </a:lnTo>
                </a:path>
                <a:path w="9092565" h="3249295">
                  <a:moveTo>
                    <a:pt x="3454215" y="1624583"/>
                  </a:moveTo>
                  <a:lnTo>
                    <a:pt x="3984567" y="1624583"/>
                  </a:lnTo>
                </a:path>
                <a:path w="9092565" h="3249295">
                  <a:moveTo>
                    <a:pt x="6287331" y="1624583"/>
                  </a:moveTo>
                  <a:lnTo>
                    <a:pt x="6582987" y="1624583"/>
                  </a:lnTo>
                </a:path>
                <a:path w="9092565" h="3249295">
                  <a:moveTo>
                    <a:pt x="206571" y="1624583"/>
                  </a:moveTo>
                  <a:lnTo>
                    <a:pt x="738447" y="1624583"/>
                  </a:lnTo>
                </a:path>
                <a:path w="9092565" h="3249295">
                  <a:moveTo>
                    <a:pt x="4103439" y="1624583"/>
                  </a:moveTo>
                  <a:lnTo>
                    <a:pt x="4635315" y="1624583"/>
                  </a:lnTo>
                </a:path>
                <a:path w="9092565" h="3249295">
                  <a:moveTo>
                    <a:pt x="6936555" y="1624583"/>
                  </a:moveTo>
                  <a:lnTo>
                    <a:pt x="7232211" y="1624583"/>
                  </a:lnTo>
                </a:path>
                <a:path w="9092565" h="3249295">
                  <a:moveTo>
                    <a:pt x="1505019" y="1624583"/>
                  </a:moveTo>
                  <a:lnTo>
                    <a:pt x="2036895" y="1624583"/>
                  </a:lnTo>
                </a:path>
                <a:path w="9092565" h="3249295">
                  <a:moveTo>
                    <a:pt x="2154243" y="1624583"/>
                  </a:moveTo>
                  <a:lnTo>
                    <a:pt x="2686119" y="1624583"/>
                  </a:lnTo>
                </a:path>
                <a:path w="9092565" h="3249295">
                  <a:moveTo>
                    <a:pt x="7585779" y="1624583"/>
                  </a:moveTo>
                  <a:lnTo>
                    <a:pt x="7881435" y="1624583"/>
                  </a:lnTo>
                </a:path>
                <a:path w="9092565" h="3249295">
                  <a:moveTo>
                    <a:pt x="4752663" y="1624583"/>
                  </a:moveTo>
                  <a:lnTo>
                    <a:pt x="5284539" y="1624583"/>
                  </a:lnTo>
                </a:path>
                <a:path w="9092565" h="3249295">
                  <a:moveTo>
                    <a:pt x="0" y="1624583"/>
                  </a:moveTo>
                  <a:lnTo>
                    <a:pt x="89223" y="1624583"/>
                  </a:lnTo>
                </a:path>
                <a:path w="9092565" h="3249295">
                  <a:moveTo>
                    <a:pt x="8236527" y="1624583"/>
                  </a:moveTo>
                  <a:lnTo>
                    <a:pt x="8530659" y="1624583"/>
                  </a:lnTo>
                </a:path>
                <a:path w="9092565" h="3249295">
                  <a:moveTo>
                    <a:pt x="855795" y="1624583"/>
                  </a:moveTo>
                  <a:lnTo>
                    <a:pt x="1387671" y="1624583"/>
                  </a:lnTo>
                </a:path>
                <a:path w="9092565" h="3249295">
                  <a:moveTo>
                    <a:pt x="5401887" y="1624583"/>
                  </a:moveTo>
                  <a:lnTo>
                    <a:pt x="5933763" y="1624583"/>
                  </a:lnTo>
                </a:path>
                <a:path w="9092565" h="3249295">
                  <a:moveTo>
                    <a:pt x="8885751" y="1624583"/>
                  </a:moveTo>
                  <a:lnTo>
                    <a:pt x="9092006" y="1624583"/>
                  </a:lnTo>
                </a:path>
                <a:path w="9092565" h="3249295">
                  <a:moveTo>
                    <a:pt x="5401887" y="812291"/>
                  </a:moveTo>
                  <a:lnTo>
                    <a:pt x="5933763" y="812291"/>
                  </a:lnTo>
                </a:path>
                <a:path w="9092565" h="3249295">
                  <a:moveTo>
                    <a:pt x="4103439" y="812291"/>
                  </a:moveTo>
                  <a:lnTo>
                    <a:pt x="4635315" y="812291"/>
                  </a:lnTo>
                </a:path>
                <a:path w="9092565" h="3249295">
                  <a:moveTo>
                    <a:pt x="2804991" y="812291"/>
                  </a:moveTo>
                  <a:lnTo>
                    <a:pt x="3335343" y="812291"/>
                  </a:lnTo>
                </a:path>
                <a:path w="9092565" h="3249295">
                  <a:moveTo>
                    <a:pt x="7585779" y="812291"/>
                  </a:moveTo>
                  <a:lnTo>
                    <a:pt x="7881435" y="812291"/>
                  </a:lnTo>
                </a:path>
                <a:path w="9092565" h="3249295">
                  <a:moveTo>
                    <a:pt x="3454215" y="812291"/>
                  </a:moveTo>
                  <a:lnTo>
                    <a:pt x="3984567" y="812291"/>
                  </a:lnTo>
                </a:path>
                <a:path w="9092565" h="3249295">
                  <a:moveTo>
                    <a:pt x="6287331" y="812291"/>
                  </a:moveTo>
                  <a:lnTo>
                    <a:pt x="6582987" y="812291"/>
                  </a:lnTo>
                </a:path>
                <a:path w="9092565" h="3249295">
                  <a:moveTo>
                    <a:pt x="0" y="812291"/>
                  </a:moveTo>
                  <a:lnTo>
                    <a:pt x="89223" y="812291"/>
                  </a:lnTo>
                </a:path>
                <a:path w="9092565" h="3249295">
                  <a:moveTo>
                    <a:pt x="8236527" y="812291"/>
                  </a:moveTo>
                  <a:lnTo>
                    <a:pt x="8530659" y="812291"/>
                  </a:lnTo>
                </a:path>
                <a:path w="9092565" h="3249295">
                  <a:moveTo>
                    <a:pt x="4752663" y="812291"/>
                  </a:moveTo>
                  <a:lnTo>
                    <a:pt x="5284539" y="812291"/>
                  </a:lnTo>
                </a:path>
                <a:path w="9092565" h="3249295">
                  <a:moveTo>
                    <a:pt x="206571" y="812291"/>
                  </a:moveTo>
                  <a:lnTo>
                    <a:pt x="2686119" y="812291"/>
                  </a:lnTo>
                </a:path>
                <a:path w="9092565" h="3249295">
                  <a:moveTo>
                    <a:pt x="6936555" y="812291"/>
                  </a:moveTo>
                  <a:lnTo>
                    <a:pt x="7232211" y="812291"/>
                  </a:lnTo>
                </a:path>
                <a:path w="9092565" h="3249295">
                  <a:moveTo>
                    <a:pt x="8885751" y="812291"/>
                  </a:moveTo>
                  <a:lnTo>
                    <a:pt x="9092006" y="812291"/>
                  </a:lnTo>
                </a:path>
                <a:path w="9092565" h="3249295">
                  <a:moveTo>
                    <a:pt x="0" y="0"/>
                  </a:moveTo>
                  <a:lnTo>
                    <a:pt x="6051111" y="0"/>
                  </a:lnTo>
                </a:path>
                <a:path w="9092565" h="3249295">
                  <a:moveTo>
                    <a:pt x="6169983" y="0"/>
                  </a:moveTo>
                  <a:lnTo>
                    <a:pt x="6700335" y="0"/>
                  </a:lnTo>
                </a:path>
                <a:path w="9092565" h="3249295">
                  <a:moveTo>
                    <a:pt x="6819207" y="0"/>
                  </a:moveTo>
                  <a:lnTo>
                    <a:pt x="7351083" y="0"/>
                  </a:lnTo>
                </a:path>
                <a:path w="9092565" h="3249295">
                  <a:moveTo>
                    <a:pt x="7468431" y="0"/>
                  </a:moveTo>
                  <a:lnTo>
                    <a:pt x="7881435" y="0"/>
                  </a:lnTo>
                </a:path>
                <a:path w="9092565" h="3249295">
                  <a:moveTo>
                    <a:pt x="8117655" y="0"/>
                  </a:moveTo>
                  <a:lnTo>
                    <a:pt x="8530659" y="0"/>
                  </a:lnTo>
                </a:path>
                <a:path w="9092565" h="3249295">
                  <a:moveTo>
                    <a:pt x="8766879" y="0"/>
                  </a:moveTo>
                  <a:lnTo>
                    <a:pt x="909200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9284" y="643674"/>
              <a:ext cx="9092565" cy="0"/>
            </a:xfrm>
            <a:custGeom>
              <a:avLst/>
              <a:gdLst/>
              <a:ahLst/>
              <a:cxnLst/>
              <a:rect l="l" t="t" r="r" b="b"/>
              <a:pathLst>
                <a:path w="9092565">
                  <a:moveTo>
                    <a:pt x="0" y="0"/>
                  </a:moveTo>
                  <a:lnTo>
                    <a:pt x="9092006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78508" y="1228343"/>
              <a:ext cx="8560435" cy="4288790"/>
            </a:xfrm>
            <a:custGeom>
              <a:avLst/>
              <a:gdLst/>
              <a:ahLst/>
              <a:cxnLst/>
              <a:rect l="l" t="t" r="r" b="b"/>
              <a:pathLst>
                <a:path w="8560435" h="4288790">
                  <a:moveTo>
                    <a:pt x="117348" y="780288"/>
                  </a:moveTo>
                  <a:lnTo>
                    <a:pt x="0" y="780288"/>
                  </a:lnTo>
                  <a:lnTo>
                    <a:pt x="0" y="4288256"/>
                  </a:lnTo>
                  <a:lnTo>
                    <a:pt x="117348" y="4288256"/>
                  </a:lnTo>
                  <a:lnTo>
                    <a:pt x="117348" y="780288"/>
                  </a:lnTo>
                  <a:close/>
                </a:path>
                <a:path w="8560435" h="4288790">
                  <a:moveTo>
                    <a:pt x="766572" y="1202436"/>
                  </a:moveTo>
                  <a:lnTo>
                    <a:pt x="649224" y="1202436"/>
                  </a:lnTo>
                  <a:lnTo>
                    <a:pt x="649224" y="4288244"/>
                  </a:lnTo>
                  <a:lnTo>
                    <a:pt x="766572" y="4288244"/>
                  </a:lnTo>
                  <a:lnTo>
                    <a:pt x="766572" y="1202436"/>
                  </a:lnTo>
                  <a:close/>
                </a:path>
                <a:path w="8560435" h="4288790">
                  <a:moveTo>
                    <a:pt x="1415796" y="1153668"/>
                  </a:moveTo>
                  <a:lnTo>
                    <a:pt x="1298448" y="1153668"/>
                  </a:lnTo>
                  <a:lnTo>
                    <a:pt x="1298448" y="4288256"/>
                  </a:lnTo>
                  <a:lnTo>
                    <a:pt x="1415796" y="4288256"/>
                  </a:lnTo>
                  <a:lnTo>
                    <a:pt x="1415796" y="1153668"/>
                  </a:lnTo>
                  <a:close/>
                </a:path>
                <a:path w="8560435" h="4288790">
                  <a:moveTo>
                    <a:pt x="2065020" y="1120140"/>
                  </a:moveTo>
                  <a:lnTo>
                    <a:pt x="1947672" y="1120140"/>
                  </a:lnTo>
                  <a:lnTo>
                    <a:pt x="1947672" y="4288256"/>
                  </a:lnTo>
                  <a:lnTo>
                    <a:pt x="2065020" y="4288256"/>
                  </a:lnTo>
                  <a:lnTo>
                    <a:pt x="2065020" y="1120140"/>
                  </a:lnTo>
                  <a:close/>
                </a:path>
                <a:path w="8560435" h="4288790">
                  <a:moveTo>
                    <a:pt x="2715768" y="990600"/>
                  </a:moveTo>
                  <a:lnTo>
                    <a:pt x="2596896" y="990600"/>
                  </a:lnTo>
                  <a:lnTo>
                    <a:pt x="2596896" y="4288256"/>
                  </a:lnTo>
                  <a:lnTo>
                    <a:pt x="2715768" y="4288256"/>
                  </a:lnTo>
                  <a:lnTo>
                    <a:pt x="2715768" y="990600"/>
                  </a:lnTo>
                  <a:close/>
                </a:path>
                <a:path w="8560435" h="4288790">
                  <a:moveTo>
                    <a:pt x="3364992" y="844296"/>
                  </a:moveTo>
                  <a:lnTo>
                    <a:pt x="3246120" y="844296"/>
                  </a:lnTo>
                  <a:lnTo>
                    <a:pt x="3246120" y="4288256"/>
                  </a:lnTo>
                  <a:lnTo>
                    <a:pt x="3364992" y="4288256"/>
                  </a:lnTo>
                  <a:lnTo>
                    <a:pt x="3364992" y="844296"/>
                  </a:lnTo>
                  <a:close/>
                </a:path>
                <a:path w="8560435" h="4288790">
                  <a:moveTo>
                    <a:pt x="4014216" y="763524"/>
                  </a:moveTo>
                  <a:lnTo>
                    <a:pt x="3895344" y="763524"/>
                  </a:lnTo>
                  <a:lnTo>
                    <a:pt x="3895344" y="4288244"/>
                  </a:lnTo>
                  <a:lnTo>
                    <a:pt x="4014216" y="4288244"/>
                  </a:lnTo>
                  <a:lnTo>
                    <a:pt x="4014216" y="763524"/>
                  </a:lnTo>
                  <a:close/>
                </a:path>
                <a:path w="8560435" h="4288790">
                  <a:moveTo>
                    <a:pt x="4663440" y="665988"/>
                  </a:moveTo>
                  <a:lnTo>
                    <a:pt x="4546092" y="665988"/>
                  </a:lnTo>
                  <a:lnTo>
                    <a:pt x="4546092" y="4288256"/>
                  </a:lnTo>
                  <a:lnTo>
                    <a:pt x="4663440" y="4288256"/>
                  </a:lnTo>
                  <a:lnTo>
                    <a:pt x="4663440" y="665988"/>
                  </a:lnTo>
                  <a:close/>
                </a:path>
                <a:path w="8560435" h="4288790">
                  <a:moveTo>
                    <a:pt x="5312664" y="470916"/>
                  </a:moveTo>
                  <a:lnTo>
                    <a:pt x="5195316" y="470916"/>
                  </a:lnTo>
                  <a:lnTo>
                    <a:pt x="5195316" y="4288256"/>
                  </a:lnTo>
                  <a:lnTo>
                    <a:pt x="5312664" y="4288256"/>
                  </a:lnTo>
                  <a:lnTo>
                    <a:pt x="5312664" y="470916"/>
                  </a:lnTo>
                  <a:close/>
                </a:path>
                <a:path w="8560435" h="4288790">
                  <a:moveTo>
                    <a:pt x="5961888" y="438912"/>
                  </a:moveTo>
                  <a:lnTo>
                    <a:pt x="5844540" y="438912"/>
                  </a:lnTo>
                  <a:lnTo>
                    <a:pt x="5844540" y="4288244"/>
                  </a:lnTo>
                  <a:lnTo>
                    <a:pt x="5961888" y="4288244"/>
                  </a:lnTo>
                  <a:lnTo>
                    <a:pt x="5961888" y="438912"/>
                  </a:lnTo>
                  <a:close/>
                </a:path>
                <a:path w="8560435" h="4288790">
                  <a:moveTo>
                    <a:pt x="6611112" y="324612"/>
                  </a:moveTo>
                  <a:lnTo>
                    <a:pt x="6493764" y="324612"/>
                  </a:lnTo>
                  <a:lnTo>
                    <a:pt x="6493764" y="4288244"/>
                  </a:lnTo>
                  <a:lnTo>
                    <a:pt x="6611112" y="4288244"/>
                  </a:lnTo>
                  <a:lnTo>
                    <a:pt x="6611112" y="324612"/>
                  </a:lnTo>
                  <a:close/>
                </a:path>
                <a:path w="8560435" h="4288790">
                  <a:moveTo>
                    <a:pt x="7261860" y="243840"/>
                  </a:moveTo>
                  <a:lnTo>
                    <a:pt x="7142988" y="243840"/>
                  </a:lnTo>
                  <a:lnTo>
                    <a:pt x="7142988" y="4288256"/>
                  </a:lnTo>
                  <a:lnTo>
                    <a:pt x="7261860" y="4288256"/>
                  </a:lnTo>
                  <a:lnTo>
                    <a:pt x="7261860" y="243840"/>
                  </a:lnTo>
                  <a:close/>
                </a:path>
                <a:path w="8560435" h="4288790">
                  <a:moveTo>
                    <a:pt x="7911084" y="163068"/>
                  </a:moveTo>
                  <a:lnTo>
                    <a:pt x="7792212" y="163068"/>
                  </a:lnTo>
                  <a:lnTo>
                    <a:pt x="7792212" y="4288256"/>
                  </a:lnTo>
                  <a:lnTo>
                    <a:pt x="7911084" y="4288256"/>
                  </a:lnTo>
                  <a:lnTo>
                    <a:pt x="7911084" y="163068"/>
                  </a:lnTo>
                  <a:close/>
                </a:path>
                <a:path w="8560435" h="4288790">
                  <a:moveTo>
                    <a:pt x="8560308" y="0"/>
                  </a:moveTo>
                  <a:lnTo>
                    <a:pt x="8441436" y="0"/>
                  </a:lnTo>
                  <a:lnTo>
                    <a:pt x="8441436" y="4288256"/>
                  </a:lnTo>
                  <a:lnTo>
                    <a:pt x="8560308" y="4288256"/>
                  </a:lnTo>
                  <a:lnTo>
                    <a:pt x="85603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40396" y="969263"/>
              <a:ext cx="2715895" cy="4547870"/>
            </a:xfrm>
            <a:custGeom>
              <a:avLst/>
              <a:gdLst/>
              <a:ahLst/>
              <a:cxnLst/>
              <a:rect l="l" t="t" r="r" b="b"/>
              <a:pathLst>
                <a:path w="2715895" h="4547870">
                  <a:moveTo>
                    <a:pt x="118872" y="0"/>
                  </a:moveTo>
                  <a:lnTo>
                    <a:pt x="0" y="0"/>
                  </a:lnTo>
                  <a:lnTo>
                    <a:pt x="0" y="4547336"/>
                  </a:lnTo>
                  <a:lnTo>
                    <a:pt x="118872" y="4547336"/>
                  </a:lnTo>
                  <a:lnTo>
                    <a:pt x="118872" y="0"/>
                  </a:lnTo>
                  <a:close/>
                </a:path>
                <a:path w="2715895" h="4547870">
                  <a:moveTo>
                    <a:pt x="768096" y="324612"/>
                  </a:moveTo>
                  <a:lnTo>
                    <a:pt x="649224" y="324612"/>
                  </a:lnTo>
                  <a:lnTo>
                    <a:pt x="649224" y="4547336"/>
                  </a:lnTo>
                  <a:lnTo>
                    <a:pt x="768096" y="4547336"/>
                  </a:lnTo>
                  <a:lnTo>
                    <a:pt x="768096" y="324612"/>
                  </a:lnTo>
                  <a:close/>
                </a:path>
                <a:path w="2715895" h="4547870">
                  <a:moveTo>
                    <a:pt x="1417320" y="32004"/>
                  </a:moveTo>
                  <a:lnTo>
                    <a:pt x="1299972" y="32004"/>
                  </a:lnTo>
                  <a:lnTo>
                    <a:pt x="1299972" y="4547324"/>
                  </a:lnTo>
                  <a:lnTo>
                    <a:pt x="1417320" y="4547324"/>
                  </a:lnTo>
                  <a:lnTo>
                    <a:pt x="1417320" y="32004"/>
                  </a:lnTo>
                  <a:close/>
                </a:path>
                <a:path w="2715895" h="4547870">
                  <a:moveTo>
                    <a:pt x="2066544" y="47244"/>
                  </a:moveTo>
                  <a:lnTo>
                    <a:pt x="1949196" y="47244"/>
                  </a:lnTo>
                  <a:lnTo>
                    <a:pt x="1949196" y="4547336"/>
                  </a:lnTo>
                  <a:lnTo>
                    <a:pt x="2066544" y="4547336"/>
                  </a:lnTo>
                  <a:lnTo>
                    <a:pt x="2066544" y="47244"/>
                  </a:lnTo>
                  <a:close/>
                </a:path>
                <a:path w="2715895" h="4547870">
                  <a:moveTo>
                    <a:pt x="2715768" y="227076"/>
                  </a:moveTo>
                  <a:lnTo>
                    <a:pt x="2598420" y="227076"/>
                  </a:lnTo>
                  <a:lnTo>
                    <a:pt x="2598420" y="4547336"/>
                  </a:lnTo>
                  <a:lnTo>
                    <a:pt x="2715768" y="4547336"/>
                  </a:lnTo>
                  <a:lnTo>
                    <a:pt x="2715768" y="2270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59268" y="1618487"/>
              <a:ext cx="2715895" cy="3898265"/>
            </a:xfrm>
            <a:custGeom>
              <a:avLst/>
              <a:gdLst/>
              <a:ahLst/>
              <a:cxnLst/>
              <a:rect l="l" t="t" r="r" b="b"/>
              <a:pathLst>
                <a:path w="2715895" h="3898265">
                  <a:moveTo>
                    <a:pt x="117348" y="0"/>
                  </a:moveTo>
                  <a:lnTo>
                    <a:pt x="0" y="0"/>
                  </a:lnTo>
                  <a:lnTo>
                    <a:pt x="0" y="3898112"/>
                  </a:lnTo>
                  <a:lnTo>
                    <a:pt x="117348" y="3898112"/>
                  </a:lnTo>
                  <a:lnTo>
                    <a:pt x="117348" y="0"/>
                  </a:lnTo>
                  <a:close/>
                </a:path>
                <a:path w="2715895" h="3898265">
                  <a:moveTo>
                    <a:pt x="766572" y="487680"/>
                  </a:moveTo>
                  <a:lnTo>
                    <a:pt x="649224" y="487680"/>
                  </a:lnTo>
                  <a:lnTo>
                    <a:pt x="649224" y="3898100"/>
                  </a:lnTo>
                  <a:lnTo>
                    <a:pt x="766572" y="3898100"/>
                  </a:lnTo>
                  <a:lnTo>
                    <a:pt x="766572" y="487680"/>
                  </a:lnTo>
                  <a:close/>
                </a:path>
                <a:path w="2715895" h="3898265">
                  <a:moveTo>
                    <a:pt x="1415796" y="341376"/>
                  </a:moveTo>
                  <a:lnTo>
                    <a:pt x="1298448" y="341376"/>
                  </a:lnTo>
                  <a:lnTo>
                    <a:pt x="1298448" y="3898112"/>
                  </a:lnTo>
                  <a:lnTo>
                    <a:pt x="1415796" y="3898112"/>
                  </a:lnTo>
                  <a:lnTo>
                    <a:pt x="1415796" y="341376"/>
                  </a:lnTo>
                  <a:close/>
                </a:path>
                <a:path w="2715895" h="3898265">
                  <a:moveTo>
                    <a:pt x="2066544" y="275844"/>
                  </a:moveTo>
                  <a:lnTo>
                    <a:pt x="1947672" y="275844"/>
                  </a:lnTo>
                  <a:lnTo>
                    <a:pt x="1947672" y="3898112"/>
                  </a:lnTo>
                  <a:lnTo>
                    <a:pt x="2066544" y="3898112"/>
                  </a:lnTo>
                  <a:lnTo>
                    <a:pt x="2066544" y="275844"/>
                  </a:lnTo>
                  <a:close/>
                </a:path>
                <a:path w="2715895" h="3898265">
                  <a:moveTo>
                    <a:pt x="2715768" y="502920"/>
                  </a:moveTo>
                  <a:lnTo>
                    <a:pt x="2596896" y="502920"/>
                  </a:lnTo>
                  <a:lnTo>
                    <a:pt x="2596896" y="3898112"/>
                  </a:lnTo>
                  <a:lnTo>
                    <a:pt x="2715768" y="3898112"/>
                  </a:lnTo>
                  <a:lnTo>
                    <a:pt x="2715768" y="50292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9284" y="643680"/>
              <a:ext cx="0" cy="4872990"/>
            </a:xfrm>
            <a:custGeom>
              <a:avLst/>
              <a:gdLst/>
              <a:ahLst/>
              <a:cxnLst/>
              <a:rect l="l" t="t" r="r" b="b"/>
              <a:pathLst>
                <a:path h="4872990">
                  <a:moveTo>
                    <a:pt x="0" y="48729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16810" y="643681"/>
              <a:ext cx="73025" cy="4872990"/>
            </a:xfrm>
            <a:custGeom>
              <a:avLst/>
              <a:gdLst/>
              <a:ahLst/>
              <a:cxnLst/>
              <a:rect l="l" t="t" r="r" b="b"/>
              <a:pathLst>
                <a:path w="73025" h="4872990">
                  <a:moveTo>
                    <a:pt x="0" y="4872901"/>
                  </a:moveTo>
                  <a:lnTo>
                    <a:pt x="72478" y="4872901"/>
                  </a:lnTo>
                </a:path>
                <a:path w="73025" h="4872990">
                  <a:moveTo>
                    <a:pt x="0" y="4060901"/>
                  </a:moveTo>
                  <a:lnTo>
                    <a:pt x="72478" y="4060901"/>
                  </a:lnTo>
                </a:path>
                <a:path w="73025" h="4872990">
                  <a:moveTo>
                    <a:pt x="0" y="3248609"/>
                  </a:moveTo>
                  <a:lnTo>
                    <a:pt x="72478" y="3248609"/>
                  </a:lnTo>
                </a:path>
                <a:path w="73025" h="4872990">
                  <a:moveTo>
                    <a:pt x="0" y="2436317"/>
                  </a:moveTo>
                  <a:lnTo>
                    <a:pt x="72478" y="2436317"/>
                  </a:lnTo>
                </a:path>
                <a:path w="73025" h="4872990">
                  <a:moveTo>
                    <a:pt x="0" y="1624025"/>
                  </a:moveTo>
                  <a:lnTo>
                    <a:pt x="72478" y="1624025"/>
                  </a:lnTo>
                </a:path>
                <a:path w="73025" h="4872990">
                  <a:moveTo>
                    <a:pt x="0" y="811733"/>
                  </a:moveTo>
                  <a:lnTo>
                    <a:pt x="72478" y="811733"/>
                  </a:lnTo>
                </a:path>
                <a:path w="73025" h="4872990">
                  <a:moveTo>
                    <a:pt x="0" y="0"/>
                  </a:moveTo>
                  <a:lnTo>
                    <a:pt x="7247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9284" y="5516581"/>
              <a:ext cx="9092565" cy="73025"/>
            </a:xfrm>
            <a:custGeom>
              <a:avLst/>
              <a:gdLst/>
              <a:ahLst/>
              <a:cxnLst/>
              <a:rect l="l" t="t" r="r" b="b"/>
              <a:pathLst>
                <a:path w="9092565" h="73025">
                  <a:moveTo>
                    <a:pt x="0" y="0"/>
                  </a:moveTo>
                  <a:lnTo>
                    <a:pt x="9092006" y="0"/>
                  </a:lnTo>
                </a:path>
                <a:path w="9092565" h="73025">
                  <a:moveTo>
                    <a:pt x="0" y="0"/>
                  </a:moveTo>
                  <a:lnTo>
                    <a:pt x="0" y="72478"/>
                  </a:lnTo>
                </a:path>
                <a:path w="9092565" h="73025">
                  <a:moveTo>
                    <a:pt x="650062" y="0"/>
                  </a:moveTo>
                  <a:lnTo>
                    <a:pt x="650062" y="72478"/>
                  </a:lnTo>
                </a:path>
                <a:path w="9092565" h="73025">
                  <a:moveTo>
                    <a:pt x="1299286" y="0"/>
                  </a:moveTo>
                  <a:lnTo>
                    <a:pt x="1299286" y="72478"/>
                  </a:lnTo>
                </a:path>
                <a:path w="9092565" h="73025">
                  <a:moveTo>
                    <a:pt x="1948510" y="0"/>
                  </a:moveTo>
                  <a:lnTo>
                    <a:pt x="1948510" y="72478"/>
                  </a:lnTo>
                </a:path>
                <a:path w="9092565" h="73025">
                  <a:moveTo>
                    <a:pt x="2597734" y="0"/>
                  </a:moveTo>
                  <a:lnTo>
                    <a:pt x="2597734" y="72478"/>
                  </a:lnTo>
                </a:path>
                <a:path w="9092565" h="73025">
                  <a:moveTo>
                    <a:pt x="3246945" y="0"/>
                  </a:moveTo>
                  <a:lnTo>
                    <a:pt x="3246945" y="72478"/>
                  </a:lnTo>
                </a:path>
                <a:path w="9092565" h="73025">
                  <a:moveTo>
                    <a:pt x="3896182" y="0"/>
                  </a:moveTo>
                  <a:lnTo>
                    <a:pt x="3896182" y="72478"/>
                  </a:lnTo>
                </a:path>
                <a:path w="9092565" h="73025">
                  <a:moveTo>
                    <a:pt x="4545406" y="0"/>
                  </a:moveTo>
                  <a:lnTo>
                    <a:pt x="4545406" y="72478"/>
                  </a:lnTo>
                </a:path>
                <a:path w="9092565" h="73025">
                  <a:moveTo>
                    <a:pt x="5196154" y="0"/>
                  </a:moveTo>
                  <a:lnTo>
                    <a:pt x="5196154" y="72478"/>
                  </a:lnTo>
                </a:path>
                <a:path w="9092565" h="73025">
                  <a:moveTo>
                    <a:pt x="5845378" y="0"/>
                  </a:moveTo>
                  <a:lnTo>
                    <a:pt x="5845378" y="72478"/>
                  </a:lnTo>
                </a:path>
                <a:path w="9092565" h="73025">
                  <a:moveTo>
                    <a:pt x="6494602" y="0"/>
                  </a:moveTo>
                  <a:lnTo>
                    <a:pt x="6494602" y="72478"/>
                  </a:lnTo>
                </a:path>
                <a:path w="9092565" h="73025">
                  <a:moveTo>
                    <a:pt x="7143813" y="0"/>
                  </a:moveTo>
                  <a:lnTo>
                    <a:pt x="7143813" y="72478"/>
                  </a:lnTo>
                </a:path>
                <a:path w="9092565" h="73025">
                  <a:moveTo>
                    <a:pt x="7793037" y="0"/>
                  </a:moveTo>
                  <a:lnTo>
                    <a:pt x="7793037" y="72478"/>
                  </a:lnTo>
                </a:path>
                <a:path w="9092565" h="73025">
                  <a:moveTo>
                    <a:pt x="8442261" y="0"/>
                  </a:moveTo>
                  <a:lnTo>
                    <a:pt x="8442261" y="72478"/>
                  </a:lnTo>
                </a:path>
                <a:path w="9092565" h="73025">
                  <a:moveTo>
                    <a:pt x="9092006" y="0"/>
                  </a:moveTo>
                  <a:lnTo>
                    <a:pt x="9092006" y="72478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621806" y="1648809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21,6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8127" y="207103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0711" y="2022341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19,3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70164" y="1989880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19,5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9616" y="1860035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9069" y="1713960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21,2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18522" y="1632807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21,7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67974" y="1535423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22,3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17427" y="1340427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23,5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6879" y="1307966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23,7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16332" y="1194352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24,4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65785" y="1113199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24,9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15237" y="1032046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25,4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64690" y="869512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26,4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397542" y="732708"/>
            <a:ext cx="95250" cy="463550"/>
          </a:xfrm>
          <a:custGeom>
            <a:avLst/>
            <a:gdLst/>
            <a:ahLst/>
            <a:cxnLst/>
            <a:rect l="l" t="t" r="r" b="b"/>
            <a:pathLst>
              <a:path w="95250" h="463550">
                <a:moveTo>
                  <a:pt x="0" y="463232"/>
                </a:moveTo>
                <a:lnTo>
                  <a:pt x="37287" y="0"/>
                </a:lnTo>
                <a:lnTo>
                  <a:pt x="94818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71617" y="609256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21070" y="934097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3655" y="641718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27,8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33108" y="657948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27,7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17688" y="569938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26,6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9766" y="165213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39256" y="2139505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01841" y="1993430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21,9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51293" y="1928507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22,3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00746" y="2155964"/>
            <a:ext cx="42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20,9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3556" y="2904858"/>
            <a:ext cx="9467850" cy="389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15120" algn="r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 dirty="0">
                <a:latin typeface="Calibri"/>
                <a:ea typeface="Calibri"/>
                <a:cs typeface="Calibri"/>
              </a:rPr>
              <a:t>15</a:t>
            </a:r>
            <a:endParaRPr sz="18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2035"/>
              </a:spcBef>
            </a:pPr>
            <a:endParaRPr sz="1800" dirty="0">
              <a:latin typeface="Calibri"/>
              <a:cs typeface="Calibri"/>
            </a:endParaRPr>
          </a:p>
          <a:p>
            <a:pPr marR="9215120" algn="r" rtl="0">
              <a:lnSpc>
                <a:spcPct val="100000"/>
              </a:lnSpc>
            </a:pPr>
            <a:r>
              <a:rPr lang="fi" sz="1800" b="0" i="0" u="none" baseline="0" dirty="0">
                <a:latin typeface="Calibri"/>
                <a:ea typeface="Calibri"/>
                <a:cs typeface="Calibri"/>
              </a:rPr>
              <a:t>10</a:t>
            </a:r>
            <a:endParaRPr sz="18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2039"/>
              </a:spcBef>
            </a:pPr>
            <a:endParaRPr sz="1800" dirty="0">
              <a:latin typeface="Calibri"/>
              <a:cs typeface="Calibri"/>
            </a:endParaRPr>
          </a:p>
          <a:p>
            <a:pPr marR="9215755" algn="r" rtl="0">
              <a:lnSpc>
                <a:spcPct val="100000"/>
              </a:lnSpc>
            </a:pPr>
            <a:r>
              <a:rPr lang="fi" sz="1800" b="0" i="0" u="none" baseline="0" dirty="0">
                <a:latin typeface="Calibri"/>
                <a:ea typeface="Calibri"/>
                <a:cs typeface="Calibri"/>
              </a:rPr>
              <a:t>5</a:t>
            </a:r>
            <a:endParaRPr sz="1800" dirty="0">
              <a:latin typeface="Calibri"/>
              <a:cs typeface="Calibri"/>
            </a:endParaRPr>
          </a:p>
          <a:p>
            <a:pPr rtl="0">
              <a:lnSpc>
                <a:spcPct val="100000"/>
              </a:lnSpc>
              <a:spcBef>
                <a:spcPts val="2035"/>
              </a:spcBef>
            </a:pPr>
            <a:endParaRPr sz="1800" dirty="0">
              <a:latin typeface="Calibri"/>
              <a:cs typeface="Calibri"/>
            </a:endParaRPr>
          </a:p>
          <a:p>
            <a:pPr marL="128270" rtl="0">
              <a:lnSpc>
                <a:spcPct val="100000"/>
              </a:lnSpc>
              <a:spcBef>
                <a:spcPts val="5"/>
              </a:spcBef>
            </a:pPr>
            <a:r>
              <a:rPr lang="fi" sz="1800" b="0" i="0" u="none" baseline="0" dirty="0">
                <a:latin typeface="Calibri"/>
                <a:ea typeface="Calibri"/>
                <a:cs typeface="Calibri"/>
              </a:rPr>
              <a:t>0</a:t>
            </a:r>
            <a:endParaRPr sz="1800" dirty="0">
              <a:latin typeface="Calibri"/>
              <a:cs typeface="Calibri"/>
            </a:endParaRPr>
          </a:p>
          <a:p>
            <a:pPr marL="548640" rtl="0">
              <a:lnSpc>
                <a:spcPct val="100000"/>
              </a:lnSpc>
              <a:spcBef>
                <a:spcPts val="175"/>
              </a:spcBef>
              <a:tabLst>
                <a:tab pos="1198245" algn="l"/>
                <a:tab pos="1847214" algn="l"/>
                <a:tab pos="2496820" algn="l"/>
                <a:tab pos="3146425" algn="l"/>
                <a:tab pos="3795395" algn="l"/>
                <a:tab pos="4445000" algn="l"/>
                <a:tab pos="5094605" algn="l"/>
                <a:tab pos="5744210" algn="l"/>
                <a:tab pos="6393180" algn="l"/>
                <a:tab pos="7042784" algn="l"/>
                <a:tab pos="7692390" algn="l"/>
                <a:tab pos="8341995" algn="l"/>
                <a:tab pos="8990965" algn="l"/>
              </a:tabLst>
            </a:pPr>
            <a:r>
              <a:rPr lang="fi" sz="1800" b="0" i="0" u="none" baseline="0" dirty="0">
                <a:latin typeface="Calibri"/>
                <a:ea typeface="Calibri"/>
                <a:cs typeface="Calibri"/>
              </a:rPr>
              <a:t>2011	2012	2013	2014	2015	2016	2017	2018	2019	2020	2021	2022	2023	2024</a:t>
            </a:r>
            <a:endParaRPr sz="1800" dirty="0">
              <a:latin typeface="Calibri"/>
              <a:cs typeface="Calibri"/>
            </a:endParaRPr>
          </a:p>
          <a:p>
            <a:pPr marL="2439035" marR="2760345" rtl="0">
              <a:lnSpc>
                <a:spcPct val="100000"/>
              </a:lnSpc>
              <a:spcBef>
                <a:spcPts val="310"/>
              </a:spcBef>
            </a:pPr>
            <a:r>
              <a:rPr lang="fi" sz="1600" b="0" i="0" u="none" baseline="0" dirty="0">
                <a:latin typeface="Calibri"/>
                <a:ea typeface="Calibri"/>
                <a:cs typeface="Calibri"/>
              </a:rPr>
              <a:t>Sininen – SBF: Aika kuolemasta seremoniaan Punainen – SKKF: Aika kuolemasta tuhkaukseen</a:t>
            </a:r>
            <a:endParaRPr sz="1600" dirty="0">
              <a:latin typeface="Calibri"/>
              <a:cs typeface="Calibri"/>
            </a:endParaRPr>
          </a:p>
          <a:p>
            <a:pPr marL="2439035" rtl="0">
              <a:lnSpc>
                <a:spcPct val="100000"/>
              </a:lnSpc>
            </a:pPr>
            <a:r>
              <a:rPr lang="fi" sz="1600" b="0" i="0" u="none" baseline="0" dirty="0">
                <a:latin typeface="Calibri"/>
                <a:ea typeface="Calibri"/>
                <a:cs typeface="Calibri"/>
              </a:rPr>
              <a:t>Vihreä - SKKF: Aika kuolemasta hautaamiseen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3556" y="2092642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33556" y="1280426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25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33556" y="468210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fi" sz="1800" b="0" i="0" u="none" baseline="0">
                <a:latin typeface="Calibri"/>
                <a:ea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6309055"/>
            <a:ext cx="3083871" cy="347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581</Words>
  <Application>Microsoft Office PowerPoint</Application>
  <PresentationFormat>Laajakuva</PresentationFormat>
  <Paragraphs>176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PowerPoint-esitys</vt:lpstr>
      <vt:lpstr>Mikä on SKKF? Toimialaliitto ilman uskonnollisia tai poliittisia yhteyksiä</vt:lpstr>
      <vt:lpstr>PowerPoint-esitys</vt:lpstr>
      <vt:lpstr>Kansallinen konferenssi Göteborgissa 18.–19. toukokuuta 2025</vt:lpstr>
      <vt:lpstr>Tuhkaustilastot 2024</vt:lpstr>
      <vt:lpstr>Pohjoismainen vertailu, tuhkaukset</vt:lpstr>
      <vt:lpstr>Metallien kierrätys</vt:lpstr>
      <vt:lpstr>Miksi aika on niin pitkä?</vt:lpstr>
      <vt:lpstr>PowerPoint-esitys</vt:lpstr>
      <vt:lpstr>PowerPoint-esitys</vt:lpstr>
      <vt:lpstr>Mikä on tilanne Pohjoismaissa?</vt:lpstr>
      <vt:lpstr>Onko tilanne ollut aina sama?</vt:lpstr>
      <vt:lpstr>PowerPoint-esitys</vt:lpstr>
      <vt:lpstr>Mikä on johtanut tähän Ruotsissa?</vt:lpstr>
      <vt:lpstr>Mikä on johtanut tähän Ruotsissa?</vt:lpstr>
      <vt:lpstr>Mikä on johtanut tähän Ruotsissa?</vt:lpstr>
      <vt:lpstr>Seuraukset</vt:lpstr>
      <vt:lpstr>PowerPoint-esitys</vt:lpstr>
      <vt:lpstr>KIITOKSET OMASTA PUOLESTANI!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Mattias Elofsson</dc:creator>
  <cp:lastModifiedBy>Wilén Mikael</cp:lastModifiedBy>
  <cp:revision>3</cp:revision>
  <dcterms:created xsi:type="dcterms:W3CDTF">2026-01-16T14:10:45Z</dcterms:created>
  <dcterms:modified xsi:type="dcterms:W3CDTF">2026-03-25T04:54:16Z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2025-09-29T00:00:00Z</vt:filetime>
  </property>
  <property fmtid="{D5CDD505-2E9C-101B-9397-08002B2CF9AE}" pid="3" name="Creator">
    <vt:lpwstr>Microsoft® PowerPoint® för Microsoft 365</vt:lpwstr>
  </property>
  <property fmtid="{D5CDD505-2E9C-101B-9397-08002B2CF9AE}" pid="4" name="LastSaved">
    <vt:filetime>2026-01-16T00:00:00Z</vt:filetime>
  </property>
  <property fmtid="{D5CDD505-2E9C-101B-9397-08002B2CF9AE}" pid="5" name="Producer">
    <vt:lpwstr>Adobe PDF Library 25.1.213</vt:lpwstr>
  </property>
</Properties>
</file>