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1" r:id="rId7"/>
    <p:sldId id="260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4995" autoAdjust="0"/>
    <p:restoredTop sz="94660"/>
  </p:normalViewPr>
  <p:slideViewPr>
    <p:cSldViewPr snapToGrid="0">
      <p:cViewPr varScale="1">
        <p:scale>
          <a:sx n="41" d="100"/>
          <a:sy n="41" d="100"/>
        </p:scale>
        <p:origin x="808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4975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9135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0679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341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2305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0873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1301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778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274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951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953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97B2B-DBE1-442A-A716-6E8CF722993C}" type="datetimeFigureOut">
              <a:rPr lang="fi-FI" smtClean="0"/>
              <a:t>26.3.2020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2C0D2-0C3B-472A-A7D2-0C30D826106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6638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ALUEKESKUSREKISTERIT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MIKSI?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14882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6854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AIKATAULU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fi-FI" sz="3200" dirty="0">
                <a:ea typeface="Calibri" panose="020F0502020204030204" pitchFamily="34" charset="0"/>
                <a:cs typeface="Times New Roman" panose="02020603050405020304" pitchFamily="18" charset="0"/>
              </a:rPr>
              <a:t>Vuonna 2022: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i-FI" dirty="0">
                <a:cs typeface="Times New Roman" panose="02020603050405020304" pitchFamily="18" charset="0"/>
              </a:rPr>
              <a:t>2022 alusta lukien sukuselvitysten laatiminen ja muut lakisääteiset kirkolliset ja väestökirjanpidolliset viranomaistehtävät kokonaan aluekeskusrekistereiden tehtäväksi.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i-FI" dirty="0">
                <a:cs typeface="Times New Roman" panose="02020603050405020304" pitchFamily="18" charset="0"/>
              </a:rPr>
              <a:t>lainsäädäntö ei enää tunne kirkkoherranvirastoja kirkonkirjojen ylläpitotehtävissä vuoden 2022 alusta lukien.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i-FI" dirty="0">
                <a:cs typeface="Times New Roman" panose="02020603050405020304" pitchFamily="18" charset="0"/>
              </a:rPr>
              <a:t>Aluekeskusrekisterimääritelmä myös kirkkolakiin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12340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fi-FI" dirty="0">
                <a:solidFill>
                  <a:srgbClr val="00B050"/>
                </a:solidFill>
                <a:cs typeface="Times New Roman" panose="02020603050405020304" pitchFamily="18" charset="0"/>
              </a:rPr>
              <a:t>1.Taloudelliset syyt:</a:t>
            </a:r>
          </a:p>
          <a:p>
            <a:pPr marL="34290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fi-FI" dirty="0">
                <a:cs typeface="Times New Roman" panose="02020603050405020304" pitchFamily="18" charset="0"/>
              </a:rPr>
              <a:t>Kirjurille asetettuihin tavoitteisiin ei voida päästä ilman, että kirkonkirjojenpito on keskitetty aluekeskusrekistereihin. ICT-raportti ja talousvaliokunnan mietintö 2018: ”Kirjurin suunniteltujen taloudellisten hyötyjen saavuttamiseksi on kirkonkirjojen digitointi saatava pikaisesti valmiiksi ja jäsenrekisteripalveluissa siirryttävä keskusrekisterimalliin.”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4061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2. Toiminnalliset syyt</a:t>
            </a:r>
          </a:p>
          <a:p>
            <a:r>
              <a:rPr lang="fi-FI" dirty="0" err="1"/>
              <a:t>Kirdin</a:t>
            </a:r>
            <a:r>
              <a:rPr lang="fi-FI" dirty="0"/>
              <a:t> käyttöönottaminen helpompaa aluerekisteriyksiköissä kuin jokaisessa seurakunnassa erikseen</a:t>
            </a:r>
          </a:p>
          <a:p>
            <a:r>
              <a:rPr lang="fi-FI" dirty="0" err="1"/>
              <a:t>Kirdi</a:t>
            </a:r>
            <a:r>
              <a:rPr lang="fi-FI" dirty="0"/>
              <a:t> eli digitoitujen (kuvattujen ja Kirjuri jäsentietojärjestelmään siirrettyjen) tietojen hyödyntäminen tietojen luovutuksessa</a:t>
            </a:r>
          </a:p>
          <a:p>
            <a:r>
              <a:rPr lang="fi-FI" dirty="0"/>
              <a:t>2022 alusta lukien sukuselvitys voidaan kirjoittaa yhdellä pyynnöllä yhdestä paikasta mistä tahansa Suomen aluerekisteristä. </a:t>
            </a:r>
          </a:p>
          <a:p>
            <a:r>
              <a:rPr lang="fi-FI" dirty="0"/>
              <a:t>Aiemmin sukuselvityksen pyytäjä joutui pyytämään kustakin seurakunnasta erikseen todistuksen, joissa vainaja oli asunut elämänsä aikana</a:t>
            </a:r>
          </a:p>
          <a:p>
            <a:r>
              <a:rPr lang="fi-FI" dirty="0" err="1"/>
              <a:t>Kirdin</a:t>
            </a:r>
            <a:r>
              <a:rPr lang="fi-FI" dirty="0"/>
              <a:t> käyttöönotto kartuttaa vähitellen sukutietokantaa, jota voidaan käyttää hyväksi uusien sukuselvitysten tekemisessä</a:t>
            </a:r>
          </a:p>
          <a:p>
            <a:r>
              <a:rPr lang="fi-FI" dirty="0"/>
              <a:t>Tämä lopulta nopeuttaa ja vähentää työtä ja tuo säästöjä</a:t>
            </a:r>
          </a:p>
        </p:txBody>
      </p:sp>
    </p:spTree>
    <p:extLst>
      <p:ext uri="{BB962C8B-B14F-4D97-AF65-F5344CB8AC3E}">
        <p14:creationId xmlns:p14="http://schemas.microsoft.com/office/powerpoint/2010/main" val="322492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SYYT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>
                <a:solidFill>
                  <a:srgbClr val="00B050"/>
                </a:solidFill>
              </a:rPr>
              <a:t>2. Muut syyt, laadulliset syyt</a:t>
            </a:r>
          </a:p>
          <a:p>
            <a:r>
              <a:rPr lang="fi-FI" dirty="0" err="1"/>
              <a:t>Sijaistaminen</a:t>
            </a:r>
            <a:r>
              <a:rPr lang="fi-FI" dirty="0"/>
              <a:t> helpottuu isommissa yksiköissä</a:t>
            </a:r>
          </a:p>
          <a:p>
            <a:r>
              <a:rPr lang="fi-FI" dirty="0"/>
              <a:t>Työn asiasisältö ja Kirjuri (</a:t>
            </a:r>
            <a:r>
              <a:rPr lang="fi-FI" dirty="0" err="1"/>
              <a:t>KirDi</a:t>
            </a:r>
            <a:r>
              <a:rPr lang="fi-FI" dirty="0"/>
              <a:t>) edellyttävät hyvää ammattitaitoa; keskitettäessä työn toistuvuus, tiedon jakaminen, sisäinen tuki ja asiaan perehtynyt johto takaavat ammattitaidon</a:t>
            </a:r>
          </a:p>
          <a:p>
            <a:r>
              <a:rPr lang="fi-FI" dirty="0"/>
              <a:t>Virheet asiasisällössä </a:t>
            </a:r>
            <a:r>
              <a:rPr lang="fi-FI" dirty="0" err="1"/>
              <a:t>väehenevät</a:t>
            </a:r>
            <a:endParaRPr lang="fi-FI" dirty="0"/>
          </a:p>
          <a:p>
            <a:r>
              <a:rPr lang="fi-FI" dirty="0"/>
              <a:t>Tietoturva, tietosuoja helpompi toteuttaa ja valvoa</a:t>
            </a:r>
          </a:p>
          <a:p>
            <a:r>
              <a:rPr lang="fi-FI" dirty="0"/>
              <a:t>Koulutus helpompi </a:t>
            </a:r>
            <a:r>
              <a:rPr lang="fi-FI" dirty="0" err="1"/>
              <a:t>järjestäää</a:t>
            </a:r>
            <a:endParaRPr lang="fi-FI" dirty="0"/>
          </a:p>
          <a:p>
            <a:r>
              <a:rPr lang="fi-FI" dirty="0"/>
              <a:t>Palvelun laatu ja tasaisuus, yhtenäiset prosessit, käsittelyajat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0313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ALUEKESKUSREKISTERI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Aluekeskusrekisteri on kirkonkirjojenpitoa hoitava yksikkö, joka toimii yli seurakuntayhtymärajojen</a:t>
            </a:r>
          </a:p>
          <a:p>
            <a:r>
              <a:rPr lang="fi-FI" dirty="0"/>
              <a:t>Aiemmin oli seurakuntien kirkkoherranvirastoja ja seurakuntayhtymien keskusrekistereitä</a:t>
            </a:r>
          </a:p>
          <a:p>
            <a:r>
              <a:rPr lang="fi-FI" dirty="0"/>
              <a:t>Kirkonkirjojen pitoon kuuluu:</a:t>
            </a:r>
          </a:p>
          <a:p>
            <a:pPr marL="514350" indent="-514350">
              <a:buAutoNum type="alphaLcParenR"/>
            </a:pPr>
            <a:r>
              <a:rPr lang="fi-FI" dirty="0"/>
              <a:t>Tietojen päivittäminen (kasteet, muutot, rippikoulut, avioliitot, kirkosta eroaminen ja liittyminen, kuolema)</a:t>
            </a:r>
          </a:p>
          <a:p>
            <a:pPr marL="514350" indent="-514350">
              <a:buAutoNum type="alphaLcParenR"/>
            </a:pPr>
            <a:r>
              <a:rPr lang="fi-FI" dirty="0"/>
              <a:t>Tietojen luovuttaminen (sukuselvitykset, virkatodistukset, sukututkimukset, muut todistukset)</a:t>
            </a:r>
          </a:p>
        </p:txBody>
      </p:sp>
    </p:spTree>
    <p:extLst>
      <p:ext uri="{BB962C8B-B14F-4D97-AF65-F5344CB8AC3E}">
        <p14:creationId xmlns:p14="http://schemas.microsoft.com/office/powerpoint/2010/main" val="2152722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ERILAISET TOIMINTAMALLIT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Täysin keskitetty malli esimerkiksi Oulun aluekeskusrekisteri</a:t>
            </a:r>
          </a:p>
          <a:p>
            <a:r>
              <a:rPr lang="fi-FI" dirty="0"/>
              <a:t>Kaikki työntekijät ovat aluerekisterin palveluksessa ja työskentelevät samassa toimipisteessä</a:t>
            </a:r>
          </a:p>
          <a:p>
            <a:r>
              <a:rPr lang="fi-FI" dirty="0"/>
              <a:t>Työ on helppo johtaa</a:t>
            </a:r>
          </a:p>
          <a:p>
            <a:r>
              <a:rPr lang="fi-FI" dirty="0"/>
              <a:t>Työ tehdään kaukana seurakunnista ja sen toiminnasta</a:t>
            </a:r>
          </a:p>
          <a:p>
            <a:r>
              <a:rPr lang="fi-FI" dirty="0"/>
              <a:t>Seurakuntiin jää ainakin siirtymävaiheessa vielä aiemmin rekisterityön käytössä olleita tiloja, työntekijöitä ja palveluja</a:t>
            </a:r>
          </a:p>
        </p:txBody>
      </p:sp>
    </p:spTree>
    <p:extLst>
      <p:ext uri="{BB962C8B-B14F-4D97-AF65-F5344CB8AC3E}">
        <p14:creationId xmlns:p14="http://schemas.microsoft.com/office/powerpoint/2010/main" val="3789256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ERILAISIA TOIMINTAMALLEJA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2. Aluetoimistomalli esimerkiksi Lapuan hiippakunnan malli</a:t>
            </a:r>
          </a:p>
          <a:p>
            <a:r>
              <a:rPr lang="fi-FI" dirty="0"/>
              <a:t>Toiminta hajautettu kolmeen toimipisteeseen, joissa aluerekisterin palveluksessa olevia kokoaikaisia työntekijöitä</a:t>
            </a:r>
          </a:p>
          <a:p>
            <a:r>
              <a:rPr lang="fi-FI" dirty="0"/>
              <a:t>Johtaminen helpohkoa</a:t>
            </a:r>
          </a:p>
          <a:p>
            <a:r>
              <a:rPr lang="fi-FI" dirty="0"/>
              <a:t>Lähempänä seurakuntia</a:t>
            </a:r>
          </a:p>
          <a:p>
            <a:r>
              <a:rPr lang="fi-FI" dirty="0"/>
              <a:t>Kuitenkin seurakuntien toiminnasta etäällä</a:t>
            </a:r>
          </a:p>
        </p:txBody>
      </p:sp>
    </p:spTree>
    <p:extLst>
      <p:ext uri="{BB962C8B-B14F-4D97-AF65-F5344CB8AC3E}">
        <p14:creationId xmlns:p14="http://schemas.microsoft.com/office/powerpoint/2010/main" val="474660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ERILAISIA TOIMINTAMALLEJA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3. Hajautettu malli, Päijät-Hämeen aluekeskusrekisteri</a:t>
            </a:r>
          </a:p>
          <a:p>
            <a:r>
              <a:rPr lang="fi-FI" dirty="0"/>
              <a:t>Toiminta hajautettu kaikkiin jäsenseurakuntiin, joissa seurakunnan palveluksessa olevat tekevät aluerekisterin johdossa rekisterityötä osana tehtävänkuvaansa</a:t>
            </a:r>
          </a:p>
          <a:p>
            <a:r>
              <a:rPr lang="fi-FI" dirty="0"/>
              <a:t>Lahden seurakuntien osalta keskitetty toiminta</a:t>
            </a:r>
          </a:p>
          <a:p>
            <a:r>
              <a:rPr lang="fi-FI" dirty="0"/>
              <a:t>Seurakunnilla mahdollisuus siirtää osa tai kokonaan rekisterityö aluerekisterin hoidettavaksi</a:t>
            </a:r>
          </a:p>
          <a:p>
            <a:r>
              <a:rPr lang="fi-FI" dirty="0"/>
              <a:t>Haastavampi johtaa</a:t>
            </a:r>
          </a:p>
          <a:p>
            <a:r>
              <a:rPr lang="fi-FI" dirty="0"/>
              <a:t>Joustava ja lähellä seurakuntatyötä</a:t>
            </a:r>
          </a:p>
        </p:txBody>
      </p:sp>
    </p:spTree>
    <p:extLst>
      <p:ext uri="{BB962C8B-B14F-4D97-AF65-F5344CB8AC3E}">
        <p14:creationId xmlns:p14="http://schemas.microsoft.com/office/powerpoint/2010/main" val="2542139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390</Words>
  <Application>Microsoft Office PowerPoint</Application>
  <PresentationFormat>Laajakuva</PresentationFormat>
  <Paragraphs>53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Office-teema</vt:lpstr>
      <vt:lpstr>ALUEKESKUSREKISTERIT</vt:lpstr>
      <vt:lpstr>AIKATAULU </vt:lpstr>
      <vt:lpstr>SYYT</vt:lpstr>
      <vt:lpstr>syyt</vt:lpstr>
      <vt:lpstr>SYYT</vt:lpstr>
      <vt:lpstr>ALUEKESKUSREKISTERI</vt:lpstr>
      <vt:lpstr>ERILAISET TOIMINTAMALLIT</vt:lpstr>
      <vt:lpstr>ERILAISIA TOIMINTAMALLEJA</vt:lpstr>
      <vt:lpstr>ERILAISIA TOIMINTAMALLEJA</vt:lpstr>
      <vt:lpstr>PowerPoint-esitys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ALUEKESKUSREKISTERIT</dc:title>
  <dc:creator>Kontkanen Matti</dc:creator>
  <cp:lastModifiedBy>Matti Halme</cp:lastModifiedBy>
  <cp:revision>6</cp:revision>
  <dcterms:created xsi:type="dcterms:W3CDTF">2020-03-10T12:05:03Z</dcterms:created>
  <dcterms:modified xsi:type="dcterms:W3CDTF">2020-03-26T18:15:22Z</dcterms:modified>
</cp:coreProperties>
</file>