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98" r:id="rId4"/>
    <p:sldId id="275" r:id="rId5"/>
    <p:sldId id="302" r:id="rId6"/>
    <p:sldId id="301" r:id="rId7"/>
    <p:sldId id="258" r:id="rId8"/>
    <p:sldId id="281" r:id="rId9"/>
    <p:sldId id="299" r:id="rId10"/>
    <p:sldId id="300" r:id="rId11"/>
    <p:sldId id="280" r:id="rId12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0" autoAdjust="0"/>
    <p:restoredTop sz="90929"/>
  </p:normalViewPr>
  <p:slideViewPr>
    <p:cSldViewPr>
      <p:cViewPr varScale="1">
        <p:scale>
          <a:sx n="88" d="100"/>
          <a:sy n="88" d="100"/>
        </p:scale>
        <p:origin x="172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F62FFE3-0467-48A7-9DA4-76FA14C55E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37" tIns="47767" rIns="95537" bIns="47767" numCol="1" anchor="t" anchorCtr="0" compatLnSpc="1">
            <a:prstTxWarp prst="textNoShape">
              <a:avLst/>
            </a:prstTxWarp>
          </a:bodyPr>
          <a:lstStyle>
            <a:lvl1pPr defTabSz="95420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0E2A55B-1C75-4071-9CCA-089E79F9D67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37" tIns="47767" rIns="95537" bIns="47767" numCol="1" anchor="t" anchorCtr="0" compatLnSpc="1">
            <a:prstTxWarp prst="textNoShape">
              <a:avLst/>
            </a:prstTxWarp>
          </a:bodyPr>
          <a:lstStyle>
            <a:lvl1pPr algn="r" defTabSz="95420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164C0326-BC61-484F-B678-1BED93D159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4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37" tIns="47767" rIns="95537" bIns="47767" numCol="1" anchor="b" anchorCtr="0" compatLnSpc="1">
            <a:prstTxWarp prst="textNoShape">
              <a:avLst/>
            </a:prstTxWarp>
          </a:bodyPr>
          <a:lstStyle>
            <a:lvl1pPr defTabSz="954200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00E5915-DCBE-424B-873B-58F89B8E895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43084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37" tIns="47767" rIns="95537" bIns="47767" numCol="1" anchor="b" anchorCtr="0" compatLnSpc="1">
            <a:prstTxWarp prst="textNoShape">
              <a:avLst/>
            </a:prstTxWarp>
          </a:bodyPr>
          <a:lstStyle>
            <a:lvl1pPr algn="r" defTabSz="954200">
              <a:defRPr sz="1300"/>
            </a:lvl1pPr>
          </a:lstStyle>
          <a:p>
            <a:fld id="{07E4CB25-3F47-4B21-BF50-961ED057B488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643891633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0140627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1295400"/>
            <a:ext cx="1943100" cy="48768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1295400"/>
            <a:ext cx="5676900" cy="4876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868092754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806443640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79108427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772876426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972953661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152017019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475363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31901660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714353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FBB3A2E-3923-48DD-90B5-3BA643261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954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AE4EA5-797C-4996-AC1D-C4D7F7536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pic>
        <p:nvPicPr>
          <p:cNvPr id="1028" name="Picture 9" descr="D:\Omat tiedostot\Turkoosin omat julkaisut\Turkoosin oma logo.jpg">
            <a:extLst>
              <a:ext uri="{FF2B5EF4-FFF2-40B4-BE49-F238E27FC236}">
                <a16:creationId xmlns:a16="http://schemas.microsoft.com/office/drawing/2014/main" id="{ACD29158-B20F-4BCF-97F7-88A961C4B4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55588"/>
            <a:ext cx="12954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10">
            <a:extLst>
              <a:ext uri="{FF2B5EF4-FFF2-40B4-BE49-F238E27FC236}">
                <a16:creationId xmlns:a16="http://schemas.microsoft.com/office/drawing/2014/main" id="{87DDB9F2-D160-4AD8-851E-630A52523D17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0" y="533400"/>
            <a:ext cx="7315200" cy="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C5E3A641-EDBC-46AE-87C3-A92466379D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6666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019AFBF-3EBB-4507-ABB6-90E9410D91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KOULUTUSPÄIVÄT KOKKOLASSA 5.-6.11.2024</a:t>
            </a:r>
            <a:br>
              <a:rPr lang="fi-FI" altLang="fi-FI" sz="2400" dirty="0"/>
            </a:br>
            <a:r>
              <a:rPr lang="fi-FI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Krematorion suunnitteluhaasteet</a:t>
            </a:r>
            <a:endParaRPr lang="fi-FI" altLang="fi-FI" sz="32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D3E5EA5-96AD-4328-998F-FFB3BF9238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248400" y="5486400"/>
            <a:ext cx="2590800" cy="762000"/>
          </a:xfrm>
        </p:spPr>
        <p:txBody>
          <a:bodyPr/>
          <a:lstStyle/>
          <a:p>
            <a:pPr algn="l" eaLnBrk="1" hangingPunct="1"/>
            <a:r>
              <a:rPr lang="fi-FI" altLang="fi-FI" sz="2000" dirty="0"/>
              <a:t>DI Ville Varjo</a:t>
            </a:r>
          </a:p>
          <a:p>
            <a:pPr algn="l" eaLnBrk="1" hangingPunct="1"/>
            <a:r>
              <a:rPr lang="fi-FI" altLang="fi-FI" sz="2000" dirty="0"/>
              <a:t>6.11.2024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87C2F-22C9-3766-7D93-5EC31A901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33AEDBF-7D20-7234-080F-2BDC1BFFD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Energiatalous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C91FF9C-BD6A-ED1A-16A8-49C42DAAE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Lämmön talteenotto ja sen hyödyntäminen</a:t>
            </a:r>
          </a:p>
          <a:p>
            <a:r>
              <a:rPr lang="fi-FI" sz="2400" dirty="0"/>
              <a:t>Lämmön myynti edelleen</a:t>
            </a:r>
          </a:p>
        </p:txBody>
      </p:sp>
    </p:spTree>
    <p:extLst>
      <p:ext uri="{BB962C8B-B14F-4D97-AF65-F5344CB8AC3E}">
        <p14:creationId xmlns:p14="http://schemas.microsoft.com/office/powerpoint/2010/main" val="3356768030"/>
      </p:ext>
    </p:extLst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>
            <a:extLst>
              <a:ext uri="{FF2B5EF4-FFF2-40B4-BE49-F238E27FC236}">
                <a16:creationId xmlns:a16="http://schemas.microsoft.com/office/drawing/2014/main" id="{EE0454F1-7909-4328-9359-06B6763F1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Kiitos!</a:t>
            </a: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00FFC7B-8C07-4711-8094-2B6DA387A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/>
              <a:t>Tausta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81C2625-BACE-4748-A7D8-CFAB01119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Dipl. Ins. Ville Varjo, oma yritys vuodesta 1997</a:t>
            </a:r>
          </a:p>
          <a:p>
            <a:r>
              <a:rPr lang="fi-FI" sz="2400" dirty="0"/>
              <a:t>Toimialana rakennuttaminen ja valvonta</a:t>
            </a:r>
          </a:p>
          <a:p>
            <a:r>
              <a:rPr lang="fi-FI" sz="2400" dirty="0"/>
              <a:t>Krematorioiden rakennuttamishankkeita mm. Tampere, Kokkola, Kuopio, Pori ja Rauma sekä asiantuntijatehtäviä Hämeenlinnan, Oulun ja Jyväskylän hankkeissa</a:t>
            </a:r>
          </a:p>
          <a:p>
            <a:r>
              <a:rPr lang="fi-FI" sz="2400" dirty="0"/>
              <a:t>Lisäksi rakennuttajatehtäviä Pirkanmaan tulevassa alueellisen krematorion hankkeessa</a:t>
            </a:r>
          </a:p>
          <a:p>
            <a:r>
              <a:rPr lang="fi-FI" sz="2400" dirty="0"/>
              <a:t>Muuta seurakunnallista kokemusta mm. noin 15 kirkon korjauksesta, seurakuntatilojen sisäilmakorjauksista ja leirikeskusten korjauksista</a:t>
            </a:r>
          </a:p>
          <a:p>
            <a:pPr eaLnBrk="1" hangingPunct="1"/>
            <a:endParaRPr lang="fi-FI" altLang="fi-FI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89BD-F887-86FB-BD5C-1E11E3E98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E05AD5B-24F0-DFE0-2639-84213FF09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Krematorio ja </a:t>
            </a:r>
            <a:r>
              <a:rPr lang="fi-FI" altLang="fi-FI" dirty="0" err="1"/>
              <a:t>luvitus</a:t>
            </a:r>
            <a:endParaRPr lang="fi-FI" altLang="fi-FI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28CF3C1-2529-BBDB-1A18-FF6E906E3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Suodatinlaitteet ovat nykyään käytännössä pakollisia</a:t>
            </a:r>
          </a:p>
          <a:p>
            <a:r>
              <a:rPr lang="fi-FI" sz="2400" dirty="0"/>
              <a:t>Vaatii ympäristöluvan</a:t>
            </a:r>
          </a:p>
          <a:p>
            <a:r>
              <a:rPr lang="fi-FI" sz="2400" dirty="0"/>
              <a:t>Paikkakuntakohtaisia eroja käsittelyajoissa ja painopisteissä</a:t>
            </a:r>
          </a:p>
          <a:p>
            <a:r>
              <a:rPr lang="fi-FI" sz="2400" dirty="0"/>
              <a:t>Perustamislupa </a:t>
            </a:r>
            <a:r>
              <a:rPr lang="fi-FI" sz="2400" dirty="0" err="1"/>
              <a:t>AVIsta</a:t>
            </a:r>
            <a:endParaRPr lang="fi-FI" sz="2400" dirty="0"/>
          </a:p>
          <a:p>
            <a:r>
              <a:rPr lang="fi-FI" sz="2400" dirty="0"/>
              <a:t>Rakennuslupa</a:t>
            </a:r>
          </a:p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24394784"/>
      </p:ext>
    </p:extLst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5C066A2-2618-4485-9A8D-574C81A606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Kokonaisuus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3A9F6B5-9B19-4AC4-9561-CB94C4F29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Kahden linjaston rakennuksen laajuus noin 1000 m2</a:t>
            </a:r>
          </a:p>
          <a:p>
            <a:r>
              <a:rPr lang="fi-FI" sz="2400" dirty="0"/>
              <a:t>Laajuudessa mukana vainajakylmiöpaikkoja noin 100 vainajalle</a:t>
            </a:r>
          </a:p>
          <a:p>
            <a:r>
              <a:rPr lang="fi-FI" sz="2400" dirty="0"/>
              <a:t>Kahden linjaston kapasiteetti noin 4000 tuhkausta / v</a:t>
            </a:r>
          </a:p>
          <a:p>
            <a:r>
              <a:rPr lang="fi-FI" sz="2400" dirty="0"/>
              <a:t>Useammalla työvuorolla päästään suurempiin lukemiin</a:t>
            </a:r>
          </a:p>
          <a:p>
            <a:r>
              <a:rPr lang="fi-FI" sz="2400" dirty="0"/>
              <a:t>Vanhaan rakennukseen tai sen laajennukseen on tehty suodatinlaitteella olevia krematorioita mm. Kokkolassa ja Raumalla</a:t>
            </a: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ABB42-28D3-2F4F-E6E4-420725BC8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6726FBE-FCE5-362F-0218-957A5535B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Kustannukset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7DB1D5-A799-5DB8-2150-E3ACBD36F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Rakennus 3 – 5 miljoonaa euroa </a:t>
            </a:r>
          </a:p>
          <a:p>
            <a:r>
              <a:rPr lang="fi-FI" sz="2400" dirty="0"/>
              <a:t>Laitteistot noin 1 miljoonaa euroa / linjasto</a:t>
            </a:r>
          </a:p>
          <a:p>
            <a:r>
              <a:rPr lang="fi-FI" sz="2400" dirty="0"/>
              <a:t>Vainajakylmiöt noin 3000 euroa / vainajapaikka</a:t>
            </a:r>
          </a:p>
          <a:p>
            <a:r>
              <a:rPr lang="fi-FI" sz="2400" dirty="0"/>
              <a:t>Nostinkoneisto, tuhkankäsittely, muu kalustus</a:t>
            </a:r>
          </a:p>
          <a:p>
            <a:r>
              <a:rPr lang="fi-FI" sz="2400" dirty="0"/>
              <a:t>Mahdolliset kaavoituskulut</a:t>
            </a:r>
          </a:p>
          <a:p>
            <a:r>
              <a:rPr lang="fi-FI" sz="2400" dirty="0"/>
              <a:t>Henkilöstö-, polttoaine- ja huoltokulut noin 0,5 – 1,0 miljoonaa euroa/vuosi kahden uunin laitokselle</a:t>
            </a:r>
          </a:p>
        </p:txBody>
      </p:sp>
    </p:spTree>
    <p:extLst>
      <p:ext uri="{BB962C8B-B14F-4D97-AF65-F5344CB8AC3E}">
        <p14:creationId xmlns:p14="http://schemas.microsoft.com/office/powerpoint/2010/main" val="3913175002"/>
      </p:ext>
    </p:extLst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6013C-C5C5-A245-A633-1AB1A3275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43E007E-F102-76AE-814C-05CB83FC1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Suunnittelun ohjaus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A4034F2-F964-56B1-90D3-7C9217409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Suunnittelutason viritys; teollisuustila vai sakraalitila</a:t>
            </a:r>
          </a:p>
          <a:p>
            <a:r>
              <a:rPr lang="fi-FI" sz="2400" dirty="0"/>
              <a:t>Talotekniikan perusratkaisut; kiinteistön talotekniikan ja laitteiden tekniikan rajapinnat</a:t>
            </a:r>
          </a:p>
          <a:p>
            <a:r>
              <a:rPr lang="fi-FI" sz="2400" dirty="0"/>
              <a:t>Sisäänviennin ratkaisut ja kuljetusreitit</a:t>
            </a:r>
          </a:p>
          <a:p>
            <a:r>
              <a:rPr lang="fi-FI" sz="2400" dirty="0"/>
              <a:t>Varavoiman tarve ja järjestely, esim. superkondensaattorit + varavoimadiesel</a:t>
            </a:r>
          </a:p>
          <a:p>
            <a:r>
              <a:rPr lang="fi-FI" sz="2400" dirty="0"/>
              <a:t>Polttoaineen valinta; maakaasu, biokaasu, nestekaasu, öljy tai biodiesel</a:t>
            </a:r>
          </a:p>
          <a:p>
            <a:r>
              <a:rPr lang="fi-FI" sz="2400" dirty="0"/>
              <a:t>Lämmöntalteenoton järjestelyt</a:t>
            </a:r>
          </a:p>
          <a:p>
            <a:r>
              <a:rPr lang="fi-FI" sz="2400" dirty="0"/>
              <a:t>Uudet tekniikat kuten sähköuuni ovat tulossa</a:t>
            </a:r>
          </a:p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326365402"/>
      </p:ext>
    </p:extLst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301B783-DA29-456F-A916-D39A6CFA7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Alueelliset krematoriot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22B4626-A29F-4F2D-BACF-4552BFFA1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000" dirty="0"/>
              <a:t>Seurakuntien omistama jaettavaa voittoa tuottamaton krematorioyhtiö on mahdollinen</a:t>
            </a:r>
          </a:p>
          <a:p>
            <a:r>
              <a:rPr lang="fi-FI" sz="2000" dirty="0"/>
              <a:t>Vaatii perustamisluvan ja ympäristöluvan</a:t>
            </a:r>
          </a:p>
          <a:p>
            <a:r>
              <a:rPr lang="fi-FI" sz="2000" dirty="0"/>
              <a:t>Osakassopimus ja yhtiöjärjestys kuten muissakin yhtiöissä</a:t>
            </a:r>
          </a:p>
          <a:p>
            <a:r>
              <a:rPr lang="fi-FI" sz="2000" dirty="0"/>
              <a:t>Maksuosuudet osakaskuntien väkiluvun mukaan</a:t>
            </a:r>
          </a:p>
          <a:p>
            <a:r>
              <a:rPr lang="fi-FI" sz="2000" dirty="0"/>
              <a:t>Aloitteen tekijä laadituttaa osakassopimuksen ja yhtiöjärjestyksen sekä selvittää mahdollisten osakasseurakuntien osallistumishalukkuuden</a:t>
            </a:r>
          </a:p>
          <a:p>
            <a:r>
              <a:rPr lang="fi-FI" sz="2000" dirty="0"/>
              <a:t>Tunnuslukutasolla kahden uunin laitos on itsensä kannattava noin 4000 vuotuisen tuhkauksen ja noin 300 euron tuhkausmaksun tasolla</a:t>
            </a:r>
          </a:p>
          <a:p>
            <a:r>
              <a:rPr lang="fi-FI" sz="2000" dirty="0"/>
              <a:t>Krematorioyhtiön tulisi tuottaa hiukan voittoa, joka jätetään yhtiöön ja käytetään investointiluontoisiin korjauksiin</a:t>
            </a:r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301B783-DA29-456F-A916-D39A6CFA7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Huomioita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22B4626-A29F-4F2D-BACF-4552BFFA1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Krematoriolaitteet vaativat säännöllistä huoltoa</a:t>
            </a:r>
          </a:p>
          <a:p>
            <a:r>
              <a:rPr lang="fi-FI" sz="2400" dirty="0"/>
              <a:t>Huollon vasteajat ja saatavuus saattavat olla kriittisiä tekijöitä</a:t>
            </a:r>
          </a:p>
          <a:p>
            <a:r>
              <a:rPr lang="fi-FI" sz="2400" dirty="0"/>
              <a:t>Olisi eduksi, jos henkilöstö hallitsisi varsinkin suodatinlaitteiden tekniikan mahdollisimman hyvin</a:t>
            </a:r>
          </a:p>
          <a:p>
            <a:r>
              <a:rPr lang="fi-FI" sz="2400" dirty="0"/>
              <a:t>Pääosa ongelmista on melko yksinkertaisia ja merkittävä osa komponenteista on tavanomaisia teollisuuskomponentteja</a:t>
            </a:r>
          </a:p>
          <a:p>
            <a:r>
              <a:rPr lang="fi-FI" sz="2400" dirty="0"/>
              <a:t>Rakentamisen ohjaus ja työkulttuurin erot</a:t>
            </a:r>
          </a:p>
          <a:p>
            <a:r>
              <a:rPr lang="fi-FI" sz="2400" dirty="0"/>
              <a:t>Selkeä projektin vetovastuu rakentamisen aikana vaadittava toimittajalta</a:t>
            </a:r>
          </a:p>
        </p:txBody>
      </p:sp>
    </p:spTree>
    <p:extLst>
      <p:ext uri="{BB962C8B-B14F-4D97-AF65-F5344CB8AC3E}">
        <p14:creationId xmlns:p14="http://schemas.microsoft.com/office/powerpoint/2010/main" val="1161859945"/>
      </p:ext>
    </p:extLst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3E2CA-4B1C-DDF2-8884-CFB14D788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B5F84D8-0DA6-E443-01D1-C63278599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533400"/>
          </a:xfrm>
        </p:spPr>
        <p:txBody>
          <a:bodyPr/>
          <a:lstStyle/>
          <a:p>
            <a:pPr eaLnBrk="1" hangingPunct="1"/>
            <a:r>
              <a:rPr lang="fi-FI" altLang="fi-FI" dirty="0"/>
              <a:t>Polttoaineista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378B89F-1B7C-615E-197F-201C30224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fi-FI" sz="2400" dirty="0"/>
              <a:t>Polttoöljy / biodiesel</a:t>
            </a:r>
          </a:p>
          <a:p>
            <a:r>
              <a:rPr lang="fi-FI" sz="2400" dirty="0"/>
              <a:t>Nestekaasujärjestelmät</a:t>
            </a:r>
          </a:p>
          <a:p>
            <a:r>
              <a:rPr lang="fi-FI" sz="2400" dirty="0"/>
              <a:t>Maakaasu</a:t>
            </a:r>
          </a:p>
          <a:p>
            <a:r>
              <a:rPr lang="fi-FI" sz="2400" dirty="0"/>
              <a:t>Biokaasu</a:t>
            </a:r>
          </a:p>
          <a:p>
            <a:r>
              <a:rPr lang="fi-FI" sz="2400" dirty="0"/>
              <a:t>Sähkö</a:t>
            </a:r>
          </a:p>
        </p:txBody>
      </p:sp>
    </p:spTree>
    <p:extLst>
      <p:ext uri="{BB962C8B-B14F-4D97-AF65-F5344CB8AC3E}">
        <p14:creationId xmlns:p14="http://schemas.microsoft.com/office/powerpoint/2010/main" val="950816745"/>
      </p:ext>
    </p:extLst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358</Words>
  <Application>Microsoft Office PowerPoint</Application>
  <PresentationFormat>Näytössä katseltava diaesitys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Oletusrakenne</vt:lpstr>
      <vt:lpstr>KOULUTUSPÄIVÄT KOKKOLASSA 5.-6.11.2024 Krematorion suunnitteluhaasteet</vt:lpstr>
      <vt:lpstr>Tausta</vt:lpstr>
      <vt:lpstr>Krematorio ja luvitus</vt:lpstr>
      <vt:lpstr>Kokonaisuus</vt:lpstr>
      <vt:lpstr>Kustannukset</vt:lpstr>
      <vt:lpstr>Suunnittelun ohjaus</vt:lpstr>
      <vt:lpstr>Alueelliset krematoriot</vt:lpstr>
      <vt:lpstr>Huomioita</vt:lpstr>
      <vt:lpstr>Polttoaineista</vt:lpstr>
      <vt:lpstr>Energiatalous</vt:lpstr>
      <vt:lpstr>Kiitos!</vt:lpstr>
    </vt:vector>
  </TitlesOfParts>
  <Company>Turkoosi 11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Ville Varjo</dc:creator>
  <cp:lastModifiedBy>Matti Halme</cp:lastModifiedBy>
  <cp:revision>58</cp:revision>
  <cp:lastPrinted>2019-03-10T13:20:58Z</cp:lastPrinted>
  <dcterms:created xsi:type="dcterms:W3CDTF">2004-10-20T12:42:27Z</dcterms:created>
  <dcterms:modified xsi:type="dcterms:W3CDTF">2024-12-12T08:56:09Z</dcterms:modified>
</cp:coreProperties>
</file>