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5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0948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5308" y="3681348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65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1464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7359" y="0"/>
                </a:moveTo>
                <a:lnTo>
                  <a:pt x="2043054" y="0"/>
                </a:lnTo>
                <a:lnTo>
                  <a:pt x="0" y="6858000"/>
                </a:lnTo>
                <a:lnTo>
                  <a:pt x="3007359" y="6858000"/>
                </a:lnTo>
                <a:lnTo>
                  <a:pt x="3007359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984" y="0"/>
            <a:ext cx="2587625" cy="6858000"/>
          </a:xfrm>
          <a:custGeom>
            <a:avLst/>
            <a:gdLst/>
            <a:ahLst/>
            <a:cxnLst/>
            <a:rect l="l" t="t" r="r" b="b"/>
            <a:pathLst>
              <a:path w="2587625" h="6858000">
                <a:moveTo>
                  <a:pt x="2587015" y="0"/>
                </a:moveTo>
                <a:lnTo>
                  <a:pt x="0" y="0"/>
                </a:lnTo>
                <a:lnTo>
                  <a:pt x="1207922" y="6858000"/>
                </a:lnTo>
                <a:lnTo>
                  <a:pt x="2587015" y="6858000"/>
                </a:lnTo>
                <a:lnTo>
                  <a:pt x="2587015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290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708" y="0"/>
                </a:moveTo>
                <a:lnTo>
                  <a:pt x="0" y="3809999"/>
                </a:lnTo>
                <a:lnTo>
                  <a:pt x="3259708" y="3809999"/>
                </a:lnTo>
                <a:lnTo>
                  <a:pt x="3259708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561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263" y="0"/>
                </a:moveTo>
                <a:lnTo>
                  <a:pt x="0" y="0"/>
                </a:lnTo>
                <a:lnTo>
                  <a:pt x="2467723" y="6858000"/>
                </a:lnTo>
                <a:lnTo>
                  <a:pt x="2851263" y="6858000"/>
                </a:lnTo>
                <a:lnTo>
                  <a:pt x="2851263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758" y="0"/>
            <a:ext cx="1290320" cy="6858000"/>
          </a:xfrm>
          <a:custGeom>
            <a:avLst/>
            <a:gdLst/>
            <a:ahLst/>
            <a:cxnLst/>
            <a:rect l="l" t="t" r="r" b="b"/>
            <a:pathLst>
              <a:path w="1290320" h="6858000">
                <a:moveTo>
                  <a:pt x="1290066" y="0"/>
                </a:moveTo>
                <a:lnTo>
                  <a:pt x="1018419" y="0"/>
                </a:lnTo>
                <a:lnTo>
                  <a:pt x="0" y="6858000"/>
                </a:lnTo>
                <a:lnTo>
                  <a:pt x="1290066" y="6858000"/>
                </a:lnTo>
                <a:lnTo>
                  <a:pt x="1290066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392" y="0"/>
            <a:ext cx="1249045" cy="6858000"/>
          </a:xfrm>
          <a:custGeom>
            <a:avLst/>
            <a:gdLst/>
            <a:ahLst/>
            <a:cxnLst/>
            <a:rect l="l" t="t" r="r" b="b"/>
            <a:pathLst>
              <a:path w="1249045" h="6858000">
                <a:moveTo>
                  <a:pt x="1248432" y="0"/>
                </a:moveTo>
                <a:lnTo>
                  <a:pt x="0" y="0"/>
                </a:lnTo>
                <a:lnTo>
                  <a:pt x="1107970" y="6858000"/>
                </a:lnTo>
                <a:lnTo>
                  <a:pt x="1248432" y="6858000"/>
                </a:lnTo>
                <a:lnTo>
                  <a:pt x="1248432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1708" y="3589909"/>
            <a:ext cx="1817370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7116" y="0"/>
                </a:moveTo>
                <a:lnTo>
                  <a:pt x="0" y="3268090"/>
                </a:lnTo>
                <a:lnTo>
                  <a:pt x="1817116" y="3268090"/>
                </a:lnTo>
                <a:lnTo>
                  <a:pt x="1817116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3200"/>
            <a:ext cx="448945" cy="2844800"/>
          </a:xfrm>
          <a:custGeom>
            <a:avLst/>
            <a:gdLst/>
            <a:ahLst/>
            <a:cxnLst/>
            <a:rect l="l" t="t" r="r" b="b"/>
            <a:pathLst>
              <a:path w="448945" h="2844800">
                <a:moveTo>
                  <a:pt x="0" y="0"/>
                </a:moveTo>
                <a:lnTo>
                  <a:pt x="0" y="2844799"/>
                </a:lnTo>
                <a:lnTo>
                  <a:pt x="448729" y="2844799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0948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5308" y="3681348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65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1464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7359" y="0"/>
                </a:moveTo>
                <a:lnTo>
                  <a:pt x="2043054" y="0"/>
                </a:lnTo>
                <a:lnTo>
                  <a:pt x="0" y="6858000"/>
                </a:lnTo>
                <a:lnTo>
                  <a:pt x="3007359" y="6858000"/>
                </a:lnTo>
                <a:lnTo>
                  <a:pt x="3007359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984" y="0"/>
            <a:ext cx="2587625" cy="6858000"/>
          </a:xfrm>
          <a:custGeom>
            <a:avLst/>
            <a:gdLst/>
            <a:ahLst/>
            <a:cxnLst/>
            <a:rect l="l" t="t" r="r" b="b"/>
            <a:pathLst>
              <a:path w="2587625" h="6858000">
                <a:moveTo>
                  <a:pt x="2587015" y="0"/>
                </a:moveTo>
                <a:lnTo>
                  <a:pt x="0" y="0"/>
                </a:lnTo>
                <a:lnTo>
                  <a:pt x="1207922" y="6858000"/>
                </a:lnTo>
                <a:lnTo>
                  <a:pt x="2587015" y="6858000"/>
                </a:lnTo>
                <a:lnTo>
                  <a:pt x="2587015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290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708" y="0"/>
                </a:moveTo>
                <a:lnTo>
                  <a:pt x="0" y="3809999"/>
                </a:lnTo>
                <a:lnTo>
                  <a:pt x="3259708" y="3809999"/>
                </a:lnTo>
                <a:lnTo>
                  <a:pt x="3259708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561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263" y="0"/>
                </a:moveTo>
                <a:lnTo>
                  <a:pt x="0" y="0"/>
                </a:lnTo>
                <a:lnTo>
                  <a:pt x="2467723" y="6858000"/>
                </a:lnTo>
                <a:lnTo>
                  <a:pt x="2851263" y="6858000"/>
                </a:lnTo>
                <a:lnTo>
                  <a:pt x="2851263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758" y="0"/>
            <a:ext cx="1290320" cy="6858000"/>
          </a:xfrm>
          <a:custGeom>
            <a:avLst/>
            <a:gdLst/>
            <a:ahLst/>
            <a:cxnLst/>
            <a:rect l="l" t="t" r="r" b="b"/>
            <a:pathLst>
              <a:path w="1290320" h="6858000">
                <a:moveTo>
                  <a:pt x="1290066" y="0"/>
                </a:moveTo>
                <a:lnTo>
                  <a:pt x="1018419" y="0"/>
                </a:lnTo>
                <a:lnTo>
                  <a:pt x="0" y="6858000"/>
                </a:lnTo>
                <a:lnTo>
                  <a:pt x="1290066" y="6858000"/>
                </a:lnTo>
                <a:lnTo>
                  <a:pt x="1290066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392" y="0"/>
            <a:ext cx="1249045" cy="6858000"/>
          </a:xfrm>
          <a:custGeom>
            <a:avLst/>
            <a:gdLst/>
            <a:ahLst/>
            <a:cxnLst/>
            <a:rect l="l" t="t" r="r" b="b"/>
            <a:pathLst>
              <a:path w="1249045" h="6858000">
                <a:moveTo>
                  <a:pt x="1248432" y="0"/>
                </a:moveTo>
                <a:lnTo>
                  <a:pt x="0" y="0"/>
                </a:lnTo>
                <a:lnTo>
                  <a:pt x="1107970" y="6858000"/>
                </a:lnTo>
                <a:lnTo>
                  <a:pt x="1248432" y="6858000"/>
                </a:lnTo>
                <a:lnTo>
                  <a:pt x="1248432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1708" y="3589909"/>
            <a:ext cx="1817370" cy="3268345"/>
          </a:xfrm>
          <a:custGeom>
            <a:avLst/>
            <a:gdLst/>
            <a:ahLst/>
            <a:cxnLst/>
            <a:rect l="l" t="t" r="r" b="b"/>
            <a:pathLst>
              <a:path w="1817370" h="3268345">
                <a:moveTo>
                  <a:pt x="1817116" y="0"/>
                </a:moveTo>
                <a:lnTo>
                  <a:pt x="0" y="3268090"/>
                </a:lnTo>
                <a:lnTo>
                  <a:pt x="1817116" y="3268090"/>
                </a:lnTo>
                <a:lnTo>
                  <a:pt x="1817116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9267" y="727913"/>
            <a:ext cx="640207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25"/>
            <a:ext cx="12192000" cy="5810885"/>
            <a:chOff x="0" y="-25"/>
            <a:chExt cx="12192000" cy="581088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42644" cy="5666740"/>
            </a:xfrm>
            <a:custGeom>
              <a:avLst/>
              <a:gdLst/>
              <a:ahLst/>
              <a:cxnLst/>
              <a:rect l="l" t="t" r="r" b="b"/>
              <a:pathLst>
                <a:path w="842644" h="5666740">
                  <a:moveTo>
                    <a:pt x="842594" y="0"/>
                  </a:moveTo>
                  <a:lnTo>
                    <a:pt x="0" y="0"/>
                  </a:lnTo>
                  <a:lnTo>
                    <a:pt x="0" y="5666155"/>
                  </a:lnTo>
                  <a:lnTo>
                    <a:pt x="842594" y="0"/>
                  </a:lnTo>
                  <a:close/>
                </a:path>
              </a:pathLst>
            </a:custGeom>
            <a:solidFill>
              <a:srgbClr val="90C225">
                <a:alpha val="8509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25"/>
              <a:ext cx="12191999" cy="5810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354326" y="5911392"/>
            <a:ext cx="10528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lang="fi" sz="2800" b="1" i="0" u="none" baseline="0">
                <a:solidFill>
                  <a:srgbClr val="6F2F9F"/>
                </a:solidFill>
                <a:latin typeface="Times New Roman"/>
                <a:ea typeface="Times New Roman"/>
                <a:cs typeface="Times New Roman"/>
              </a:rPr>
              <a:t>NFKK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8718" y="5911392"/>
            <a:ext cx="31927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</a:pPr>
            <a:r>
              <a:rPr lang="fi" sz="2800" b="1" i="0" u="none" baseline="0">
                <a:solidFill>
                  <a:srgbClr val="6F2F9F"/>
                </a:solidFill>
                <a:latin typeface="Times New Roman"/>
                <a:ea typeface="Times New Roman"/>
                <a:cs typeface="Times New Roman"/>
              </a:rPr>
              <a:t>TUKHOLMA 2025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66229" y="5911392"/>
            <a:ext cx="193928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95"/>
              </a:spcBef>
              <a:tabLst>
                <a:tab pos="309880" algn="l"/>
              </a:tabLst>
            </a:pPr>
            <a:r>
              <a:rPr lang="fi" sz="2800" b="1" i="0" u="none" baseline="0">
                <a:solidFill>
                  <a:srgbClr val="6F2F9F"/>
                </a:solidFill>
                <a:latin typeface="Times New Roman"/>
                <a:ea typeface="Times New Roman"/>
                <a:cs typeface="Times New Roman"/>
              </a:rPr>
              <a:t>–</a:t>
            </a:r>
            <a:r>
              <a:rPr lang="fi" sz="2800" b="0" i="0" u="none" baseline="0">
                <a:solidFill>
                  <a:srgbClr val="6F2F9F"/>
                </a:solidFill>
                <a:latin typeface="Times New Roman"/>
                <a:ea typeface="Times New Roman"/>
                <a:cs typeface="Times New Roman"/>
              </a:rPr>
              <a:t>	</a:t>
            </a:r>
            <a:r>
              <a:rPr lang="fi" sz="2800" b="1" i="0" u="none" baseline="0">
                <a:solidFill>
                  <a:srgbClr val="6F2F9F"/>
                </a:solidFill>
                <a:latin typeface="Times New Roman"/>
                <a:ea typeface="Times New Roman"/>
                <a:cs typeface="Times New Roman"/>
              </a:rPr>
              <a:t>SUOMI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3200"/>
            <a:ext cx="448945" cy="2844800"/>
          </a:xfrm>
          <a:custGeom>
            <a:avLst/>
            <a:gdLst/>
            <a:ahLst/>
            <a:cxnLst/>
            <a:rect l="l" t="t" r="r" b="b"/>
            <a:pathLst>
              <a:path w="448945" h="2844800">
                <a:moveTo>
                  <a:pt x="0" y="0"/>
                </a:moveTo>
                <a:lnTo>
                  <a:pt x="0" y="2844799"/>
                </a:lnTo>
                <a:lnTo>
                  <a:pt x="448729" y="2844799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6016" y="236931"/>
            <a:ext cx="11118850" cy="53585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5"/>
              </a:spcBef>
            </a:pPr>
            <a:r>
              <a:rPr lang="fi" sz="3200" b="1" i="0" u="none" baseline="0" dirty="0">
                <a:solidFill>
                  <a:srgbClr val="006FC0"/>
                </a:solidFill>
                <a:latin typeface="Trebuchet MS"/>
                <a:ea typeface="Trebuchet MS"/>
                <a:cs typeface="Trebuchet MS"/>
              </a:rPr>
              <a:t>Hautaustoimi Suomessa</a:t>
            </a:r>
            <a:endParaRPr sz="32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125"/>
              </a:spcBef>
            </a:pPr>
            <a:endParaRPr sz="3200" dirty="0">
              <a:latin typeface="Trebuchet MS"/>
              <a:cs typeface="Trebuchet MS"/>
            </a:endParaRPr>
          </a:p>
          <a:p>
            <a:pPr marL="469900" marR="109220" rtl="0">
              <a:lnSpc>
                <a:spcPct val="100000"/>
              </a:lnSpc>
            </a:pPr>
            <a:r>
              <a:rPr lang="fi" sz="2800" b="0" i="0" u="none" baseline="0" dirty="0">
                <a:solidFill>
                  <a:srgbClr val="171717"/>
                </a:solidFill>
                <a:latin typeface="Trebuchet MS"/>
                <a:ea typeface="Trebuchet MS"/>
                <a:cs typeface="Trebuchet MS"/>
              </a:rPr>
              <a:t>Suomessa hautaustoimesta vastaa valtion puolesta evankelis-luterilainen kirkko, myös kirkkoon kuulumattomien kohdalla.</a:t>
            </a:r>
            <a:endParaRPr sz="28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130"/>
              </a:spcBef>
            </a:pPr>
            <a:endParaRPr sz="2800" dirty="0">
              <a:latin typeface="Trebuchet MS"/>
              <a:cs typeface="Trebuchet MS"/>
            </a:endParaRPr>
          </a:p>
          <a:p>
            <a:pPr marL="469900" rtl="0">
              <a:lnSpc>
                <a:spcPct val="100000"/>
              </a:lnSpc>
            </a:pPr>
            <a:r>
              <a:rPr lang="fi" sz="2800" b="0" i="0" u="none" baseline="0" dirty="0">
                <a:latin typeface="Trebuchet MS"/>
                <a:ea typeface="Trebuchet MS"/>
                <a:cs typeface="Trebuchet MS"/>
              </a:rPr>
              <a:t>Tästä säädetään hautaustoimilailla ja kirkkolailla.</a:t>
            </a:r>
            <a:endParaRPr sz="28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125"/>
              </a:spcBef>
            </a:pPr>
            <a:endParaRPr sz="2800" dirty="0">
              <a:latin typeface="Trebuchet MS"/>
              <a:cs typeface="Trebuchet MS"/>
            </a:endParaRPr>
          </a:p>
          <a:p>
            <a:pPr marL="469900" marR="5080" rtl="0">
              <a:lnSpc>
                <a:spcPct val="100000"/>
              </a:lnSpc>
            </a:pPr>
            <a:r>
              <a:rPr lang="fi" sz="2800" b="0" i="0" u="none" baseline="0" dirty="0">
                <a:latin typeface="Trebuchet MS"/>
                <a:ea typeface="Trebuchet MS"/>
                <a:cs typeface="Trebuchet MS"/>
              </a:rPr>
              <a:t>Valtion rahoitusta on annettu noin 120 miljoonaa euroa vuodessa, mutta nykyään rahoitus on noin 100 miljoonaa euroa vuodessa.</a:t>
            </a:r>
            <a:endParaRPr sz="28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125"/>
              </a:spcBef>
            </a:pPr>
            <a:endParaRPr sz="2800" dirty="0">
              <a:latin typeface="Trebuchet MS"/>
              <a:cs typeface="Trebuchet MS"/>
            </a:endParaRPr>
          </a:p>
          <a:p>
            <a:pPr marL="469900" marR="655955" rtl="0">
              <a:lnSpc>
                <a:spcPct val="100000"/>
              </a:lnSpc>
            </a:pPr>
            <a:r>
              <a:rPr lang="fi" sz="2800" b="0" i="0" u="none" baseline="0" dirty="0">
                <a:latin typeface="Trebuchet MS"/>
                <a:ea typeface="Trebuchet MS"/>
                <a:cs typeface="Trebuchet MS"/>
              </a:rPr>
              <a:t>Valtio kattaa noin 50 prosenttia hautaamisen kokonaiskustannuksista.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3200"/>
            <a:ext cx="448945" cy="2844800"/>
          </a:xfrm>
          <a:custGeom>
            <a:avLst/>
            <a:gdLst/>
            <a:ahLst/>
            <a:cxnLst/>
            <a:rect l="l" t="t" r="r" b="b"/>
            <a:pathLst>
              <a:path w="448945" h="2844800">
                <a:moveTo>
                  <a:pt x="0" y="0"/>
                </a:moveTo>
                <a:lnTo>
                  <a:pt x="0" y="2844799"/>
                </a:lnTo>
                <a:lnTo>
                  <a:pt x="448729" y="2844799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06476" y="103020"/>
          <a:ext cx="11692888" cy="6633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09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6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6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Krematorioiden paikkakunnat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fi" sz="1050" b="1" i="0" u="none" baseline="0">
                          <a:latin typeface="Calibri"/>
                          <a:ea typeface="Calibri"/>
                          <a:cs typeface="Calibri"/>
                        </a:rPr>
                        <a:t>Vuosi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2255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2021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1620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2022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89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2023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1620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2024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Espoo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89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1 373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1 549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0" i="0" u="none" baseline="0">
                          <a:latin typeface="Calibri"/>
                          <a:ea typeface="Calibri"/>
                          <a:cs typeface="Calibri"/>
                        </a:rPr>
                        <a:t>1 587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1 504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Helsinki, Hietaniemi – Krematoriosäätiö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2 886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2 949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</a:rPr>
                        <a:t>4 089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3 512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Helsinki, Malmi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Helsinki, Honkanummi, Vantaa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00AF50"/>
                          </a:solidFill>
                          <a:latin typeface="Calibri"/>
                          <a:ea typeface="Calibri"/>
                          <a:cs typeface="Calibri"/>
                        </a:rPr>
                        <a:t>Ilmoitetut määrät yhteensä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4 613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5 230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3 705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4 317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Hyvinkää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1 468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1 522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1 667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1 733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Hämeenlinna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1 665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1 882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2 342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1 840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Imatra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1 218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1 248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1 242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1 259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Joensuu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865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1 446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951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1 034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Jyväskylä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1 853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1 741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2 180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2 235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Kajaani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644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748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602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529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Karjaa/Raasepori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1 245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1 446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1 435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1 418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Kuopio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1 599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1 844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1 729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1 730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Kokkola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141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438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656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758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Kotka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1 186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1 383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1 481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1 651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Lahti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2 704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3 174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2 972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2 612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Oulu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1 625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1 745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916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1 089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Pori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1 255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1 637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1 062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1 005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Rauma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1 496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1 275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1 604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1 646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Rovaniemi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755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891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Seinäjoki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1 114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1 205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1 218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1 313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Tampere yhteensä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3 007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3 030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2 814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2 031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7965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Turku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2 187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3975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3 025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3 036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3 029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Vaasa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717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718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1 033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826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805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3241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Vainajat yhteensä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i" sz="1350" b="1" i="0" u="none" baseline="0">
                          <a:solidFill>
                            <a:srgbClr val="0D0D0D"/>
                          </a:solidFill>
                          <a:latin typeface="Calibri"/>
                          <a:ea typeface="Calibri"/>
                          <a:cs typeface="Calibri"/>
                        </a:rPr>
                        <a:t>57 343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i" sz="1350" b="1" i="0" u="none" baseline="0">
                          <a:solidFill>
                            <a:srgbClr val="0D0D0D"/>
                          </a:solidFill>
                          <a:latin typeface="Calibri"/>
                          <a:ea typeface="Calibri"/>
                          <a:cs typeface="Calibri"/>
                        </a:rPr>
                        <a:t>62 886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i" sz="1350" b="1" i="0" u="none" baseline="0">
                          <a:solidFill>
                            <a:srgbClr val="161616"/>
                          </a:solidFill>
                          <a:latin typeface="Calibri"/>
                          <a:ea typeface="Calibri"/>
                          <a:cs typeface="Calibri"/>
                        </a:rPr>
                        <a:t>61 106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lang="fi" sz="1350" b="1" i="0" u="none" baseline="0">
                          <a:solidFill>
                            <a:srgbClr val="161616"/>
                          </a:solidFill>
                          <a:latin typeface="Calibri"/>
                          <a:ea typeface="Calibri"/>
                          <a:cs typeface="Calibri"/>
                        </a:rPr>
                        <a:t>58 011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Tuhkattu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0D0D0D"/>
                          </a:solidFill>
                          <a:latin typeface="Calibri"/>
                          <a:ea typeface="Calibri"/>
                          <a:cs typeface="Calibri"/>
                        </a:rPr>
                        <a:t>34 861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39 235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39 076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latin typeface="Calibri"/>
                          <a:ea typeface="Calibri"/>
                          <a:cs typeface="Calibri"/>
                        </a:rPr>
                        <a:t>37 941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2F5395"/>
                          </a:solidFill>
                          <a:latin typeface="Calibri"/>
                          <a:ea typeface="Calibri"/>
                          <a:cs typeface="Calibri"/>
                        </a:rPr>
                        <a:t>Tuhkausprosentti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5244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0D0D0D"/>
                          </a:solidFill>
                          <a:latin typeface="Calibri"/>
                          <a:ea typeface="Calibri"/>
                          <a:cs typeface="Calibri"/>
                        </a:rPr>
                        <a:t>60,80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161616"/>
                          </a:solidFill>
                          <a:latin typeface="Calibri"/>
                          <a:ea typeface="Calibri"/>
                          <a:cs typeface="Calibri"/>
                        </a:rPr>
                        <a:t>62,39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161616"/>
                          </a:solidFill>
                          <a:latin typeface="Calibri"/>
                          <a:ea typeface="Calibri"/>
                          <a:cs typeface="Calibri"/>
                        </a:rPr>
                        <a:t>63,95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 rtl="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lang="fi" sz="1350" b="1" i="0" u="none" baseline="0">
                          <a:solidFill>
                            <a:srgbClr val="161616"/>
                          </a:solidFill>
                          <a:latin typeface="Calibri"/>
                          <a:ea typeface="Calibri"/>
                          <a:cs typeface="Calibri"/>
                        </a:rPr>
                        <a:t>65,40</a:t>
                      </a:r>
                      <a:endParaRPr sz="135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DFDFDF"/>
                      </a:solidFill>
                      <a:prstDash val="solid"/>
                    </a:lnL>
                    <a:lnR w="19050">
                      <a:solidFill>
                        <a:srgbClr val="DFDFDF"/>
                      </a:solidFill>
                      <a:prstDash val="solid"/>
                    </a:lnR>
                    <a:lnT w="9525">
                      <a:solidFill>
                        <a:srgbClr val="DFDFDF"/>
                      </a:solidFill>
                      <a:prstDash val="solid"/>
                    </a:lnT>
                    <a:lnB w="9525">
                      <a:solidFill>
                        <a:srgbClr val="DFDFD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95146" y="503046"/>
            <a:ext cx="717245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0"/>
              </a:spcBef>
            </a:pPr>
            <a:r>
              <a:rPr lang="fi" b="1" i="0" u="none" baseline="0" dirty="0"/>
              <a:t>Tulevaisuus näyttää aika valoisalta!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5147" y="1032017"/>
            <a:ext cx="10996930" cy="5241925"/>
          </a:xfrm>
          <a:prstGeom prst="rect">
            <a:avLst/>
          </a:prstGeom>
        </p:spPr>
        <p:txBody>
          <a:bodyPr vert="horz" wrap="square" lIns="0" tIns="172085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355"/>
              </a:spcBef>
            </a:pPr>
            <a:r>
              <a:rPr lang="fi" sz="3600" b="1" i="0" u="none" baseline="0" dirty="0">
                <a:solidFill>
                  <a:srgbClr val="2E5496"/>
                </a:solidFill>
                <a:latin typeface="Calibri"/>
                <a:ea typeface="Calibri"/>
                <a:cs typeface="Calibri"/>
              </a:rPr>
              <a:t>Käynnissä on useita uusia krematoriohankkeita.</a:t>
            </a:r>
            <a:endParaRPr sz="3600" dirty="0">
              <a:latin typeface="Calibri"/>
              <a:cs typeface="Calibri"/>
            </a:endParaRPr>
          </a:p>
          <a:p>
            <a:pPr marL="840105" marR="213995" rtl="0">
              <a:lnSpc>
                <a:spcPct val="106900"/>
              </a:lnSpc>
              <a:spcBef>
                <a:spcPts val="860"/>
              </a:spcBef>
            </a:pPr>
            <a:r>
              <a:rPr lang="fi" sz="3200" b="1" i="0" u="none" baseline="0" dirty="0">
                <a:latin typeface="Calibri"/>
                <a:ea typeface="Calibri"/>
                <a:cs typeface="Calibri"/>
              </a:rPr>
              <a:t>Seurakunnat ovat yhtiöittäneet kiinteistöpalvelujaan krematorioiden rakentamista ja toimintaa varten.</a:t>
            </a:r>
            <a:endParaRPr sz="3200" dirty="0">
              <a:latin typeface="Calibri"/>
              <a:cs typeface="Calibri"/>
            </a:endParaRPr>
          </a:p>
          <a:p>
            <a:pPr rtl="0">
              <a:lnSpc>
                <a:spcPct val="100000"/>
              </a:lnSpc>
              <a:spcBef>
                <a:spcPts val="2065"/>
              </a:spcBef>
            </a:pPr>
            <a:endParaRPr sz="3200" dirty="0">
              <a:latin typeface="Calibri"/>
              <a:cs typeface="Calibri"/>
            </a:endParaRPr>
          </a:p>
          <a:p>
            <a:pPr marL="12700" rtl="0">
              <a:lnSpc>
                <a:spcPct val="100000"/>
              </a:lnSpc>
              <a:spcBef>
                <a:spcPts val="5"/>
              </a:spcBef>
            </a:pPr>
            <a:r>
              <a:rPr lang="fi" sz="3600" b="1" i="0" u="none" baseline="0" dirty="0">
                <a:solidFill>
                  <a:srgbClr val="2E5496"/>
                </a:solidFill>
                <a:latin typeface="Calibri"/>
                <a:ea typeface="Calibri"/>
                <a:cs typeface="Calibri"/>
              </a:rPr>
              <a:t>Low-Carbon Crematorium Procurement Study</a:t>
            </a:r>
            <a:endParaRPr sz="3600" dirty="0">
              <a:latin typeface="Calibri"/>
              <a:cs typeface="Calibri"/>
            </a:endParaRPr>
          </a:p>
          <a:p>
            <a:pPr marL="840105" marR="217804" rtl="0">
              <a:lnSpc>
                <a:spcPct val="106900"/>
              </a:lnSpc>
              <a:spcBef>
                <a:spcPts val="855"/>
              </a:spcBef>
            </a:pPr>
            <a:r>
              <a:rPr lang="fi" sz="3200" b="1" i="0" u="none" baseline="0" dirty="0">
                <a:latin typeface="Calibri"/>
                <a:ea typeface="Calibri"/>
                <a:cs typeface="Calibri"/>
              </a:rPr>
              <a:t>EU:n rahoittama tutkimus vähähiilisestä krematorioteknologiasta esitellään tänä syksynä. Mikä teknologia on paras?</a:t>
            </a:r>
            <a:endParaRPr sz="3200" dirty="0">
              <a:latin typeface="Calibri"/>
              <a:cs typeface="Calibri"/>
            </a:endParaRPr>
          </a:p>
          <a:p>
            <a:pPr marL="840105" rtl="0">
              <a:lnSpc>
                <a:spcPct val="100000"/>
              </a:lnSpc>
              <a:spcBef>
                <a:spcPts val="1100"/>
              </a:spcBef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Kaikki tutkimukset ja suositukset tulevat kaikkien saataville. Aineistot</a:t>
            </a:r>
            <a:endParaRPr sz="2400" dirty="0">
              <a:latin typeface="Calibri"/>
              <a:cs typeface="Calibri"/>
            </a:endParaRPr>
          </a:p>
          <a:p>
            <a:pPr marL="840105" rtl="0">
              <a:lnSpc>
                <a:spcPct val="100000"/>
              </a:lnSpc>
              <a:spcBef>
                <a:spcPts val="204"/>
              </a:spcBef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julkaistaan sekä suomeksi että ruotsiksi. Tiivistelmä julkaistaan myös englanniksi.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42671" y="179959"/>
            <a:ext cx="71120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5"/>
              </a:spcBef>
            </a:pPr>
            <a:r>
              <a:rPr lang="fi" sz="2800" b="1" i="0" u="none" baseline="0">
                <a:latin typeface="Trebuchet MS"/>
                <a:ea typeface="Trebuchet MS"/>
                <a:cs typeface="Trebuchet MS"/>
              </a:rPr>
              <a:t>Myllerrystä uunimarkkinoilla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871" y="1034922"/>
            <a:ext cx="10248900" cy="466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4300" rtl="0">
              <a:lnSpc>
                <a:spcPct val="100000"/>
              </a:lnSpc>
              <a:spcBef>
                <a:spcPts val="100"/>
              </a:spcBef>
            </a:pPr>
            <a:r>
              <a:rPr lang="fi" sz="2000" b="0" i="0" u="none" baseline="0" dirty="0">
                <a:latin typeface="Trebuchet MS"/>
                <a:ea typeface="Trebuchet MS"/>
                <a:cs typeface="Trebuchet MS"/>
              </a:rPr>
              <a:t>Suurin osa Suomen uuneista on edelleen vanhoja Tabo-uuneja. Höganäs Borgestadissa ei aiemmin ollut suomenkielistä yhteyshenkilöä, mutta nyt heitä on useita ja palvelu pelaa.</a:t>
            </a:r>
            <a:endParaRPr sz="20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95"/>
              </a:spcBef>
            </a:pPr>
            <a:endParaRPr sz="2000" dirty="0">
              <a:latin typeface="Trebuchet MS"/>
              <a:cs typeface="Trebuchet MS"/>
            </a:endParaRPr>
          </a:p>
          <a:p>
            <a:pPr marL="12700" marR="591820" rtl="0">
              <a:lnSpc>
                <a:spcPct val="100000"/>
              </a:lnSpc>
              <a:tabLst>
                <a:tab pos="1631314" algn="l"/>
              </a:tabLst>
            </a:pPr>
            <a:r>
              <a:rPr lang="fi" sz="2000" b="0" i="0" u="none" baseline="0" dirty="0">
                <a:latin typeface="Trebuchet MS"/>
                <a:ea typeface="Trebuchet MS"/>
                <a:cs typeface="Trebuchet MS"/>
              </a:rPr>
              <a:t>GEM Matthewsin uunien ympärillä myllersi enemmänkin. Nyt siellä on uusi omistaja ECT-puolella.	Aluksi oli epävarmaa, olisiko varaosia ja huoltopalveluja saatavilla. Tämän takia Suomesta otettiin yhteyttä muutamiin yrityksiin, esim. Biagiin Minutorin välityksellä.</a:t>
            </a:r>
            <a:endParaRPr sz="20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95"/>
              </a:spcBef>
            </a:pPr>
            <a:endParaRPr sz="2000" dirty="0">
              <a:latin typeface="Trebuchet MS"/>
              <a:cs typeface="Trebuchet MS"/>
            </a:endParaRPr>
          </a:p>
          <a:p>
            <a:pPr marL="12700" marR="5080" rtl="0">
              <a:lnSpc>
                <a:spcPct val="100000"/>
              </a:lnSpc>
            </a:pPr>
            <a:r>
              <a:rPr lang="fi" sz="2000" b="0" i="0" u="none" baseline="0" dirty="0">
                <a:latin typeface="Trebuchet MS"/>
                <a:ea typeface="Trebuchet MS"/>
                <a:cs typeface="Trebuchet MS"/>
              </a:rPr>
              <a:t>Muutaman uunin rakentamisen jälkeen H. R. Heinickesta annettiin ymmärtää, ettei Suomi enää ollut erityisen kiinnostava. Huolto kuitenkin toimii, ja kaikki kolme uunia huolletaan yhdellä kertaa saman Suomen käynnin aikana.</a:t>
            </a:r>
            <a:endParaRPr sz="2000" dirty="0">
              <a:latin typeface="Trebuchet MS"/>
              <a:cs typeface="Trebuchet MS"/>
            </a:endParaRPr>
          </a:p>
          <a:p>
            <a:pPr rtl="0">
              <a:lnSpc>
                <a:spcPct val="100000"/>
              </a:lnSpc>
              <a:spcBef>
                <a:spcPts val="95"/>
              </a:spcBef>
            </a:pPr>
            <a:endParaRPr sz="2000" dirty="0">
              <a:latin typeface="Trebuchet MS"/>
              <a:cs typeface="Trebuchet MS"/>
            </a:endParaRPr>
          </a:p>
          <a:p>
            <a:pPr marL="12700" marR="306070" rtl="0">
              <a:lnSpc>
                <a:spcPct val="100000"/>
              </a:lnSpc>
              <a:spcBef>
                <a:spcPts val="5"/>
              </a:spcBef>
            </a:pPr>
            <a:r>
              <a:rPr lang="fi" sz="2000" b="0" i="0" u="none" baseline="0" dirty="0">
                <a:latin typeface="Trebuchet MS"/>
                <a:ea typeface="Trebuchet MS"/>
                <a:cs typeface="Trebuchet MS"/>
              </a:rPr>
              <a:t>Suomessa meillä on kolme Mitab-uunia, huoltopalvelut toimivat, eikä kieli ole ongelma, koska uunit ovat suomenruotsalaisilla paikkakunnilla.</a:t>
            </a:r>
            <a:endParaRPr sz="2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0"/>
              </a:spcBef>
            </a:pPr>
            <a:r>
              <a:rPr lang="fi" b="1" i="0" u="none" baseline="0"/>
              <a:t>Huolenaiheitakin riittää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9267" y="1386381"/>
            <a:ext cx="10318750" cy="492410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6515" rtl="0">
              <a:lnSpc>
                <a:spcPct val="107100"/>
              </a:lnSpc>
              <a:spcBef>
                <a:spcPts val="85"/>
              </a:spcBef>
            </a:pPr>
            <a:r>
              <a:rPr lang="fi" sz="2800" b="1" i="0" u="none" baseline="0" dirty="0">
                <a:solidFill>
                  <a:srgbClr val="2E5496"/>
                </a:solidFill>
                <a:latin typeface="Calibri"/>
                <a:ea typeface="Calibri"/>
                <a:cs typeface="Calibri"/>
              </a:rPr>
              <a:t>Suomen hallitus päätti vuonna 2024 leikata evankelis-luterilaiselle kirkolle yhteiskunnallisiin tehtäviin annettavaa valtion rahoitusta. Vuoteen 2025 mennessä noin 20 miljoonaa, ja vuonna 2026 vielä noin 9 miljoonaa.</a:t>
            </a:r>
            <a:endParaRPr sz="2800" dirty="0">
              <a:latin typeface="Calibri"/>
              <a:cs typeface="Calibri"/>
            </a:endParaRPr>
          </a:p>
          <a:p>
            <a:pPr marL="840105" marR="156210" rtl="0">
              <a:lnSpc>
                <a:spcPct val="107000"/>
              </a:lnSpc>
              <a:spcBef>
                <a:spcPts val="850"/>
              </a:spcBef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Leikkauksen odotetaan nostavan hautaustoimen kustannuksia, koska kirkon valtiolta saama korvaus kattaa vain osan tehtävien kokonaiskustannuksista.</a:t>
            </a:r>
            <a:endParaRPr sz="2400" dirty="0">
              <a:latin typeface="Calibri"/>
              <a:cs typeface="Calibri"/>
            </a:endParaRPr>
          </a:p>
          <a:p>
            <a:pPr marL="840105" rtl="0">
              <a:lnSpc>
                <a:spcPct val="100000"/>
              </a:lnSpc>
              <a:spcBef>
                <a:spcPts val="1030"/>
              </a:spcBef>
            </a:pPr>
            <a:r>
              <a:rPr lang="fi" sz="2400" b="0" i="0" u="none" baseline="0" dirty="0">
                <a:latin typeface="Calibri"/>
                <a:ea typeface="Calibri"/>
                <a:cs typeface="Calibri"/>
              </a:rPr>
              <a:t>Uusista leikkauksista keskustellaan parhaillaan.</a:t>
            </a:r>
            <a:endParaRPr sz="2400" dirty="0">
              <a:latin typeface="Calibri"/>
              <a:cs typeface="Calibri"/>
            </a:endParaRPr>
          </a:p>
          <a:p>
            <a:pPr marL="840105" marR="5080" rtl="0">
              <a:lnSpc>
                <a:spcPct val="107000"/>
              </a:lnSpc>
              <a:spcBef>
                <a:spcPts val="800"/>
              </a:spcBef>
            </a:pPr>
            <a:r>
              <a:rPr lang="fi" sz="2400" b="1" i="0" u="none" baseline="0" dirty="0">
                <a:latin typeface="Calibri"/>
                <a:ea typeface="Calibri"/>
                <a:cs typeface="Calibri"/>
              </a:rPr>
              <a:t>Kirkkolaissa tai hautaustoimilaissa ei velvoiteta seurakuntia/seurakuntayhtymiä rakentamaan krematorioita. Siksi on mahdollista, että suuria ja kalliita krematoriohankkeita aletaan karttaa.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540</Words>
  <Application>Microsoft Office PowerPoint</Application>
  <PresentationFormat>Laajakuva</PresentationFormat>
  <Paragraphs>164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Trebuchet MS</vt:lpstr>
      <vt:lpstr>Office Theme</vt:lpstr>
      <vt:lpstr>PowerPoint-esitys</vt:lpstr>
      <vt:lpstr>PowerPoint-esitys</vt:lpstr>
      <vt:lpstr>PowerPoint-esitys</vt:lpstr>
      <vt:lpstr>Tulevaisuus näyttää aika valoisalta!</vt:lpstr>
      <vt:lpstr>Myllerrystä uunimarkkinoilla</vt:lpstr>
      <vt:lpstr>Huolenaiheitakin riittää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Mikael Wilén</dc:creator>
  <cp:lastModifiedBy>Wilén Mikael</cp:lastModifiedBy>
  <cp:revision>2</cp:revision>
  <dcterms:created xsi:type="dcterms:W3CDTF">2026-01-16T14:10:41Z</dcterms:created>
  <dcterms:modified xsi:type="dcterms:W3CDTF">2026-03-25T06:21:25Z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2025-09-29T00:00:00Z</vt:filetime>
  </property>
  <property fmtid="{D5CDD505-2E9C-101B-9397-08002B2CF9AE}" pid="3" name="Creator">
    <vt:lpwstr>Microsoft® PowerPoint® för Microsoft 365</vt:lpwstr>
  </property>
  <property fmtid="{D5CDD505-2E9C-101B-9397-08002B2CF9AE}" pid="4" name="LastSaved">
    <vt:filetime>2026-01-16T00:00:00Z</vt:filetime>
  </property>
  <property fmtid="{D5CDD505-2E9C-101B-9397-08002B2CF9AE}" pid="5" name="Producer">
    <vt:lpwstr>Microsoft® PowerPoint® för Microsoft 365</vt:lpwstr>
  </property>
</Properties>
</file>