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65" r:id="rId3"/>
    <p:sldId id="266" r:id="rId4"/>
    <p:sldId id="257" r:id="rId5"/>
    <p:sldId id="258" r:id="rId6"/>
    <p:sldId id="259" r:id="rId7"/>
    <p:sldId id="267" r:id="rId8"/>
    <p:sldId id="262" r:id="rId9"/>
    <p:sldId id="268" r:id="rId10"/>
    <p:sldId id="263" r:id="rId11"/>
    <p:sldId id="274" r:id="rId12"/>
    <p:sldId id="264" r:id="rId13"/>
    <p:sldId id="261" r:id="rId14"/>
    <p:sldId id="260" r:id="rId15"/>
    <p:sldId id="269" r:id="rId16"/>
    <p:sldId id="270" r:id="rId17"/>
    <p:sldId id="271" r:id="rId18"/>
    <p:sldId id="272" r:id="rId19"/>
    <p:sldId id="273" r:id="rId20"/>
  </p:sldIdLst>
  <p:sldSz cx="9144000" cy="6858000" type="screen4x3"/>
  <p:notesSz cx="6858000" cy="9144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7007" autoAdjust="0"/>
    <p:restoredTop sz="94660"/>
  </p:normalViewPr>
  <p:slideViewPr>
    <p:cSldViewPr>
      <p:cViewPr varScale="1">
        <p:scale>
          <a:sx n="41" d="100"/>
          <a:sy n="41" d="100"/>
        </p:scale>
        <p:origin x="1144" y="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0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cs typeface="Arial" charset="0"/>
              </a:defRPr>
            </a:lvl1pPr>
          </a:lstStyle>
          <a:p>
            <a:pPr>
              <a:defRPr/>
            </a:pPr>
            <a:fld id="{EBB04FFA-B704-4820-8E42-554766FF5874}" type="datetimeFigureOut">
              <a:rPr lang="fi-FI"/>
              <a:pPr>
                <a:defRPr/>
              </a:pPr>
              <a:t>26.3.2020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E9D95EC-474C-47EA-8368-6F3222DBF93F}" type="slidenum">
              <a:rPr lang="fi-FI" altLang="fi-FI"/>
              <a:pPr/>
              <a:t>‹#›</a:t>
            </a:fld>
            <a:endParaRPr lang="fi-FI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ian kuvan paikkamerkki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Huomautusten paikkamerkki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i-FI" altLang="fi-FI"/>
          </a:p>
        </p:txBody>
      </p:sp>
      <p:sp>
        <p:nvSpPr>
          <p:cNvPr id="15364" name="Dian numeron paikkamerkki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CA5253F-AB7E-4ABA-89B3-5FEA0B9CFE06}" type="slidenum">
              <a:rPr lang="fi-FI" altLang="fi-FI"/>
              <a:pPr eaLnBrk="1" hangingPunct="1"/>
              <a:t>1</a:t>
            </a:fld>
            <a:endParaRPr lang="fi-FI" altLang="fi-F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10B6F6AE-0533-4DD7-BCE8-BDA8BB60A18D}" type="datetimeFigureOut">
              <a:rPr lang="fi-FI"/>
              <a:pPr>
                <a:defRPr/>
              </a:pPr>
              <a:t>26.3.2020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A03E32CD-7835-42AF-A470-86A40C23EDD7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702674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223574B7-B825-48F6-83FF-1CDEAB204B2F}" type="datetimeFigureOut">
              <a:rPr lang="fi-FI"/>
              <a:pPr>
                <a:defRPr/>
              </a:pPr>
              <a:t>26.3.2020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FF82ACC6-7287-4BDD-A30D-6F0DC9A10ADF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87438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C1CBEE79-7B2B-4622-952A-5B17CBC8EB8A}" type="datetimeFigureOut">
              <a:rPr lang="fi-FI"/>
              <a:pPr>
                <a:defRPr/>
              </a:pPr>
              <a:t>26.3.2020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53613C0D-0507-4ACC-BEB0-C47FDC7CB470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96664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B7D3A77E-9299-4FCF-8E7A-0B49F7DD7AF5}" type="datetimeFigureOut">
              <a:rPr lang="fi-FI"/>
              <a:pPr>
                <a:defRPr/>
              </a:pPr>
              <a:t>26.3.2020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593A5162-3258-4AAE-A473-15CA7558FC1A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002080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D227538D-2AE3-444C-85D8-53BF1739C400}" type="datetimeFigureOut">
              <a:rPr lang="fi-FI"/>
              <a:pPr>
                <a:defRPr/>
              </a:pPr>
              <a:t>26.3.2020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DB954BED-42D1-4172-962A-55ECDDBE304B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780126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B8FCC2BC-87C8-42D0-AE26-AFE53D81C4DD}" type="datetimeFigureOut">
              <a:rPr lang="fi-FI"/>
              <a:pPr>
                <a:defRPr/>
              </a:pPr>
              <a:t>26.3.2020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89ADEB85-8FFB-4F3C-9CD3-DBB188ABF59D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123536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FA1DEA68-F139-44FE-8296-738BD503490A}" type="datetimeFigureOut">
              <a:rPr lang="fi-FI"/>
              <a:pPr>
                <a:defRPr/>
              </a:pPr>
              <a:t>26.3.2020</a:t>
            </a:fld>
            <a:endParaRPr 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A7FF9E57-7049-4DB3-A609-677FAA19F150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875440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F9704DCE-0803-404B-939B-8F44A6C1B9C2}" type="datetimeFigureOut">
              <a:rPr lang="fi-FI"/>
              <a:pPr>
                <a:defRPr/>
              </a:pPr>
              <a:t>26.3.2020</a:t>
            </a:fld>
            <a:endParaRPr lang="fi-FI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7E84B7AF-5E95-4F88-AC16-2C88F72F5C18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42629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B4B0D53E-17C3-40EA-9CE5-2A3F2E5EBCF1}" type="datetimeFigureOut">
              <a:rPr lang="fi-FI"/>
              <a:pPr>
                <a:defRPr/>
              </a:pPr>
              <a:t>26.3.2020</a:t>
            </a:fld>
            <a:endParaRPr lang="fi-FI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E4E2A0DF-51B9-4A1D-B8AC-D84A8637720F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525137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A8C4B905-87DD-47B8-8467-EDEC531B59EB}" type="datetimeFigureOut">
              <a:rPr lang="fi-FI"/>
              <a:pPr>
                <a:defRPr/>
              </a:pPr>
              <a:t>26.3.2020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BA76E5C8-BA4F-4D70-A7F4-79F876C34DB7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600853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1FD5B179-1859-4F9A-A256-2554EF9F794D}" type="datetimeFigureOut">
              <a:rPr lang="fi-FI"/>
              <a:pPr>
                <a:defRPr/>
              </a:pPr>
              <a:t>26.3.2020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48F49A04-28AA-4F88-A627-1CD3A8C875A3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14185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Tämä on malli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13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pic>
        <p:nvPicPr>
          <p:cNvPr id="1028" name="Kuva 1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6021388"/>
            <a:ext cx="3790950" cy="677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Martti" pitchFamily="2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artti" pitchFamily="2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artti" pitchFamily="2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artti" pitchFamily="2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artti" pitchFamily="2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Martti" pitchFamily="2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Martti" pitchFamily="2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artti" pitchFamily="2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Martti" pitchFamily="2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Martti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altLang="fi-FI" dirty="0"/>
              <a:t>PÄIJÄT-HÄMEEN ALUE- KESKUSREKISTERI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i-FI" dirty="0"/>
              <a:t>Esittely 11.3.2020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KUSTANUSTENJAKOPERUSTE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Keskusrekisterissä mukana olevat seurakunnat maksavat oman osuutensa yhteisen toiminnan kustannuksista. Maksuosuuden perusteena käytetään kunkin seurakunnan edellisen vuoden viimeisenä päivänä olevaa väkiluvun määrää suhteessa kaikkien mukana olevien seurakuntien väkiluvun määrään.</a:t>
            </a:r>
            <a:endParaRPr lang="fi-FI" dirty="0">
              <a:effectLst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128248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KUSTANNUSTEN JAKO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Seurakuntien kustannusosuudesta hyvitetään se osuus jonka seurakunta on tehnyt rekisterityönä aluerekisterille</a:t>
            </a:r>
          </a:p>
          <a:p>
            <a:r>
              <a:rPr lang="fi-FI" dirty="0"/>
              <a:t>Hyvitysperusteena käytetään työtuntihintaa johon on sisällytetty muut toimintakustannukset</a:t>
            </a:r>
          </a:p>
        </p:txBody>
      </p:sp>
    </p:spTree>
    <p:extLst>
      <p:ext uri="{BB962C8B-B14F-4D97-AF65-F5344CB8AC3E}">
        <p14:creationId xmlns:p14="http://schemas.microsoft.com/office/powerpoint/2010/main" val="38566741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KESKUSREKISTERIN JOHTAJA/ SEURAKUNTA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b="1" dirty="0"/>
              <a:t> * </a:t>
            </a:r>
            <a:r>
              <a:rPr lang="fi-FI" dirty="0"/>
              <a:t>Keskusrekisterin johtaja vastaa keskusrekisterin toiminnasta ja hyväksyy keskusrekisterin töitä tekevän työntekijän. Sijaisuuksista ja loma-ajoista hänen tulee sopia kirkkoherran kanssa.  </a:t>
            </a:r>
          </a:p>
          <a:p>
            <a:r>
              <a:rPr lang="fi-FI" dirty="0"/>
              <a:t> Työnjaosta seurakuntien ja yhtymän kesken sovitaan vuosittain. Osapuolet vastaavat sovittujen tehtävien tekemisestä.</a:t>
            </a:r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057634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KESKUSREKISTERIN JOHTAJA/ SEURAKUNTA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Osaamisen ylläpitämisestä ja koulutuskustannuksista keskusrekisterin varoista maksetaan matkat ja koulutus. </a:t>
            </a:r>
          </a:p>
          <a:p>
            <a:r>
              <a:rPr lang="fi-FI" dirty="0"/>
              <a:t>Seurakunta toimii oman työntekijänsä työnantajana ja kirkkoherra työntekijän esimiehenä. Jäsenkirjanpitoa koskevissa asioissa esimiehenä on keskusrekisterin johtaja.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234929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TIETOSUOJA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Sopijapuolet sitoutuvat noudattamaan toiminnassaan EU-tietosuoja-asetusta sekä siihen liittyvää Suomen kansallista lainsäädäntöä.</a:t>
            </a:r>
          </a:p>
          <a:p>
            <a:r>
              <a:rPr lang="fi-FI" dirty="0"/>
              <a:t>Rekisterinpitäjä on Lahden seurakuntayhtymä. Tietojen eheydestä vastaa keskusrekisterin johtaja. 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236560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TIETOSUOJA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Rekisteritietojen käsittelijöitä ovat keskusrekisterin työntekijät, jotka ovat joko Lahden seurakuntayhtymän tai keskusrekisterin sopijaseurakuntien työntekijöitä.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114140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TYÖNJAKO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Lahden keskusrekisterissä on kaksi tietojen luovuttajaa, yksi muutosliikenteen tarkistaja, yksi kirjaaja sekä yksi asiakaspalvelussa</a:t>
            </a:r>
          </a:p>
          <a:p>
            <a:r>
              <a:rPr lang="fi-FI" dirty="0"/>
              <a:t>Osakasseurakunnissa on 1-3 toimistosihteeriä, joiden toimenkuvaan kuuluu rekisterityötä yhteensä noin 2 </a:t>
            </a:r>
            <a:r>
              <a:rPr lang="fi-FI" dirty="0" err="1"/>
              <a:t>htv</a:t>
            </a: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716045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JOHTAMINEN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Lahden yksikössä on yksi väliesimies. Hän on säännöllisesti rekisteriasioissa yhteydessä osakasseurakuntien rekisterityötä tekeviin sihteereihin</a:t>
            </a:r>
          </a:p>
          <a:p>
            <a:r>
              <a:rPr lang="fi-FI" dirty="0"/>
              <a:t>Koko aluerekisterin toimistosihteerit kokoontuvat seminaaripäiviin 4 kertaa vuodessa</a:t>
            </a:r>
          </a:p>
        </p:txBody>
      </p:sp>
    </p:spTree>
    <p:extLst>
      <p:ext uri="{BB962C8B-B14F-4D97-AF65-F5344CB8AC3E}">
        <p14:creationId xmlns:p14="http://schemas.microsoft.com/office/powerpoint/2010/main" val="18926483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JOHTAMINEN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Tietosuoja- ja muut toimintatapoja koskevat ohjeistukset tulevat keskusrekisterin johtajalta</a:t>
            </a:r>
          </a:p>
          <a:p>
            <a:r>
              <a:rPr lang="fi-FI" dirty="0"/>
              <a:t>Lahden yksikön työntekijät sijaistavat toisiaan, samoin Orimattilassa ja Hollolassa, Lahti hoitaa Asikkalan, Heinolan ja Iitin </a:t>
            </a:r>
            <a:r>
              <a:rPr lang="fi-FI" dirty="0" err="1"/>
              <a:t>sijaistuksen</a:t>
            </a:r>
            <a:r>
              <a:rPr lang="fi-FI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379673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TULEVAISUUDEN HAASTEET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Aluerekisteriin on ensi vuoden alusta liittymässä useita seurakuntia, jolloin jäsenpohja olisi noin 250 000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1295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ALUEREKISTERIN LUONNE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Päijät-Hämeen aluekeskusrekisteri on perustettu 2006</a:t>
            </a:r>
          </a:p>
          <a:p>
            <a:r>
              <a:rPr lang="fi-FI" dirty="0"/>
              <a:t>Toimintaperiaatteeltaan se on osuuskunta jossa osakkaat jakavat tuotot ja kustannukset</a:t>
            </a:r>
          </a:p>
          <a:p>
            <a:r>
              <a:rPr lang="fi-FI" dirty="0"/>
              <a:t>Työnjakoperiaatteeltaan se on joustava mahdollistaen sekä keskitetyn että hajautetun työnjaon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57314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Aluerekisterin luonne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Keskusrekisteriin kuuluu Lahden seurakuntayhtymän viisi seurakuntaa sekä Hollolan, Asikkalan, </a:t>
            </a:r>
            <a:r>
              <a:rPr lang="fi-FI" dirty="0" err="1"/>
              <a:t>Tainionvirran</a:t>
            </a:r>
            <a:r>
              <a:rPr lang="fi-FI" dirty="0"/>
              <a:t>, Heinolan, Iitin ja Orimattilan seurakunnat (146 000 jäsentä)</a:t>
            </a:r>
          </a:p>
          <a:p>
            <a:r>
              <a:rPr lang="fi-FI" dirty="0"/>
              <a:t>6 </a:t>
            </a:r>
            <a:r>
              <a:rPr lang="fi-FI" dirty="0" err="1"/>
              <a:t>htv</a:t>
            </a:r>
            <a:r>
              <a:rPr lang="fi-FI" dirty="0"/>
              <a:t> työstä (68%) tehdään Lahdessa ja (32%) jäsenseurakunnissa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87866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TARKOITUS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KL ja KJ 16 luvun mukainen keskusrekisteri kirkonkirjojen pitämistä varten</a:t>
            </a:r>
          </a:p>
          <a:p>
            <a:r>
              <a:rPr lang="fi-FI" dirty="0" err="1"/>
              <a:t>KH:n</a:t>
            </a:r>
            <a:r>
              <a:rPr lang="fi-FI" dirty="0"/>
              <a:t> yleiskirjeen 27/2015 mukainen aluekeskusrekisteri</a:t>
            </a:r>
          </a:p>
          <a:p>
            <a:r>
              <a:rPr lang="fi-FI" dirty="0"/>
              <a:t>KH vastaa Kirjuri järjestelmästä ja keskusrekisteri vastaa jäsenrekisteriin tallennettavasta tiedosta ja tietojen luovutuksesta</a:t>
            </a:r>
          </a:p>
        </p:txBody>
      </p:sp>
    </p:spTree>
    <p:extLst>
      <p:ext uri="{BB962C8B-B14F-4D97-AF65-F5344CB8AC3E}">
        <p14:creationId xmlns:p14="http://schemas.microsoft.com/office/powerpoint/2010/main" val="1549027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HALLINTO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Lahden seurakuntayhtymä toimii isäntäseurakuntana jonka hallintoon keskusrekisteri kuuluu</a:t>
            </a:r>
          </a:p>
          <a:p>
            <a:r>
              <a:rPr lang="fi-FI" dirty="0"/>
              <a:t>Isäntäseurakunta vastaa rekisteripalvelujen järjestämisestä</a:t>
            </a:r>
          </a:p>
          <a:p>
            <a:r>
              <a:rPr lang="fi-FI" dirty="0"/>
              <a:t>Lahden seurakuntayhtymä valitsee johtajan ja Lahden keskusrekisterin henkilöstön</a:t>
            </a:r>
          </a:p>
          <a:p>
            <a:r>
              <a:rPr lang="fi-FI" dirty="0"/>
              <a:t>Lahden seurakuntayhtymä varaa määrärahan toimintaa varten</a:t>
            </a:r>
          </a:p>
        </p:txBody>
      </p:sp>
    </p:spTree>
    <p:extLst>
      <p:ext uri="{BB962C8B-B14F-4D97-AF65-F5344CB8AC3E}">
        <p14:creationId xmlns:p14="http://schemas.microsoft.com/office/powerpoint/2010/main" val="65572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VUOSIKOKOUKSET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Keskusrekisterin johtaja kutsuu jäsenseurakuntien edustajat kahdesti vuodessa ohjausryhmänä toimivaan vuosikokoukseen</a:t>
            </a:r>
          </a:p>
          <a:p>
            <a:r>
              <a:rPr lang="fi-FI" dirty="0"/>
              <a:t>Syyskokouksessa seurakunnat sopivat talousarvioesityksestä ja toimintasuunnitelmaesityksestä sekä sopivat maksuosuuksista ja työnjaosta</a:t>
            </a:r>
          </a:p>
        </p:txBody>
      </p:sp>
    </p:spTree>
    <p:extLst>
      <p:ext uri="{BB962C8B-B14F-4D97-AF65-F5344CB8AC3E}">
        <p14:creationId xmlns:p14="http://schemas.microsoft.com/office/powerpoint/2010/main" val="9496444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VUOSIKOKOUKSET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Kevätkokouksessa sovitaan vastaavasti tilinpäätösesityksestä ja kustannustenjakoperusteista</a:t>
            </a:r>
          </a:p>
          <a:p>
            <a:r>
              <a:rPr lang="fi-FI" dirty="0"/>
              <a:t>Muu tarvittava yhteydenpito keskusrekisterin johtajan välityksellä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860230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TALOUSARVIO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Tuloja: Sukuselvityksistä ja virkatodistuksista saatavat maksut</a:t>
            </a:r>
          </a:p>
          <a:p>
            <a:r>
              <a:rPr lang="fi-FI" dirty="0"/>
              <a:t>Menoja: Henkilökunnan palkkakustannukset, korvaus jäsenseurakuntien tekemästä työstä sisältäen vyörytysmenot, osuus IT-aluekeskuksen kustannuksista, henkilökunnan koulutus- matkakulut ja toimistokulut, laitteet ja tarvikkeet,</a:t>
            </a:r>
          </a:p>
        </p:txBody>
      </p:sp>
    </p:spTree>
    <p:extLst>
      <p:ext uri="{BB962C8B-B14F-4D97-AF65-F5344CB8AC3E}">
        <p14:creationId xmlns:p14="http://schemas.microsoft.com/office/powerpoint/2010/main" val="836668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TALOUSARVIO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VTJ:n</a:t>
            </a:r>
            <a:r>
              <a:rPr lang="fi-FI" dirty="0"/>
              <a:t> perimät maksut, tilavuokrat, sisäiset vuokrat, poistot, sisäinen korko ja vyörytykset hallinnosta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39848342"/>
      </p:ext>
    </p:extLst>
  </p:cSld>
  <p:clrMapOvr>
    <a:masterClrMapping/>
  </p:clrMapOvr>
</p:sld>
</file>

<file path=ppt/theme/theme1.xml><?xml version="1.0" encoding="utf-8"?>
<a:theme xmlns:a="http://schemas.openxmlformats.org/drawingml/2006/main" name="Lahden sky_malli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 point malli LSKY</Template>
  <TotalTime>11256</TotalTime>
  <Words>488</Words>
  <Application>Microsoft Office PowerPoint</Application>
  <PresentationFormat>Näytössä katseltava diaesitys (4:3)</PresentationFormat>
  <Paragraphs>62</Paragraphs>
  <Slides>19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19</vt:i4>
      </vt:variant>
    </vt:vector>
  </HeadingPairs>
  <TitlesOfParts>
    <vt:vector size="23" baseType="lpstr">
      <vt:lpstr>Arial</vt:lpstr>
      <vt:lpstr>Calibri</vt:lpstr>
      <vt:lpstr>Martti</vt:lpstr>
      <vt:lpstr>Lahden sky_malli</vt:lpstr>
      <vt:lpstr>PÄIJÄT-HÄMEEN ALUE- KESKUSREKISTERI</vt:lpstr>
      <vt:lpstr>ALUEREKISTERIN LUONNE</vt:lpstr>
      <vt:lpstr>Aluerekisterin luonne</vt:lpstr>
      <vt:lpstr>TARKOITUS</vt:lpstr>
      <vt:lpstr>HALLINTO</vt:lpstr>
      <vt:lpstr>VUOSIKOKOUKSET</vt:lpstr>
      <vt:lpstr>VUOSIKOKOUKSET</vt:lpstr>
      <vt:lpstr>TALOUSARVIO</vt:lpstr>
      <vt:lpstr>TALOUSARVIO</vt:lpstr>
      <vt:lpstr>KUSTANUSTENJAKOPERUSTE</vt:lpstr>
      <vt:lpstr>KUSTANNUSTEN JAKO</vt:lpstr>
      <vt:lpstr>KESKUSREKISTERIN JOHTAJA/ SEURAKUNTA </vt:lpstr>
      <vt:lpstr>KESKUSREKISTERIN JOHTAJA/ SEURAKUNTA</vt:lpstr>
      <vt:lpstr>TIETOSUOJA</vt:lpstr>
      <vt:lpstr>TIETOSUOJA</vt:lpstr>
      <vt:lpstr>TYÖNJAKO</vt:lpstr>
      <vt:lpstr>JOHTAMINEN</vt:lpstr>
      <vt:lpstr>JOHTAMINEN</vt:lpstr>
      <vt:lpstr>TULEVAISUUDEN HAASTEET</vt:lpstr>
    </vt:vector>
  </TitlesOfParts>
  <Company>-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PÄIJÄT-HÄMEEN SEURKUNTIEN KESKUSREKISTERI</dc:title>
  <dc:creator>Kontkanen Matti</dc:creator>
  <cp:lastModifiedBy>Matti Halme</cp:lastModifiedBy>
  <cp:revision>18</cp:revision>
  <dcterms:created xsi:type="dcterms:W3CDTF">2019-05-12T18:29:00Z</dcterms:created>
  <dcterms:modified xsi:type="dcterms:W3CDTF">2020-03-26T18:16:24Z</dcterms:modified>
  <cp:contentStatus/>
</cp:coreProperties>
</file>