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0" r:id="rId5"/>
    <p:sldId id="270" r:id="rId6"/>
    <p:sldId id="261" r:id="rId7"/>
    <p:sldId id="263" r:id="rId8"/>
    <p:sldId id="266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0"/>
    <a:srgbClr val="207A1E"/>
    <a:srgbClr val="19821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A3B66-7794-4282-AFF5-0255CA63F843}" v="24" dt="2025-03-17T07:56:02.525"/>
    <p1510:client id="{846B33E1-56F7-492C-B39C-4A62E825E994}" v="5" dt="2025-03-18T05:24:45.516"/>
    <p1510:client id="{C431AA51-09E9-4A43-89A3-2343A5561D83}" v="617" dt="2025-03-17T07:06:09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96" autoAdjust="0"/>
  </p:normalViewPr>
  <p:slideViewPr>
    <p:cSldViewPr snapToGrid="0">
      <p:cViewPr varScale="1">
        <p:scale>
          <a:sx n="91" d="100"/>
          <a:sy n="91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21:02.4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C92A2-9AAE-43FC-ACFE-20D8EF080C4E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F43FF-2030-453E-82B7-7EBFA770EB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18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F43FF-2030-453E-82B7-7EBFA770EBF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4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399A8-7306-87E1-C7F3-C38B34135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29D967-C8DC-0FDE-4F7B-651D6B406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DAFDAA-E89B-F989-B282-70194459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4E9802-AA3A-D90E-54DB-33961051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ED9FDF-0C65-A515-0FB0-689A613C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58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4FB7EA-01AF-CF17-EDAC-FD7D7AFD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FB241F2-F28B-1914-E6EF-D41453300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07DA6E-8E25-30E3-624D-F1CC1110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8B0CE8-BEBE-0A98-925D-49A7178D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8CBCA1-5548-4425-E4B2-3162D552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6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EFB1B1C-6648-B824-12CE-DD267DA2D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3067ECC-1D58-538B-7FEF-57411ECF5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8C2EF2-2B94-5682-842F-197AE02A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328960-D1CF-D0BB-B48A-5C25CA03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1BE353-BBE8-B130-5A5C-8C03F2E0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38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C94BFD-31CA-171A-9A61-FEF2C253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AE9A80-93CC-DEE1-D654-8BED12B2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DC095C-825D-ABB2-5BE5-69FEA509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81402F-4CAD-3D09-2189-B2C02AC1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6A9557-847D-F519-91D7-F5279FD2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40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266155-2C14-7161-BBA7-32C6C690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D5F31F-CBFA-2512-5C9E-3CE49924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E25334-D615-87EF-81F1-95EFCE6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1EE313-D3D2-4B5E-6525-50EE51A8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9DC729-A688-DC70-E3A9-D034E55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63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03B47-F648-B4E2-AE2C-773625EB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BF2BC7-2E69-345F-620F-F7F4B673A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178777-DB79-13A2-5F87-EB16C060C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DC60B8-5A3D-D21C-372C-56D5B15A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13E9B76-C4A8-9EDA-709A-EE50A99A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8993E0-3835-BCEC-5250-5E70B333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236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D50BED-C21F-62B3-3444-220B9F17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6A3B64-96FA-E9CD-D6D6-6DE729AF2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347D40-110D-CB88-9102-8645360A0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7FED9A6-47CC-7655-D417-CCAEB9FC1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D08C35B-4D23-874F-78F5-E11370550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205B36-5855-5165-2EAF-8B8FBE15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F34CD0-A798-8978-BEC0-8E736AA8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491DFD3-3AF1-73C6-3363-0F8ABEEB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41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E731FB-1679-3B15-2C23-9B7596ED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BDED61-EE04-1C7D-420C-C4F23CE1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D4D3ABB-6E46-587B-45D1-BC62F856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D78D52A-5B76-EA50-1778-659BA3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8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F9B5F44-EB26-E233-042A-70BD6DD2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95A971D-171C-A32E-AA5E-153C5BE3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38085E1-4853-41C3-BD84-DC081644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67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9D3FA-72FA-4E4D-72B0-9A49E19A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1CB721-D9C3-0C08-E96A-88ADC381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9391FF-8307-56B5-635F-0AD39B602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72D986-C36B-501F-2002-C4E77DBA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029B590-0A8E-03FF-B090-F91212E0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18967C0-F093-2B34-0A12-FB293508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3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200DA7-51FB-E5C3-5C9D-D3BA400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C0CC911-A9DE-86CC-125E-4CBCB893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598E319-A513-D64F-0994-30579ED73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16A8A0-E575-BEBF-8702-1E0E9798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FCAB74-00D1-08B7-7AE1-58232461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C3573C-3AB9-E65A-BD39-CEB927B6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82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0A159C9-B087-E778-0E69-86B21546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112240-A836-B440-5233-173E9AF7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2A5CA5-D03E-69DF-8080-A36AF6B31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24E6CE-6A79-4242-B7C9-A9A01FE64E83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263FD7-4140-D600-1F67-7EFD26C10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1FBC4A-E0E6-5F14-2824-2CBB5560F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902927-3D6F-4E95-A043-6EDCDFA3B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A2F52-56C9-2B2D-1BE4-A5B40EDA5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Kirkkoherranvirastojen ja </a:t>
            </a:r>
            <a:br>
              <a:rPr lang="fi-FI" dirty="0"/>
            </a:br>
            <a:r>
              <a:rPr lang="fi-FI" dirty="0"/>
              <a:t>hauta-asiaintoimiston uudelleen organisointi Porvoossa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7CE10E-5B0D-1F83-BB01-8E810C5FEE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Porvoon seurakuntayhtymä</a:t>
            </a:r>
          </a:p>
          <a:p>
            <a:r>
              <a:rPr lang="fi-FI" dirty="0"/>
              <a:t>Borgå </a:t>
            </a:r>
            <a:r>
              <a:rPr lang="fi-FI" dirty="0" err="1"/>
              <a:t>svenska</a:t>
            </a:r>
            <a:r>
              <a:rPr lang="fi-FI" dirty="0"/>
              <a:t> </a:t>
            </a:r>
            <a:r>
              <a:rPr lang="fi-FI" dirty="0" err="1"/>
              <a:t>domkyrkoförsamlig</a:t>
            </a:r>
            <a:endParaRPr lang="fi-FI" dirty="0"/>
          </a:p>
          <a:p>
            <a:r>
              <a:rPr lang="fi-FI" dirty="0"/>
              <a:t>Porvoon suomalainen seurakunta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654BDB-028F-4002-2E74-4FB469B5B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849" y="5741336"/>
            <a:ext cx="3294767" cy="67309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AF406D7-B4B1-0123-57D0-52C4775C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8616" y="5738483"/>
            <a:ext cx="3294767" cy="67879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0EA5C58-F518-B13D-2ABB-740AA5966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3383" y="5741336"/>
            <a:ext cx="4161487" cy="6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9553F89E-0612-32A7-E160-6549B3F85C8A}"/>
              </a:ext>
            </a:extLst>
          </p:cNvPr>
          <p:cNvSpPr/>
          <p:nvPr/>
        </p:nvSpPr>
        <p:spPr>
          <a:xfrm>
            <a:off x="1882587" y="231686"/>
            <a:ext cx="7723991" cy="8928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Porvoon seurakuntayhtymä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2B4D58DC-0EC7-E3B6-0A6F-FD2B401263FA}"/>
              </a:ext>
            </a:extLst>
          </p:cNvPr>
          <p:cNvSpPr/>
          <p:nvPr/>
        </p:nvSpPr>
        <p:spPr>
          <a:xfrm>
            <a:off x="1908516" y="1885155"/>
            <a:ext cx="2818504" cy="793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Tuomiokirkkoseurakunta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7674E897-CBA5-B0F1-ED62-C672A2C2DA43}"/>
              </a:ext>
            </a:extLst>
          </p:cNvPr>
          <p:cNvSpPr/>
          <p:nvPr/>
        </p:nvSpPr>
        <p:spPr>
          <a:xfrm>
            <a:off x="6921786" y="1884774"/>
            <a:ext cx="2673276" cy="793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Suomalainen seurakunta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DAD8DB6-09BF-D8CB-4BE5-986C6DE970F9}"/>
              </a:ext>
            </a:extLst>
          </p:cNvPr>
          <p:cNvSpPr/>
          <p:nvPr/>
        </p:nvSpPr>
        <p:spPr>
          <a:xfrm>
            <a:off x="4216996" y="3015731"/>
            <a:ext cx="3055172" cy="9789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Hauta-asiantoimisto</a:t>
            </a:r>
          </a:p>
          <a:p>
            <a:pPr algn="ctr"/>
            <a:r>
              <a:rPr lang="fi-FI" dirty="0"/>
              <a:t>- kaikki hautaukseen liittyvä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3120BFE4-9A69-87D1-CA7C-38672EDE1AA2}"/>
              </a:ext>
            </a:extLst>
          </p:cNvPr>
          <p:cNvSpPr/>
          <p:nvPr/>
        </p:nvSpPr>
        <p:spPr>
          <a:xfrm>
            <a:off x="4225063" y="4288605"/>
            <a:ext cx="3055172" cy="16822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Yhteinen kirkkoherranvirasto  1.3. </a:t>
            </a:r>
            <a:r>
              <a:rPr lang="fi-FI"/>
              <a:t>2025</a:t>
            </a:r>
            <a:endParaRPr lang="fi-FI" dirty="0"/>
          </a:p>
          <a:p>
            <a:pPr algn="ctr"/>
            <a:r>
              <a:rPr lang="fi-FI" dirty="0"/>
              <a:t>-toimitusvaraukset</a:t>
            </a:r>
          </a:p>
          <a:p>
            <a:pPr algn="ctr"/>
            <a:r>
              <a:rPr lang="fi-FI" dirty="0"/>
              <a:t>-seurakuntakohtaiset tehtävät </a:t>
            </a:r>
          </a:p>
        </p:txBody>
      </p:sp>
      <p:sp>
        <p:nvSpPr>
          <p:cNvPr id="7" name="Nuoli: Alas 6">
            <a:extLst>
              <a:ext uri="{FF2B5EF4-FFF2-40B4-BE49-F238E27FC236}">
                <a16:creationId xmlns:a16="http://schemas.microsoft.com/office/drawing/2014/main" id="{609200E3-CFAD-28BF-3687-C964A80DF1F2}"/>
              </a:ext>
            </a:extLst>
          </p:cNvPr>
          <p:cNvSpPr/>
          <p:nvPr/>
        </p:nvSpPr>
        <p:spPr>
          <a:xfrm>
            <a:off x="5618179" y="1626205"/>
            <a:ext cx="268941" cy="10468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D1C7A1A3-BBF3-C4D0-D4B6-7CB9B31FE281}"/>
              </a:ext>
            </a:extLst>
          </p:cNvPr>
          <p:cNvSpPr/>
          <p:nvPr/>
        </p:nvSpPr>
        <p:spPr>
          <a:xfrm>
            <a:off x="8205115" y="4289399"/>
            <a:ext cx="1348154" cy="595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60%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60214D11-2201-391D-5F3F-7F8829A64827}"/>
              </a:ext>
            </a:extLst>
          </p:cNvPr>
          <p:cNvSpPr/>
          <p:nvPr/>
        </p:nvSpPr>
        <p:spPr>
          <a:xfrm>
            <a:off x="2154584" y="4289399"/>
            <a:ext cx="1383323" cy="595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40%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3B5E968-1A80-8F3B-C228-6879EA8C6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3172" y="5970832"/>
            <a:ext cx="5148828" cy="830946"/>
          </a:xfrm>
          <a:prstGeom prst="rect">
            <a:avLst/>
          </a:prstGeom>
        </p:spPr>
      </p:pic>
      <p:sp>
        <p:nvSpPr>
          <p:cNvPr id="8" name="Nuoli: Vasen-ylös 7">
            <a:extLst>
              <a:ext uri="{FF2B5EF4-FFF2-40B4-BE49-F238E27FC236}">
                <a16:creationId xmlns:a16="http://schemas.microsoft.com/office/drawing/2014/main" id="{80725EA1-940E-F5D9-3037-347761C374E5}"/>
              </a:ext>
            </a:extLst>
          </p:cNvPr>
          <p:cNvSpPr/>
          <p:nvPr/>
        </p:nvSpPr>
        <p:spPr>
          <a:xfrm>
            <a:off x="7430610" y="2894120"/>
            <a:ext cx="774505" cy="2512381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2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68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C5C9219-4F27-1295-F653-CD83A12E658E}"/>
              </a:ext>
            </a:extLst>
          </p:cNvPr>
          <p:cNvSpPr/>
          <p:nvPr/>
        </p:nvSpPr>
        <p:spPr>
          <a:xfrm>
            <a:off x="245347" y="2370326"/>
            <a:ext cx="11679051" cy="49294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tx1"/>
                </a:solidFill>
              </a:rPr>
              <a:t>Yhteydenotto kirkkoherranvirastoon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C2569CB-478E-8ADB-638C-EE1A6355EEDB}"/>
              </a:ext>
            </a:extLst>
          </p:cNvPr>
          <p:cNvSpPr/>
          <p:nvPr/>
        </p:nvSpPr>
        <p:spPr>
          <a:xfrm>
            <a:off x="6192542" y="1094225"/>
            <a:ext cx="3048001" cy="63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omainen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52BEF1E-3501-416B-3016-8833D131474C}"/>
              </a:ext>
            </a:extLst>
          </p:cNvPr>
          <p:cNvSpPr/>
          <p:nvPr/>
        </p:nvSpPr>
        <p:spPr>
          <a:xfrm>
            <a:off x="245350" y="3392204"/>
            <a:ext cx="11679052" cy="43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selvitettävät tiedot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4E7F43D-18C2-2710-F9EC-86A75AC5BB10}"/>
              </a:ext>
            </a:extLst>
          </p:cNvPr>
          <p:cNvSpPr/>
          <p:nvPr/>
        </p:nvSpPr>
        <p:spPr>
          <a:xfrm>
            <a:off x="1260001" y="1107293"/>
            <a:ext cx="3398396" cy="63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hautaustoimisto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B209855-277E-7241-5F5B-E6A85ADFF227}"/>
              </a:ext>
            </a:extLst>
          </p:cNvPr>
          <p:cNvSpPr/>
          <p:nvPr/>
        </p:nvSpPr>
        <p:spPr>
          <a:xfrm>
            <a:off x="245350" y="4846082"/>
            <a:ext cx="1728000" cy="1463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vainajan nimi, hetu, kuuluuko seurakuntaan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58DFDDC-683E-A67E-77BE-2AD6747B6F52}"/>
              </a:ext>
            </a:extLst>
          </p:cNvPr>
          <p:cNvSpPr/>
          <p:nvPr/>
        </p:nvSpPr>
        <p:spPr>
          <a:xfrm>
            <a:off x="8235516" y="4846081"/>
            <a:ext cx="1728000" cy="14631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muistotilaisuu</a:t>
            </a:r>
            <a:r>
              <a:rPr lang="fi-FI" sz="1900" dirty="0"/>
              <a:t>smahdollinen tilavaraus ja hinnastotiedot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D6795E61-B18A-5400-C246-525DB68E29E5}"/>
              </a:ext>
            </a:extLst>
          </p:cNvPr>
          <p:cNvSpPr/>
          <p:nvPr/>
        </p:nvSpPr>
        <p:spPr>
          <a:xfrm>
            <a:off x="4271460" y="4845949"/>
            <a:ext cx="1728000" cy="1463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siunausaika ja</a:t>
            </a:r>
          </a:p>
          <a:p>
            <a:pPr algn="ctr"/>
            <a:r>
              <a:rPr lang="fi-FI" sz="2000" dirty="0"/>
              <a:t>-</a:t>
            </a:r>
            <a:r>
              <a:rPr lang="fi-FI" sz="2000" b="1" dirty="0"/>
              <a:t>paikka</a:t>
            </a:r>
            <a:r>
              <a:rPr lang="fi-FI" sz="2000" dirty="0"/>
              <a:t>, pappi ja kanttori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2CDCC561-EFE1-AA42-C162-2112F73BC570}"/>
              </a:ext>
            </a:extLst>
          </p:cNvPr>
          <p:cNvSpPr/>
          <p:nvPr/>
        </p:nvSpPr>
        <p:spPr>
          <a:xfrm>
            <a:off x="6192542" y="4845948"/>
            <a:ext cx="1899898" cy="14632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lähiomaisen ja hautaustoimiston tiedot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DEA116C-2891-D5AF-0179-87E0EE3B83FE}"/>
              </a:ext>
            </a:extLst>
          </p:cNvPr>
          <p:cNvSpPr/>
          <p:nvPr/>
        </p:nvSpPr>
        <p:spPr>
          <a:xfrm>
            <a:off x="10196402" y="4846082"/>
            <a:ext cx="1728000" cy="14631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900" dirty="0" err="1"/>
              <a:t>kiitostaminen</a:t>
            </a:r>
            <a:r>
              <a:rPr lang="fi-FI" sz="1900" dirty="0"/>
              <a:t>;</a:t>
            </a:r>
          </a:p>
          <a:p>
            <a:pPr algn="ctr"/>
            <a:r>
              <a:rPr lang="fi-FI" sz="1900" dirty="0"/>
              <a:t>lupa kirkossa ja/tai lehdessä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34CD60FF-4408-E290-F6A3-CBC511BBEFC5}"/>
              </a:ext>
            </a:extLst>
          </p:cNvPr>
          <p:cNvSpPr/>
          <p:nvPr/>
        </p:nvSpPr>
        <p:spPr>
          <a:xfrm>
            <a:off x="2231612" y="4845948"/>
            <a:ext cx="1728000" cy="14632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siunaustapa </a:t>
            </a:r>
            <a:r>
              <a:rPr lang="fi-FI" sz="1900" dirty="0"/>
              <a:t>arkku/tuhkaus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EBA58477-C8C6-036C-C834-ADA39FCB446E}"/>
              </a:ext>
            </a:extLst>
          </p:cNvPr>
          <p:cNvCxnSpPr/>
          <p:nvPr/>
        </p:nvCxnSpPr>
        <p:spPr>
          <a:xfrm>
            <a:off x="2670233" y="1793425"/>
            <a:ext cx="0" cy="37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71A104FE-6B85-1C25-72C0-E8D1D955DBB0}"/>
              </a:ext>
            </a:extLst>
          </p:cNvPr>
          <p:cNvCxnSpPr/>
          <p:nvPr/>
        </p:nvCxnSpPr>
        <p:spPr>
          <a:xfrm>
            <a:off x="7631195" y="1793425"/>
            <a:ext cx="0" cy="37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uoli: Alas 21">
            <a:extLst>
              <a:ext uri="{FF2B5EF4-FFF2-40B4-BE49-F238E27FC236}">
                <a16:creationId xmlns:a16="http://schemas.microsoft.com/office/drawing/2014/main" id="{0AA8056C-13FE-9815-15C1-0FB1AE50D18F}"/>
              </a:ext>
            </a:extLst>
          </p:cNvPr>
          <p:cNvSpPr/>
          <p:nvPr/>
        </p:nvSpPr>
        <p:spPr>
          <a:xfrm>
            <a:off x="960581" y="4100944"/>
            <a:ext cx="360000" cy="5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Nuoli: Alas 22">
            <a:extLst>
              <a:ext uri="{FF2B5EF4-FFF2-40B4-BE49-F238E27FC236}">
                <a16:creationId xmlns:a16="http://schemas.microsoft.com/office/drawing/2014/main" id="{02AF1EC4-AA63-91EB-8428-6AA105D4A5F4}"/>
              </a:ext>
            </a:extLst>
          </p:cNvPr>
          <p:cNvSpPr/>
          <p:nvPr/>
        </p:nvSpPr>
        <p:spPr>
          <a:xfrm>
            <a:off x="2831909" y="4099547"/>
            <a:ext cx="360000" cy="5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Nuoli: Alas 23">
            <a:extLst>
              <a:ext uri="{FF2B5EF4-FFF2-40B4-BE49-F238E27FC236}">
                <a16:creationId xmlns:a16="http://schemas.microsoft.com/office/drawing/2014/main" id="{68C27CBB-5E7E-5800-B6DD-9FD813C0E3B0}"/>
              </a:ext>
            </a:extLst>
          </p:cNvPr>
          <p:cNvSpPr/>
          <p:nvPr/>
        </p:nvSpPr>
        <p:spPr>
          <a:xfrm>
            <a:off x="5009835" y="4083076"/>
            <a:ext cx="360000" cy="5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Nuoli: Alas 24">
            <a:extLst>
              <a:ext uri="{FF2B5EF4-FFF2-40B4-BE49-F238E27FC236}">
                <a16:creationId xmlns:a16="http://schemas.microsoft.com/office/drawing/2014/main" id="{677CBB56-DFE0-16EB-6E67-0CDEF7513B5A}"/>
              </a:ext>
            </a:extLst>
          </p:cNvPr>
          <p:cNvSpPr/>
          <p:nvPr/>
        </p:nvSpPr>
        <p:spPr>
          <a:xfrm>
            <a:off x="6944318" y="4083076"/>
            <a:ext cx="360000" cy="5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: Alas 25">
            <a:extLst>
              <a:ext uri="{FF2B5EF4-FFF2-40B4-BE49-F238E27FC236}">
                <a16:creationId xmlns:a16="http://schemas.microsoft.com/office/drawing/2014/main" id="{5D6C029E-17F0-A8B1-BF97-60CC17079E27}"/>
              </a:ext>
            </a:extLst>
          </p:cNvPr>
          <p:cNvSpPr/>
          <p:nvPr/>
        </p:nvSpPr>
        <p:spPr>
          <a:xfrm>
            <a:off x="8919516" y="4096324"/>
            <a:ext cx="360000" cy="5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Nuoli: Alas 26">
            <a:extLst>
              <a:ext uri="{FF2B5EF4-FFF2-40B4-BE49-F238E27FC236}">
                <a16:creationId xmlns:a16="http://schemas.microsoft.com/office/drawing/2014/main" id="{84D3704F-6D2E-1BA5-6C72-5DAFCB15B59A}"/>
              </a:ext>
            </a:extLst>
          </p:cNvPr>
          <p:cNvSpPr/>
          <p:nvPr/>
        </p:nvSpPr>
        <p:spPr>
          <a:xfrm>
            <a:off x="10746619" y="4096324"/>
            <a:ext cx="360000" cy="5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F5A35-0BB5-2987-7BC7-B741E49F4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3F33882-1C81-E503-238D-9FA7DB7ADEBC}"/>
              </a:ext>
            </a:extLst>
          </p:cNvPr>
          <p:cNvSpPr/>
          <p:nvPr/>
        </p:nvSpPr>
        <p:spPr>
          <a:xfrm>
            <a:off x="1260000" y="1444753"/>
            <a:ext cx="7884000" cy="63093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tx1"/>
                </a:solidFill>
              </a:rPr>
              <a:t>Yhteydenotto kirkkoherranvirastoon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26F12A3-1F19-2661-1D69-57FE35FCCBE1}"/>
              </a:ext>
            </a:extLst>
          </p:cNvPr>
          <p:cNvSpPr/>
          <p:nvPr/>
        </p:nvSpPr>
        <p:spPr>
          <a:xfrm>
            <a:off x="6033383" y="257174"/>
            <a:ext cx="3048001" cy="63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omainen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8D90699-97C7-AF6D-BF98-F6E2F59B45EF}"/>
              </a:ext>
            </a:extLst>
          </p:cNvPr>
          <p:cNvSpPr/>
          <p:nvPr/>
        </p:nvSpPr>
        <p:spPr>
          <a:xfrm>
            <a:off x="749809" y="2774924"/>
            <a:ext cx="10350413" cy="4986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selvitettävät tiedot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A8DCFD3-9BB7-3FE0-49A4-A53E20697BE5}"/>
              </a:ext>
            </a:extLst>
          </p:cNvPr>
          <p:cNvSpPr/>
          <p:nvPr/>
        </p:nvSpPr>
        <p:spPr>
          <a:xfrm>
            <a:off x="1259999" y="347473"/>
            <a:ext cx="3125569" cy="63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hautaustoimisto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52480A62-D939-D9E7-819E-7534192B530B}"/>
              </a:ext>
            </a:extLst>
          </p:cNvPr>
          <p:cNvCxnSpPr/>
          <p:nvPr/>
        </p:nvCxnSpPr>
        <p:spPr>
          <a:xfrm>
            <a:off x="2697665" y="2172116"/>
            <a:ext cx="0" cy="37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0CB63297-E628-6475-D071-F80F292B2EC1}"/>
              </a:ext>
            </a:extLst>
          </p:cNvPr>
          <p:cNvCxnSpPr/>
          <p:nvPr/>
        </p:nvCxnSpPr>
        <p:spPr>
          <a:xfrm>
            <a:off x="7640339" y="2172116"/>
            <a:ext cx="0" cy="37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Nuoli: Alas 23">
            <a:extLst>
              <a:ext uri="{FF2B5EF4-FFF2-40B4-BE49-F238E27FC236}">
                <a16:creationId xmlns:a16="http://schemas.microsoft.com/office/drawing/2014/main" id="{D5A8004F-F6F1-F800-A178-B93D9ED2BD3C}"/>
              </a:ext>
            </a:extLst>
          </p:cNvPr>
          <p:cNvSpPr/>
          <p:nvPr/>
        </p:nvSpPr>
        <p:spPr>
          <a:xfrm>
            <a:off x="5465884" y="3584450"/>
            <a:ext cx="360000" cy="5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B72A02AE-B338-F2D1-4977-A11E2C810C63}"/>
              </a:ext>
            </a:extLst>
          </p:cNvPr>
          <p:cNvSpPr/>
          <p:nvPr/>
        </p:nvSpPr>
        <p:spPr>
          <a:xfrm>
            <a:off x="2455349" y="1074836"/>
            <a:ext cx="484632" cy="2734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Nuoli: Alas 2">
            <a:extLst>
              <a:ext uri="{FF2B5EF4-FFF2-40B4-BE49-F238E27FC236}">
                <a16:creationId xmlns:a16="http://schemas.microsoft.com/office/drawing/2014/main" id="{02EADB4D-C307-0B1C-0B03-035D6141CE02}"/>
              </a:ext>
            </a:extLst>
          </p:cNvPr>
          <p:cNvSpPr/>
          <p:nvPr/>
        </p:nvSpPr>
        <p:spPr>
          <a:xfrm>
            <a:off x="7488936" y="1074836"/>
            <a:ext cx="484632" cy="2734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9A518482-D51D-7C99-BC6B-53E5E1819A46}"/>
              </a:ext>
            </a:extLst>
          </p:cNvPr>
          <p:cNvSpPr/>
          <p:nvPr/>
        </p:nvSpPr>
        <p:spPr>
          <a:xfrm>
            <a:off x="749809" y="4399349"/>
            <a:ext cx="10350413" cy="8384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600" dirty="0">
                <a:solidFill>
                  <a:schemeClr val="bg1"/>
                </a:solidFill>
              </a:rPr>
              <a:t>Yhtymän hauta-asiaintoimisto</a:t>
            </a:r>
          </a:p>
          <a:p>
            <a:pPr algn="ctr"/>
            <a:endParaRPr lang="fi-FI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3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9F2FBBDC-5519-38B3-6E23-4465D669813C}"/>
              </a:ext>
            </a:extLst>
          </p:cNvPr>
          <p:cNvSpPr/>
          <p:nvPr/>
        </p:nvSpPr>
        <p:spPr>
          <a:xfrm>
            <a:off x="420803" y="713232"/>
            <a:ext cx="2752344" cy="1892808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2"/>
                </a:solidFill>
              </a:rPr>
              <a:t>PALVELUKESKUS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A930A0AA-10BA-BBD8-5D02-2E72D99D051D}"/>
              </a:ext>
            </a:extLst>
          </p:cNvPr>
          <p:cNvSpPr/>
          <p:nvPr/>
        </p:nvSpPr>
        <p:spPr>
          <a:xfrm>
            <a:off x="4287731" y="325150"/>
            <a:ext cx="2846832" cy="94183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HAUTAPALVELUT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1FE82553-D37B-1F2D-A9E1-6EDCF17D0324}"/>
              </a:ext>
            </a:extLst>
          </p:cNvPr>
          <p:cNvSpPr/>
          <p:nvPr/>
        </p:nvSpPr>
        <p:spPr>
          <a:xfrm>
            <a:off x="4333720" y="1937990"/>
            <a:ext cx="2846832" cy="158191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HAUTATOIMISTO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2CEBCA81-D69D-1D52-86D8-759221AA0616}"/>
              </a:ext>
            </a:extLst>
          </p:cNvPr>
          <p:cNvSpPr/>
          <p:nvPr/>
        </p:nvSpPr>
        <p:spPr>
          <a:xfrm>
            <a:off x="7852367" y="325150"/>
            <a:ext cx="2996182" cy="1417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HAUTAUSPALVELU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142A537-B93B-928E-D80B-7B2B288EC964}"/>
              </a:ext>
            </a:extLst>
          </p:cNvPr>
          <p:cNvSpPr/>
          <p:nvPr/>
        </p:nvSpPr>
        <p:spPr>
          <a:xfrm>
            <a:off x="148276" y="2887173"/>
            <a:ext cx="1362456" cy="9144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Hauta-tsto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FC3E0F61-9BDE-211C-28E1-C56FF70286EF}"/>
              </a:ext>
            </a:extLst>
          </p:cNvPr>
          <p:cNvSpPr/>
          <p:nvPr/>
        </p:nvSpPr>
        <p:spPr>
          <a:xfrm>
            <a:off x="1654618" y="2923749"/>
            <a:ext cx="2039112" cy="841248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palvelukeskus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28272DA9-C73E-8907-4307-BFEE26DDF203}"/>
              </a:ext>
            </a:extLst>
          </p:cNvPr>
          <p:cNvSpPr/>
          <p:nvPr/>
        </p:nvSpPr>
        <p:spPr>
          <a:xfrm>
            <a:off x="7687061" y="2283669"/>
            <a:ext cx="2996182" cy="1207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Kirkkoherranvirasto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89339DC1-A958-B8D4-0FC3-9E6210B7C841}"/>
              </a:ext>
            </a:extLst>
          </p:cNvPr>
          <p:cNvSpPr/>
          <p:nvPr/>
        </p:nvSpPr>
        <p:spPr>
          <a:xfrm>
            <a:off x="7585037" y="3713001"/>
            <a:ext cx="3694269" cy="125272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Hautausmaa(n)toimisto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7F2CDC80-F2F9-73B5-705B-2B8945E13F76}"/>
              </a:ext>
            </a:extLst>
          </p:cNvPr>
          <p:cNvSpPr/>
          <p:nvPr/>
        </p:nvSpPr>
        <p:spPr>
          <a:xfrm>
            <a:off x="214438" y="4433675"/>
            <a:ext cx="2880360" cy="101498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Palvelutoimisto</a:t>
            </a:r>
          </a:p>
        </p:txBody>
      </p:sp>
      <p:cxnSp>
        <p:nvCxnSpPr>
          <p:cNvPr id="3" name="Yhdistin: Kaareva 2">
            <a:extLst>
              <a:ext uri="{FF2B5EF4-FFF2-40B4-BE49-F238E27FC236}">
                <a16:creationId xmlns:a16="http://schemas.microsoft.com/office/drawing/2014/main" id="{5F6A3736-0D6C-494C-8F6A-5C5FC279C8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59639" y="2730829"/>
            <a:ext cx="448056" cy="20744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Yhdistin: Kaareva 15">
            <a:extLst>
              <a:ext uri="{FF2B5EF4-FFF2-40B4-BE49-F238E27FC236}">
                <a16:creationId xmlns:a16="http://schemas.microsoft.com/office/drawing/2014/main" id="{1757C621-9617-53E1-CE77-A5674051CCA2}"/>
              </a:ext>
            </a:extLst>
          </p:cNvPr>
          <p:cNvCxnSpPr>
            <a:cxnSpLocks/>
          </p:cNvCxnSpPr>
          <p:nvPr/>
        </p:nvCxnSpPr>
        <p:spPr>
          <a:xfrm rot="5400000">
            <a:off x="914760" y="2617694"/>
            <a:ext cx="448056" cy="29440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i 19">
            <a:extLst>
              <a:ext uri="{FF2B5EF4-FFF2-40B4-BE49-F238E27FC236}">
                <a16:creationId xmlns:a16="http://schemas.microsoft.com/office/drawing/2014/main" id="{024AB2BB-27CC-C14E-4EB3-DEE8B789F8BF}"/>
              </a:ext>
            </a:extLst>
          </p:cNvPr>
          <p:cNvSpPr/>
          <p:nvPr/>
        </p:nvSpPr>
        <p:spPr>
          <a:xfrm>
            <a:off x="3820400" y="4066793"/>
            <a:ext cx="3039035" cy="101498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Seurakuntatoimisto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7FE6D05F-EE1D-7DB5-C526-13BC25DA47EA}"/>
              </a:ext>
            </a:extLst>
          </p:cNvPr>
          <p:cNvSpPr/>
          <p:nvPr/>
        </p:nvSpPr>
        <p:spPr>
          <a:xfrm>
            <a:off x="2674174" y="5628668"/>
            <a:ext cx="3820222" cy="8030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Seurakuntakoordinaattori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82FD4D24-C5AF-33F0-7CEC-651BD7D35F27}"/>
              </a:ext>
            </a:extLst>
          </p:cNvPr>
          <p:cNvSpPr/>
          <p:nvPr/>
        </p:nvSpPr>
        <p:spPr>
          <a:xfrm>
            <a:off x="8742295" y="5192985"/>
            <a:ext cx="2537011" cy="1422161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Hauta-asiaintoimisto</a:t>
            </a:r>
          </a:p>
        </p:txBody>
      </p:sp>
    </p:spTree>
    <p:extLst>
      <p:ext uri="{BB962C8B-B14F-4D97-AF65-F5344CB8AC3E}">
        <p14:creationId xmlns:p14="http://schemas.microsoft.com/office/powerpoint/2010/main" val="281767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D8F36-F4C0-240D-A518-26D62956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751875EF-3C08-F43C-F58F-E2D43012DD92}"/>
              </a:ext>
            </a:extLst>
          </p:cNvPr>
          <p:cNvSpPr/>
          <p:nvPr/>
        </p:nvSpPr>
        <p:spPr>
          <a:xfrm>
            <a:off x="1260000" y="1444753"/>
            <a:ext cx="7884000" cy="63093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tx1"/>
                </a:solidFill>
              </a:rPr>
              <a:t>Yhteydenotto kirkkoherranvirastoon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374AC17-9CA0-E8DF-50B3-17CC3E6E0B17}"/>
              </a:ext>
            </a:extLst>
          </p:cNvPr>
          <p:cNvSpPr/>
          <p:nvPr/>
        </p:nvSpPr>
        <p:spPr>
          <a:xfrm>
            <a:off x="6033383" y="257174"/>
            <a:ext cx="3048001" cy="63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omainen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C5A4261-5138-FA53-2FE3-BB2CD984F57E}"/>
              </a:ext>
            </a:extLst>
          </p:cNvPr>
          <p:cNvSpPr/>
          <p:nvPr/>
        </p:nvSpPr>
        <p:spPr>
          <a:xfrm>
            <a:off x="749809" y="2698241"/>
            <a:ext cx="10350413" cy="4986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selvitettävät tiedot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BDF4254-8692-DD68-B42F-E08B04BD891E}"/>
              </a:ext>
            </a:extLst>
          </p:cNvPr>
          <p:cNvSpPr/>
          <p:nvPr/>
        </p:nvSpPr>
        <p:spPr>
          <a:xfrm>
            <a:off x="1259999" y="347473"/>
            <a:ext cx="3125569" cy="63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hautaustoimisto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2AEC85C7-0C2F-393D-6A99-7265C294733C}"/>
              </a:ext>
            </a:extLst>
          </p:cNvPr>
          <p:cNvCxnSpPr/>
          <p:nvPr/>
        </p:nvCxnSpPr>
        <p:spPr>
          <a:xfrm>
            <a:off x="2697665" y="2172116"/>
            <a:ext cx="0" cy="37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FBEEC341-D62D-857A-89F0-496B86232F51}"/>
              </a:ext>
            </a:extLst>
          </p:cNvPr>
          <p:cNvCxnSpPr/>
          <p:nvPr/>
        </p:nvCxnSpPr>
        <p:spPr>
          <a:xfrm>
            <a:off x="7640339" y="2172116"/>
            <a:ext cx="0" cy="37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Nuoli: Alas 23">
            <a:extLst>
              <a:ext uri="{FF2B5EF4-FFF2-40B4-BE49-F238E27FC236}">
                <a16:creationId xmlns:a16="http://schemas.microsoft.com/office/drawing/2014/main" id="{591EFEBC-F1E2-EAC9-5DB9-B29D648E5461}"/>
              </a:ext>
            </a:extLst>
          </p:cNvPr>
          <p:cNvSpPr/>
          <p:nvPr/>
        </p:nvSpPr>
        <p:spPr>
          <a:xfrm>
            <a:off x="5500568" y="3429000"/>
            <a:ext cx="360000" cy="5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866181BA-EFBD-E550-6C9E-2B05A5E8C73E}"/>
              </a:ext>
            </a:extLst>
          </p:cNvPr>
          <p:cNvSpPr/>
          <p:nvPr/>
        </p:nvSpPr>
        <p:spPr>
          <a:xfrm>
            <a:off x="2455349" y="1074836"/>
            <a:ext cx="484632" cy="2734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Nuoli: Alas 2">
            <a:extLst>
              <a:ext uri="{FF2B5EF4-FFF2-40B4-BE49-F238E27FC236}">
                <a16:creationId xmlns:a16="http://schemas.microsoft.com/office/drawing/2014/main" id="{0442421F-3D96-4229-8CD5-91C5E8310E6B}"/>
              </a:ext>
            </a:extLst>
          </p:cNvPr>
          <p:cNvSpPr/>
          <p:nvPr/>
        </p:nvSpPr>
        <p:spPr>
          <a:xfrm>
            <a:off x="7488936" y="1074836"/>
            <a:ext cx="484632" cy="2734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8E4B455-13FD-B3E0-0D99-A734CB40FA0D}"/>
              </a:ext>
            </a:extLst>
          </p:cNvPr>
          <p:cNvSpPr/>
          <p:nvPr/>
        </p:nvSpPr>
        <p:spPr>
          <a:xfrm>
            <a:off x="749808" y="4134905"/>
            <a:ext cx="10350413" cy="8384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600" dirty="0">
                <a:solidFill>
                  <a:schemeClr val="bg1"/>
                </a:solidFill>
              </a:rPr>
              <a:t>Yhtymän hauta-asiaintoimisto</a:t>
            </a:r>
          </a:p>
          <a:p>
            <a:pPr algn="ctr"/>
            <a:endParaRPr lang="fi-FI" sz="2600" dirty="0">
              <a:solidFill>
                <a:schemeClr val="bg1"/>
              </a:solidFill>
            </a:endParaRPr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2DF0B291-2A44-B0F9-FDA5-0803F6772594}"/>
              </a:ext>
            </a:extLst>
          </p:cNvPr>
          <p:cNvSpPr/>
          <p:nvPr/>
        </p:nvSpPr>
        <p:spPr>
          <a:xfrm>
            <a:off x="5500568" y="5152924"/>
            <a:ext cx="360000" cy="558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F8EAC0F-A5BC-0D43-C1A5-58AA17BBBC00}"/>
              </a:ext>
            </a:extLst>
          </p:cNvPr>
          <p:cNvSpPr/>
          <p:nvPr/>
        </p:nvSpPr>
        <p:spPr>
          <a:xfrm>
            <a:off x="819519" y="5779472"/>
            <a:ext cx="10350414" cy="821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Hautausmaa</a:t>
            </a:r>
          </a:p>
        </p:txBody>
      </p:sp>
    </p:spTree>
    <p:extLst>
      <p:ext uri="{BB962C8B-B14F-4D97-AF65-F5344CB8AC3E}">
        <p14:creationId xmlns:p14="http://schemas.microsoft.com/office/powerpoint/2010/main" val="254341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39564E29-2214-43A8-3369-81825A012655}"/>
              </a:ext>
            </a:extLst>
          </p:cNvPr>
          <p:cNvSpPr/>
          <p:nvPr/>
        </p:nvSpPr>
        <p:spPr>
          <a:xfrm>
            <a:off x="1072540" y="2361618"/>
            <a:ext cx="9473179" cy="1051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Yhtymän hauta-asiaintoimisto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  - hautapaikka ja hautojen hoito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D9EE850-9DE9-535C-CBF2-DC32C649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53" y="724560"/>
            <a:ext cx="3139712" cy="64623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E8C377D-AAB7-A2A9-C524-DC79B81DD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48" y="728557"/>
            <a:ext cx="3066554" cy="646232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47DAF05F-C475-EE17-8413-923B390908DB}"/>
              </a:ext>
            </a:extLst>
          </p:cNvPr>
          <p:cNvCxnSpPr>
            <a:cxnSpLocks/>
          </p:cNvCxnSpPr>
          <p:nvPr/>
        </p:nvCxnSpPr>
        <p:spPr>
          <a:xfrm>
            <a:off x="3002056" y="1655064"/>
            <a:ext cx="0" cy="475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0788CCD9-BFA6-946E-BB8D-3B1EFDC56010}"/>
              </a:ext>
            </a:extLst>
          </p:cNvPr>
          <p:cNvCxnSpPr>
            <a:cxnSpLocks/>
          </p:cNvCxnSpPr>
          <p:nvPr/>
        </p:nvCxnSpPr>
        <p:spPr>
          <a:xfrm>
            <a:off x="7896225" y="1655064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A4CFC690-114C-B65A-83DB-23284C23C544}"/>
                  </a:ext>
                </a:extLst>
              </p14:cNvPr>
              <p14:cNvContentPartPr/>
              <p14:nvPr/>
            </p14:nvContentPartPr>
            <p14:xfrm>
              <a:off x="8905824" y="6135336"/>
              <a:ext cx="360" cy="360"/>
            </p14:xfrm>
          </p:contentPart>
        </mc:Choice>
        <mc:Fallback xmlns=""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A4CFC690-114C-B65A-83DB-23284C23C5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9704" y="6129216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Kuva 30" descr="Kysymykset tasaisella täytöllä">
            <a:extLst>
              <a:ext uri="{FF2B5EF4-FFF2-40B4-BE49-F238E27FC236}">
                <a16:creationId xmlns:a16="http://schemas.microsoft.com/office/drawing/2014/main" id="{874DE36C-9002-F5B5-E7F6-C23A5A821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5266" y="3644245"/>
            <a:ext cx="2283578" cy="1652779"/>
          </a:xfrm>
          <a:prstGeom prst="rect">
            <a:avLst/>
          </a:prstGeom>
        </p:spPr>
      </p:pic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B8069F4A-15D3-E12B-7AB1-007016DC28A5}"/>
              </a:ext>
            </a:extLst>
          </p:cNvPr>
          <p:cNvSpPr/>
          <p:nvPr/>
        </p:nvSpPr>
        <p:spPr>
          <a:xfrm>
            <a:off x="1072541" y="5463539"/>
            <a:ext cx="9473178" cy="987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1.2. 2025  alkaen hauta-asiantoimisto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-siunausvaraus (pappi, kanttori, paikka, mt. paikka) molemmat seurakunnat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- hautapaikka </a:t>
            </a:r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90F1738F-14F0-290D-B16B-D7CAD0B365E9}"/>
              </a:ext>
            </a:extLst>
          </p:cNvPr>
          <p:cNvSpPr/>
          <p:nvPr/>
        </p:nvSpPr>
        <p:spPr>
          <a:xfrm>
            <a:off x="6928076" y="4084455"/>
            <a:ext cx="1313896" cy="772357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Kevät 2024</a:t>
            </a:r>
          </a:p>
        </p:txBody>
      </p:sp>
    </p:spTree>
    <p:extLst>
      <p:ext uri="{BB962C8B-B14F-4D97-AF65-F5344CB8AC3E}">
        <p14:creationId xmlns:p14="http://schemas.microsoft.com/office/powerpoint/2010/main" val="34980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708">
              <a:schemeClr val="tx2">
                <a:lumMod val="10000"/>
                <a:lumOff val="90000"/>
              </a:schemeClr>
            </a:gs>
            <a:gs pos="19417">
              <a:schemeClr val="accent1">
                <a:lumMod val="45000"/>
                <a:lumOff val="55000"/>
              </a:schemeClr>
            </a:gs>
            <a:gs pos="80750">
              <a:srgbClr val="74C4E9"/>
            </a:gs>
            <a:gs pos="78500">
              <a:srgbClr val="74C4E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jatuskupla: Pilvi 1">
            <a:extLst>
              <a:ext uri="{FF2B5EF4-FFF2-40B4-BE49-F238E27FC236}">
                <a16:creationId xmlns:a16="http://schemas.microsoft.com/office/drawing/2014/main" id="{32C629D5-BBEC-BF59-70EC-313015CD5B5A}"/>
              </a:ext>
            </a:extLst>
          </p:cNvPr>
          <p:cNvSpPr/>
          <p:nvPr/>
        </p:nvSpPr>
        <p:spPr>
          <a:xfrm>
            <a:off x="1084728" y="3984812"/>
            <a:ext cx="3097307" cy="207981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Sähköiseen kalenteriin siunausvuorot sekä papille  että kanttorille</a:t>
            </a:r>
          </a:p>
        </p:txBody>
      </p:sp>
      <p:sp>
        <p:nvSpPr>
          <p:cNvPr id="3" name="Ajatuskupla: Pilvi 2">
            <a:extLst>
              <a:ext uri="{FF2B5EF4-FFF2-40B4-BE49-F238E27FC236}">
                <a16:creationId xmlns:a16="http://schemas.microsoft.com/office/drawing/2014/main" id="{ED5B69E7-4DD7-2F57-EF6E-A2D2B5C454C5}"/>
              </a:ext>
            </a:extLst>
          </p:cNvPr>
          <p:cNvSpPr/>
          <p:nvPr/>
        </p:nvSpPr>
        <p:spPr>
          <a:xfrm>
            <a:off x="6266328" y="703730"/>
            <a:ext cx="3137647" cy="201705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Erilaisten toimintatapojen läpikäyminen</a:t>
            </a:r>
          </a:p>
        </p:txBody>
      </p:sp>
      <p:sp>
        <p:nvSpPr>
          <p:cNvPr id="4" name="Ajatuskupla: Pilvi 3">
            <a:extLst>
              <a:ext uri="{FF2B5EF4-FFF2-40B4-BE49-F238E27FC236}">
                <a16:creationId xmlns:a16="http://schemas.microsoft.com/office/drawing/2014/main" id="{A12E2611-355E-F079-B22C-88A807CED7E8}"/>
              </a:ext>
            </a:extLst>
          </p:cNvPr>
          <p:cNvSpPr/>
          <p:nvPr/>
        </p:nvSpPr>
        <p:spPr>
          <a:xfrm>
            <a:off x="6750424" y="3984812"/>
            <a:ext cx="3236261" cy="189155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Manuaali</a:t>
            </a:r>
            <a:r>
              <a:rPr lang="fi-FI" dirty="0"/>
              <a:t> </a:t>
            </a:r>
            <a:r>
              <a:rPr lang="fi-FI" dirty="0">
                <a:solidFill>
                  <a:schemeClr val="tx1"/>
                </a:solidFill>
              </a:rPr>
              <a:t>palvelusihteereille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- erilaisten tapojen auki kirjaaminen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-perehdytys</a:t>
            </a: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E75DFF08-4786-9DBC-4416-B40A85AE381E}"/>
              </a:ext>
            </a:extLst>
          </p:cNvPr>
          <p:cNvSpPr/>
          <p:nvPr/>
        </p:nvSpPr>
        <p:spPr>
          <a:xfrm>
            <a:off x="1013010" y="703730"/>
            <a:ext cx="4222378" cy="175259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Neuvottelut yhtymän ja  tuomiokirkkoseurakunnan kanssa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7B769390-6E6A-C2A5-BB26-AA2C017A7398}"/>
              </a:ext>
            </a:extLst>
          </p:cNvPr>
          <p:cNvSpPr/>
          <p:nvPr/>
        </p:nvSpPr>
        <p:spPr>
          <a:xfrm>
            <a:off x="4069976" y="2720788"/>
            <a:ext cx="2940425" cy="13267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Toimintaohjeiden synkronointi</a:t>
            </a:r>
          </a:p>
        </p:txBody>
      </p:sp>
    </p:spTree>
    <p:extLst>
      <p:ext uri="{BB962C8B-B14F-4D97-AF65-F5344CB8AC3E}">
        <p14:creationId xmlns:p14="http://schemas.microsoft.com/office/powerpoint/2010/main" val="14509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FFF00">
                <a:alpha val="13000"/>
              </a:srgbClr>
            </a:gs>
            <a:gs pos="19417">
              <a:schemeClr val="accent1">
                <a:lumMod val="45000"/>
                <a:lumOff val="55000"/>
              </a:schemeClr>
            </a:gs>
            <a:gs pos="80750">
              <a:srgbClr val="74C4E9"/>
            </a:gs>
            <a:gs pos="78500">
              <a:srgbClr val="74C4E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D555F3-4CDD-8730-02C2-0A989E9C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86" y="937111"/>
            <a:ext cx="4146782" cy="10650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dirty="0" err="1"/>
              <a:t>Kirkkoherranvirastojen</a:t>
            </a:r>
            <a:r>
              <a:rPr lang="en-US" sz="3400" b="1" dirty="0"/>
              <a:t> </a:t>
            </a:r>
            <a:r>
              <a:rPr lang="en-US" sz="3400" b="1" dirty="0" err="1"/>
              <a:t>yhdistäminen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326D7B2-D805-812F-C247-5A3F57346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486" y="2642553"/>
            <a:ext cx="4146782" cy="36943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Kaksi</a:t>
            </a:r>
            <a:r>
              <a:rPr lang="en-US" sz="2400" dirty="0"/>
              <a:t> </a:t>
            </a:r>
            <a:r>
              <a:rPr lang="en-US" sz="2400" dirty="0" err="1"/>
              <a:t>kieltä</a:t>
            </a:r>
            <a:endParaRPr lang="en-US" sz="2400" dirty="0"/>
          </a:p>
          <a:p>
            <a:r>
              <a:rPr lang="en-US" sz="2400" dirty="0" err="1"/>
              <a:t>Kaksi</a:t>
            </a:r>
            <a:r>
              <a:rPr lang="en-US" sz="2400" dirty="0"/>
              <a:t> </a:t>
            </a:r>
            <a:r>
              <a:rPr lang="en-US" sz="2400" dirty="0" err="1"/>
              <a:t>toimintakulttuuria</a:t>
            </a:r>
            <a:endParaRPr lang="en-US" sz="2400" dirty="0"/>
          </a:p>
          <a:p>
            <a:r>
              <a:rPr lang="en-US" sz="2400" dirty="0" err="1"/>
              <a:t>Kaksi</a:t>
            </a:r>
            <a:r>
              <a:rPr lang="en-US" sz="2400" dirty="0"/>
              <a:t> </a:t>
            </a:r>
            <a:r>
              <a:rPr lang="en-US" sz="2400" dirty="0" err="1"/>
              <a:t>hiippakuntaa</a:t>
            </a:r>
            <a:endParaRPr lang="en-US" sz="2400" dirty="0"/>
          </a:p>
          <a:p>
            <a:r>
              <a:rPr lang="en-US" sz="2400" dirty="0" err="1"/>
              <a:t>Kaksi</a:t>
            </a:r>
            <a:r>
              <a:rPr lang="en-US" sz="2400" dirty="0"/>
              <a:t> </a:t>
            </a:r>
            <a:r>
              <a:rPr lang="en-US" sz="2400" dirty="0" err="1"/>
              <a:t>aluerekisterikeskusta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Seurakuntaneuvostot</a:t>
            </a:r>
            <a:r>
              <a:rPr lang="en-US" sz="2400" dirty="0"/>
              <a:t> </a:t>
            </a:r>
            <a:r>
              <a:rPr lang="en-US" sz="2400" dirty="0" err="1"/>
              <a:t>päättivät</a:t>
            </a:r>
            <a:r>
              <a:rPr lang="en-US" sz="2400" dirty="0"/>
              <a:t> </a:t>
            </a:r>
            <a:r>
              <a:rPr lang="en-US" sz="2400" dirty="0" err="1"/>
              <a:t>joulukuussa</a:t>
            </a:r>
            <a:r>
              <a:rPr lang="en-US" sz="2400" dirty="0"/>
              <a:t> 2024 </a:t>
            </a:r>
            <a:r>
              <a:rPr lang="en-US" sz="2400" dirty="0" err="1"/>
              <a:t>yhdestä</a:t>
            </a:r>
            <a:r>
              <a:rPr lang="en-US" sz="2400" dirty="0"/>
              <a:t> </a:t>
            </a:r>
            <a:r>
              <a:rPr lang="en-US" sz="2400" dirty="0" err="1"/>
              <a:t>yhteisestä</a:t>
            </a:r>
            <a:r>
              <a:rPr lang="en-US" sz="2400" dirty="0"/>
              <a:t> </a:t>
            </a:r>
            <a:r>
              <a:rPr lang="en-US" sz="2400" dirty="0" err="1"/>
              <a:t>kirkkoherranvirastosta</a:t>
            </a:r>
            <a:r>
              <a:rPr lang="en-US" sz="2000" dirty="0"/>
              <a:t>.</a:t>
            </a:r>
          </a:p>
        </p:txBody>
      </p:sp>
      <p:pic>
        <p:nvPicPr>
          <p:cNvPr id="8" name="Sisällön paikkamerkki 7" descr="Vauva kastelupuvussa">
            <a:extLst>
              <a:ext uri="{FF2B5EF4-FFF2-40B4-BE49-F238E27FC236}">
                <a16:creationId xmlns:a16="http://schemas.microsoft.com/office/drawing/2014/main" id="{E76C0DC3-6F09-CC1F-2645-BF1881F847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r="-1" b="1748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Sisällön paikkamerkki 5" descr="Hääkonfetti, miespari">
            <a:extLst>
              <a:ext uri="{FF2B5EF4-FFF2-40B4-BE49-F238E27FC236}">
                <a16:creationId xmlns:a16="http://schemas.microsoft.com/office/drawing/2014/main" id="{F090F49E-C87C-64A2-8A36-429590DD2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0"/>
          <a:stretch/>
        </p:blipFill>
        <p:spPr>
          <a:xfrm>
            <a:off x="4716571" y="3694368"/>
            <a:ext cx="7472381" cy="316363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78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708">
              <a:srgbClr val="FFFF00">
                <a:alpha val="22000"/>
              </a:srgbClr>
            </a:gs>
            <a:gs pos="19417">
              <a:schemeClr val="accent1">
                <a:lumMod val="45000"/>
                <a:lumOff val="55000"/>
              </a:schemeClr>
            </a:gs>
            <a:gs pos="80750">
              <a:srgbClr val="74C4E9"/>
            </a:gs>
            <a:gs pos="78500">
              <a:srgbClr val="74C4E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D721D-2E50-9302-4329-9E931D9A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jatuskupla: Pilvi 1">
            <a:extLst>
              <a:ext uri="{FF2B5EF4-FFF2-40B4-BE49-F238E27FC236}">
                <a16:creationId xmlns:a16="http://schemas.microsoft.com/office/drawing/2014/main" id="{58A1EAF9-DC0D-A682-3F36-AF5C96455CB1}"/>
              </a:ext>
            </a:extLst>
          </p:cNvPr>
          <p:cNvSpPr/>
          <p:nvPr/>
        </p:nvSpPr>
        <p:spPr>
          <a:xfrm>
            <a:off x="1084728" y="3984812"/>
            <a:ext cx="3097307" cy="207981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Sähköiseen kalenteriin toimitusvuorot sekä papille  että kanttorille</a:t>
            </a:r>
          </a:p>
        </p:txBody>
      </p:sp>
      <p:sp>
        <p:nvSpPr>
          <p:cNvPr id="3" name="Ajatuskupla: Pilvi 2">
            <a:extLst>
              <a:ext uri="{FF2B5EF4-FFF2-40B4-BE49-F238E27FC236}">
                <a16:creationId xmlns:a16="http://schemas.microsoft.com/office/drawing/2014/main" id="{E2508448-5BD7-0DEF-663D-C1FE3EC5EE3C}"/>
              </a:ext>
            </a:extLst>
          </p:cNvPr>
          <p:cNvSpPr/>
          <p:nvPr/>
        </p:nvSpPr>
        <p:spPr>
          <a:xfrm>
            <a:off x="6599815" y="439271"/>
            <a:ext cx="3137647" cy="201705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Erilaisten toimintatapojen läpikäyminen</a:t>
            </a:r>
          </a:p>
        </p:txBody>
      </p:sp>
      <p:sp>
        <p:nvSpPr>
          <p:cNvPr id="4" name="Ajatuskupla: Pilvi 3">
            <a:extLst>
              <a:ext uri="{FF2B5EF4-FFF2-40B4-BE49-F238E27FC236}">
                <a16:creationId xmlns:a16="http://schemas.microsoft.com/office/drawing/2014/main" id="{32D99C21-CDC8-A89B-2232-78543E774168}"/>
              </a:ext>
            </a:extLst>
          </p:cNvPr>
          <p:cNvSpPr/>
          <p:nvPr/>
        </p:nvSpPr>
        <p:spPr>
          <a:xfrm>
            <a:off x="6750424" y="3984812"/>
            <a:ext cx="3236261" cy="189155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Manuaali</a:t>
            </a:r>
            <a:r>
              <a:rPr lang="fi-FI" dirty="0"/>
              <a:t> </a:t>
            </a:r>
            <a:r>
              <a:rPr lang="fi-FI" dirty="0">
                <a:solidFill>
                  <a:schemeClr val="tx1"/>
                </a:solidFill>
              </a:rPr>
              <a:t>toimistosihteereille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- erilaisten tapojen auki kirjaaminen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-perehdytys</a:t>
            </a: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B2343C7A-29EC-FA49-D59A-5D450AF138F6}"/>
              </a:ext>
            </a:extLst>
          </p:cNvPr>
          <p:cNvSpPr/>
          <p:nvPr/>
        </p:nvSpPr>
        <p:spPr>
          <a:xfrm>
            <a:off x="869573" y="703730"/>
            <a:ext cx="4390915" cy="175259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Neuvottelu</a:t>
            </a:r>
            <a:r>
              <a:rPr lang="fi-FI" b="1" dirty="0">
                <a:solidFill>
                  <a:schemeClr val="tx1"/>
                </a:solidFill>
              </a:rPr>
              <a:t> t</a:t>
            </a:r>
            <a:r>
              <a:rPr lang="fi-FI" dirty="0">
                <a:solidFill>
                  <a:schemeClr val="tx1"/>
                </a:solidFill>
              </a:rPr>
              <a:t>uomiokirkkoseurakunnan kanssa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5FEDE16F-F474-9AC5-C835-F77D84D7EE87}"/>
              </a:ext>
            </a:extLst>
          </p:cNvPr>
          <p:cNvSpPr/>
          <p:nvPr/>
        </p:nvSpPr>
        <p:spPr>
          <a:xfrm>
            <a:off x="4069976" y="2720788"/>
            <a:ext cx="2940425" cy="13267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Toimintaohjeiden synkronointi</a:t>
            </a:r>
          </a:p>
        </p:txBody>
      </p:sp>
    </p:spTree>
    <p:extLst>
      <p:ext uri="{BB962C8B-B14F-4D97-AF65-F5344CB8AC3E}">
        <p14:creationId xmlns:p14="http://schemas.microsoft.com/office/powerpoint/2010/main" val="205878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609c794-a48e-43b2-be34-990f3b068db2}" enabled="0" method="" siteId="{a609c794-a48e-43b2-be34-990f3b068d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220</Words>
  <Application>Microsoft Office PowerPoint</Application>
  <PresentationFormat>Laajakuva</PresentationFormat>
  <Paragraphs>77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Office-teema</vt:lpstr>
      <vt:lpstr>Kirkkoherranvirastojen ja  hauta-asiaintoimiston uudelleen organisointi Porvoossa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                    Kirkkoherranvirastojen yhdistäminen   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Kaajava Riitta</dc:creator>
  <cp:lastModifiedBy>Matti Halme</cp:lastModifiedBy>
  <cp:revision>3</cp:revision>
  <dcterms:created xsi:type="dcterms:W3CDTF">2025-03-14T08:32:04Z</dcterms:created>
  <dcterms:modified xsi:type="dcterms:W3CDTF">2025-04-02T13:39:42Z</dcterms:modified>
</cp:coreProperties>
</file>