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310" r:id="rId3"/>
    <p:sldId id="311" r:id="rId4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40" autoAdjust="0"/>
    <p:restoredTop sz="79570" autoAdjust="0"/>
  </p:normalViewPr>
  <p:slideViewPr>
    <p:cSldViewPr>
      <p:cViewPr varScale="1">
        <p:scale>
          <a:sx n="110" d="100"/>
          <a:sy n="110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F377-6E57-4515-9EA4-D89979D783DB}" type="datetimeFigureOut">
              <a:rPr lang="fi-FI" smtClean="0"/>
              <a:t>9.3.2020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D4FEC-B22C-4862-A002-DBFE188206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667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83E4A-8A27-4A4F-B0BB-5B56A36008A6}" type="datetimeFigureOut">
              <a:rPr lang="fi-FI" smtClean="0"/>
              <a:pPr/>
              <a:t>9.3.2020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2EE3B-8426-4D2D-BE33-A037A3C2101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82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2EE3B-8426-4D2D-BE33-A037A3C2101B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730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>
          <a:xfrm>
            <a:off x="0" y="6490971"/>
            <a:ext cx="9144000" cy="3803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effectLst/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0" y="-1"/>
            <a:ext cx="9144000" cy="6490971"/>
          </a:xfrm>
          <a:prstGeom prst="rect">
            <a:avLst/>
          </a:prstGeom>
          <a:solidFill>
            <a:srgbClr val="E21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effectLst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70684" y="1236561"/>
            <a:ext cx="4387515" cy="15515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071276" y="2961323"/>
            <a:ext cx="3734544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Kuva 7" descr="enkel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88" y="1245637"/>
            <a:ext cx="3292216" cy="4134933"/>
          </a:xfrm>
          <a:prstGeom prst="rect">
            <a:avLst/>
          </a:prstGeom>
        </p:spPr>
      </p:pic>
      <p:pic>
        <p:nvPicPr>
          <p:cNvPr id="9" name="Kuva 8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793" y="4943807"/>
            <a:ext cx="2647775" cy="249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5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21667" y="274638"/>
            <a:ext cx="4665132" cy="11430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21667" y="1600201"/>
            <a:ext cx="4665132" cy="4318000"/>
          </a:xfrm>
        </p:spPr>
        <p:txBody>
          <a:bodyPr/>
          <a:lstStyle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534153"/>
            <a:ext cx="2133600" cy="212725"/>
          </a:xfrm>
        </p:spPr>
        <p:txBody>
          <a:bodyPr/>
          <a:lstStyle/>
          <a:p>
            <a:fld id="{D7373C6F-611C-4C20-8CD4-D9FE98A2938D}" type="datetime1">
              <a:rPr lang="fi-FI" smtClean="0"/>
              <a:t>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534153"/>
            <a:ext cx="2895600" cy="212725"/>
          </a:xfrm>
        </p:spPr>
        <p:txBody>
          <a:bodyPr/>
          <a:lstStyle/>
          <a:p>
            <a:r>
              <a:rPr lang="fi-FI"/>
              <a:t>Hiippakuntavaltuusto 16.6.2016 / OM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534153"/>
            <a:ext cx="2133600" cy="212725"/>
          </a:xfrm>
        </p:spPr>
        <p:txBody>
          <a:bodyPr/>
          <a:lstStyle/>
          <a:p>
            <a:fld id="{CB220048-03D3-4313-B3D7-612B848BEC3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0" y="6369580"/>
            <a:ext cx="9144000" cy="77788"/>
          </a:xfrm>
          <a:prstGeom prst="rect">
            <a:avLst/>
          </a:prstGeom>
          <a:solidFill>
            <a:srgbClr val="E21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effectLst/>
            </a:endParaRPr>
          </a:p>
        </p:txBody>
      </p:sp>
      <p:pic>
        <p:nvPicPr>
          <p:cNvPr id="8" name="Kuva 7" descr="logo-pien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050" y="6085032"/>
            <a:ext cx="1714500" cy="26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91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3401" y="274638"/>
            <a:ext cx="8153399" cy="1143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57200" y="6544734"/>
            <a:ext cx="2133600" cy="185208"/>
          </a:xfrm>
        </p:spPr>
        <p:txBody>
          <a:bodyPr/>
          <a:lstStyle/>
          <a:p>
            <a:fld id="{2F210DF9-E513-43EC-9955-0F7B9AFFF9C7}" type="datetime1">
              <a:rPr lang="fi-FI" smtClean="0"/>
              <a:t>9.3.2020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544734"/>
            <a:ext cx="2895600" cy="185208"/>
          </a:xfrm>
        </p:spPr>
        <p:txBody>
          <a:bodyPr/>
          <a:lstStyle/>
          <a:p>
            <a:r>
              <a:rPr lang="fi-FI"/>
              <a:t>Hiippakuntavaltuusto 16.6.2016 / OM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544734"/>
            <a:ext cx="2133600" cy="185208"/>
          </a:xfrm>
        </p:spPr>
        <p:txBody>
          <a:bodyPr/>
          <a:lstStyle/>
          <a:p>
            <a:fld id="{CB220048-03D3-4313-B3D7-612B848BEC3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13"/>
          </p:nvPr>
        </p:nvSpPr>
        <p:spPr>
          <a:xfrm>
            <a:off x="533400" y="1617665"/>
            <a:ext cx="8153399" cy="41306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uorakulmio 7"/>
          <p:cNvSpPr/>
          <p:nvPr/>
        </p:nvSpPr>
        <p:spPr>
          <a:xfrm>
            <a:off x="0" y="6369580"/>
            <a:ext cx="9144000" cy="77788"/>
          </a:xfrm>
          <a:prstGeom prst="rect">
            <a:avLst/>
          </a:prstGeom>
          <a:solidFill>
            <a:srgbClr val="E21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effectLst/>
            </a:endParaRPr>
          </a:p>
        </p:txBody>
      </p:sp>
      <p:pic>
        <p:nvPicPr>
          <p:cNvPr id="9" name="Kuva 8" descr="logo-pien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050" y="6085032"/>
            <a:ext cx="1714500" cy="26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371213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599" cy="1143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57200" y="6537464"/>
            <a:ext cx="2133600" cy="206104"/>
          </a:xfrm>
        </p:spPr>
        <p:txBody>
          <a:bodyPr/>
          <a:lstStyle/>
          <a:p>
            <a:fld id="{2F210DF9-E513-43EC-9955-0F7B9AFFF9C7}" type="datetime1">
              <a:rPr lang="fi-FI" smtClean="0"/>
              <a:t>9.3.2020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537464"/>
            <a:ext cx="2895600" cy="206104"/>
          </a:xfrm>
        </p:spPr>
        <p:txBody>
          <a:bodyPr/>
          <a:lstStyle/>
          <a:p>
            <a:r>
              <a:rPr lang="fi-FI"/>
              <a:t>Hiippakuntavaltuusto 16.6.2016 / OM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537464"/>
            <a:ext cx="2133600" cy="206104"/>
          </a:xfrm>
        </p:spPr>
        <p:txBody>
          <a:bodyPr/>
          <a:lstStyle/>
          <a:p>
            <a:fld id="{CB220048-03D3-4313-B3D7-612B848BEC3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13"/>
          </p:nvPr>
        </p:nvSpPr>
        <p:spPr>
          <a:xfrm>
            <a:off x="457201" y="1651000"/>
            <a:ext cx="3970867" cy="4419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4"/>
          </p:nvPr>
        </p:nvSpPr>
        <p:spPr>
          <a:xfrm>
            <a:off x="4749801" y="1651000"/>
            <a:ext cx="3937000" cy="4419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uorakulmio 7"/>
          <p:cNvSpPr/>
          <p:nvPr/>
        </p:nvSpPr>
        <p:spPr>
          <a:xfrm>
            <a:off x="0" y="6369580"/>
            <a:ext cx="9144000" cy="77788"/>
          </a:xfrm>
          <a:prstGeom prst="rect">
            <a:avLst/>
          </a:prstGeom>
          <a:solidFill>
            <a:srgbClr val="E21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effectLst/>
            </a:endParaRPr>
          </a:p>
        </p:txBody>
      </p:sp>
      <p:pic>
        <p:nvPicPr>
          <p:cNvPr id="10" name="Kuva 9" descr="logo-pien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050" y="6085032"/>
            <a:ext cx="1714500" cy="26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411359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0" y="0"/>
            <a:ext cx="9144000" cy="6447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effectLst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>
            <a:normAutofit/>
          </a:bodyPr>
          <a:lstStyle>
            <a:lvl1pPr algn="l">
              <a:defRPr sz="1350" b="0" cap="none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9889"/>
            <a:ext cx="7772400" cy="1239824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Suorakulmio 6"/>
          <p:cNvSpPr/>
          <p:nvPr/>
        </p:nvSpPr>
        <p:spPr>
          <a:xfrm>
            <a:off x="0" y="6369580"/>
            <a:ext cx="9144000" cy="77788"/>
          </a:xfrm>
          <a:prstGeom prst="rect">
            <a:avLst/>
          </a:prstGeom>
          <a:solidFill>
            <a:srgbClr val="E21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effectLst/>
            </a:endParaRPr>
          </a:p>
        </p:txBody>
      </p:sp>
      <p:pic>
        <p:nvPicPr>
          <p:cNvPr id="8" name="Kuva 7" descr="logo-pien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050" y="6085032"/>
            <a:ext cx="1714500" cy="26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0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877733" y="274638"/>
            <a:ext cx="48090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77733" y="1600202"/>
            <a:ext cx="480906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552560"/>
            <a:ext cx="21336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10DF9-E513-43EC-9955-0F7B9AFFF9C7}" type="datetime1">
              <a:rPr lang="fi-FI" smtClean="0"/>
              <a:t>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552560"/>
            <a:ext cx="28956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Hiippakuntavaltuusto 16.6.2016 / OM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552560"/>
            <a:ext cx="21336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20048-03D3-4313-B3D7-612B848BEC3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34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defTabSz="342900" rtl="0" eaLnBrk="1" latinLnBrk="0" hangingPunct="1">
        <a:spcBef>
          <a:spcPct val="0"/>
        </a:spcBef>
        <a:buNone/>
        <a:defRPr sz="2700" b="0" i="0" kern="1200">
          <a:solidFill>
            <a:schemeClr val="tx1"/>
          </a:solidFill>
          <a:latin typeface="Martti-Regular"/>
          <a:ea typeface="+mj-ea"/>
          <a:cs typeface="Martti-Regular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1350" b="0" i="0" kern="1200">
          <a:solidFill>
            <a:schemeClr val="tx1"/>
          </a:solidFill>
          <a:latin typeface="Martti-Regular"/>
          <a:ea typeface="+mn-ea"/>
          <a:cs typeface="Martti-Regular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1350" b="0" i="0" kern="1200">
          <a:solidFill>
            <a:schemeClr val="tx1"/>
          </a:solidFill>
          <a:latin typeface="Martti-Regular"/>
          <a:ea typeface="+mn-ea"/>
          <a:cs typeface="Martti-Regular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350" b="0" i="0" kern="1200">
          <a:solidFill>
            <a:schemeClr val="tx1"/>
          </a:solidFill>
          <a:latin typeface="Martti-Regular"/>
          <a:ea typeface="+mn-ea"/>
          <a:cs typeface="Martti-Regular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350" b="0" i="0" kern="1200">
          <a:solidFill>
            <a:schemeClr val="tx1"/>
          </a:solidFill>
          <a:latin typeface="Martti-Regular"/>
          <a:ea typeface="+mn-ea"/>
          <a:cs typeface="Martti-Regular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350" b="0" i="0" kern="1200">
          <a:solidFill>
            <a:schemeClr val="tx1"/>
          </a:solidFill>
          <a:latin typeface="Martti-Regular"/>
          <a:ea typeface="+mn-ea"/>
          <a:cs typeface="Martti-Regular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779912" y="476672"/>
            <a:ext cx="4678879" cy="1262040"/>
          </a:xfrm>
        </p:spPr>
        <p:txBody>
          <a:bodyPr>
            <a:noAutofit/>
          </a:bodyPr>
          <a:lstStyle/>
          <a:p>
            <a:r>
              <a:rPr lang="fi-FI" sz="4000" dirty="0"/>
              <a:t>Seurakuntien ja </a:t>
            </a:r>
            <a:r>
              <a:rPr lang="fi-FI" sz="4000" dirty="0" err="1"/>
              <a:t>kiviliikeiden</a:t>
            </a:r>
            <a:r>
              <a:rPr lang="fi-FI" sz="4000" dirty="0"/>
              <a:t> yhteistyö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097659" y="1556792"/>
            <a:ext cx="4245139" cy="17526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i-FI"/>
              <a:t>Hiippakuntavaltuusto 16.6.2016 / OM</a:t>
            </a:r>
          </a:p>
        </p:txBody>
      </p:sp>
      <p:pic>
        <p:nvPicPr>
          <p:cNvPr id="7" name="Kuva 6" descr="Kuva, joka sisältää kohteen veistos, rakennus, istuminen, pelaaja&#10;&#10;Kuvaus luotu automaattisesti">
            <a:extLst>
              <a:ext uri="{FF2B5EF4-FFF2-40B4-BE49-F238E27FC236}">
                <a16:creationId xmlns:a16="http://schemas.microsoft.com/office/drawing/2014/main" id="{669EDD48-AAE7-477B-A199-15D8F2E35E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517" y="2204864"/>
            <a:ext cx="5085812" cy="33843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4FD6C9-6B87-4AF1-87C4-032AEFAE8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1" cy="1143000"/>
          </a:xfrm>
        </p:spPr>
        <p:txBody>
          <a:bodyPr>
            <a:normAutofit/>
          </a:bodyPr>
          <a:lstStyle/>
          <a:p>
            <a:r>
              <a:rPr lang="fi-FI" sz="2800" b="1" dirty="0"/>
              <a:t>Paneelikeskustelu yhteistyötavoista ja -käytänteistä sekä hautausmaan merkityksestä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7F0DF7-0B59-491A-8C81-DD5BB1A15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760" y="1484784"/>
            <a:ext cx="4587240" cy="4675422"/>
          </a:xfrm>
        </p:spPr>
        <p:txBody>
          <a:bodyPr>
            <a:normAutofit lnSpcReduction="10000"/>
          </a:bodyPr>
          <a:lstStyle/>
          <a:p>
            <a:r>
              <a:rPr lang="fi-FI" sz="2050" b="1" dirty="0"/>
              <a:t>Uusi kivi hautausmaalla</a:t>
            </a:r>
          </a:p>
          <a:p>
            <a:pPr marL="0" indent="0">
              <a:buNone/>
            </a:pPr>
            <a:r>
              <a:rPr lang="fi-FI" sz="2050" dirty="0"/>
              <a:t>-&gt;	Miten kivi on haudalle päätynyt?</a:t>
            </a:r>
          </a:p>
          <a:p>
            <a:r>
              <a:rPr lang="fi-FI" sz="2050" b="1" dirty="0"/>
              <a:t>	Miksi juuri tällainen uusi kivi?</a:t>
            </a:r>
          </a:p>
          <a:p>
            <a:pPr marL="0" indent="0">
              <a:buNone/>
            </a:pPr>
            <a:r>
              <a:rPr lang="fi-FI" sz="2050" dirty="0"/>
              <a:t>-&gt;	Kulttuuriarvot, hautausmaidemme 	ilmeen muutos ja suunta?</a:t>
            </a:r>
          </a:p>
          <a:p>
            <a:r>
              <a:rPr lang="fi-FI" sz="2050" b="1" dirty="0"/>
              <a:t> Hautaustapojen muutos</a:t>
            </a:r>
          </a:p>
          <a:p>
            <a:pPr marL="0" indent="0">
              <a:buNone/>
            </a:pPr>
            <a:r>
              <a:rPr lang="fi-FI" sz="2050" dirty="0"/>
              <a:t>-&gt;	haaste perinteisille hautakiville</a:t>
            </a:r>
          </a:p>
          <a:p>
            <a:r>
              <a:rPr lang="fi-FI" sz="2050" b="1" dirty="0"/>
              <a:t> Kulttuurinmuutos</a:t>
            </a:r>
          </a:p>
          <a:p>
            <a:pPr marL="0" indent="0">
              <a:buNone/>
            </a:pPr>
            <a:r>
              <a:rPr lang="fi-FI" sz="2050" dirty="0"/>
              <a:t>-&gt;	”maallistuminen”, monikulttuurisuus</a:t>
            </a:r>
          </a:p>
          <a:p>
            <a:pPr marL="0" indent="0">
              <a:buNone/>
            </a:pPr>
            <a:r>
              <a:rPr lang="fi-FI" sz="2050" dirty="0"/>
              <a:t>-&gt;	Miltä tulevaisuutemme näyttää?</a:t>
            </a:r>
          </a:p>
          <a:p>
            <a:r>
              <a:rPr lang="fi-FI" sz="2050" b="1" dirty="0"/>
              <a:t> Haudan ja kiven elinkaari</a:t>
            </a:r>
          </a:p>
          <a:p>
            <a:pPr marL="0" indent="0">
              <a:buNone/>
            </a:pPr>
            <a:r>
              <a:rPr lang="fi-FI" sz="2050" dirty="0"/>
              <a:t>-&gt;	hautauksen ekologia</a:t>
            </a:r>
          </a:p>
          <a:p>
            <a:pPr marL="0" indent="0">
              <a:buNone/>
            </a:pPr>
            <a:r>
              <a:rPr lang="fi-FI" sz="2050" dirty="0"/>
              <a:t>-&gt;	hautakivien uusiokäyttö?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F25881-207E-471F-B5E8-9DDC9D6D6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Hautaustoiminnan keskusliitto ry </a:t>
            </a:r>
            <a:br>
              <a:rPr lang="fi-FI" dirty="0"/>
            </a:br>
            <a:r>
              <a:rPr lang="fi-FI" dirty="0"/>
              <a:t>Koulutuspäivät Lahdessa 10.-11.03.2020</a:t>
            </a:r>
          </a:p>
        </p:txBody>
      </p:sp>
      <p:pic>
        <p:nvPicPr>
          <p:cNvPr id="6" name="Kuva 5" descr="Kuva, joka sisältää kohteen kivi, merkki&#10;&#10;Kuvaus luotu automaattisesti">
            <a:extLst>
              <a:ext uri="{FF2B5EF4-FFF2-40B4-BE49-F238E27FC236}">
                <a16:creationId xmlns:a16="http://schemas.microsoft.com/office/drawing/2014/main" id="{9DA683EC-B494-4377-B9D5-6C3E884251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30" y="1454550"/>
            <a:ext cx="4122770" cy="2945880"/>
          </a:xfrm>
          <a:prstGeom prst="rect">
            <a:avLst/>
          </a:prstGeom>
        </p:spPr>
      </p:pic>
      <p:sp>
        <p:nvSpPr>
          <p:cNvPr id="5" name="Suorakulmio 4">
            <a:extLst>
              <a:ext uri="{FF2B5EF4-FFF2-40B4-BE49-F238E27FC236}">
                <a16:creationId xmlns:a16="http://schemas.microsoft.com/office/drawing/2014/main" id="{127865A4-F36A-4CFD-9CED-FA580D6CCD49}"/>
              </a:ext>
            </a:extLst>
          </p:cNvPr>
          <p:cNvSpPr/>
          <p:nvPr/>
        </p:nvSpPr>
        <p:spPr>
          <a:xfrm>
            <a:off x="449230" y="4390451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toimitusjohtaja </a:t>
            </a:r>
            <a:r>
              <a:rPr lang="fi-FI" i="1" dirty="0"/>
              <a:t>Mikko Paljakka</a:t>
            </a:r>
            <a:br>
              <a:rPr lang="fi-FI" dirty="0"/>
            </a:br>
            <a:r>
              <a:rPr lang="fi-FI" sz="1200" dirty="0"/>
              <a:t>Loimaan Kivi Oy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puheenjohtaja </a:t>
            </a:r>
            <a:r>
              <a:rPr lang="fi-FI" i="1" dirty="0"/>
              <a:t>Kyllikki Forsius</a:t>
            </a:r>
            <a:br>
              <a:rPr lang="fi-FI" dirty="0"/>
            </a:br>
            <a:r>
              <a:rPr lang="fi-FI" sz="1200" dirty="0"/>
              <a:t>Suomen Hautaustoimistojen liitto 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maankäyttöpäällikkö </a:t>
            </a:r>
            <a:r>
              <a:rPr lang="fi-FI" i="1" dirty="0"/>
              <a:t>Harri Palo</a:t>
            </a:r>
            <a:br>
              <a:rPr lang="fi-FI" dirty="0"/>
            </a:br>
            <a:r>
              <a:rPr lang="fi-FI" sz="1200" dirty="0"/>
              <a:t>Kirkkohallitus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hautaustoimen päällikkö </a:t>
            </a:r>
            <a:r>
              <a:rPr lang="fi-FI" i="1" dirty="0"/>
              <a:t>Mari Arolahti</a:t>
            </a:r>
            <a:br>
              <a:rPr lang="fi-FI" dirty="0"/>
            </a:br>
            <a:r>
              <a:rPr lang="fi-FI" sz="1200" dirty="0"/>
              <a:t>Lahden seurakuntayhtymä</a:t>
            </a:r>
          </a:p>
        </p:txBody>
      </p:sp>
    </p:spTree>
    <p:extLst>
      <p:ext uri="{BB962C8B-B14F-4D97-AF65-F5344CB8AC3E}">
        <p14:creationId xmlns:p14="http://schemas.microsoft.com/office/powerpoint/2010/main" val="23205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70BBC3-A468-4C7F-928B-DAD192813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74638"/>
            <a:ext cx="8363272" cy="1143000"/>
          </a:xfrm>
        </p:spPr>
        <p:txBody>
          <a:bodyPr/>
          <a:lstStyle/>
          <a:p>
            <a:r>
              <a:rPr lang="fi-FI" sz="4000" dirty="0"/>
              <a:t>Hautakivien uusiokäyttö</a:t>
            </a:r>
            <a:br>
              <a:rPr lang="fi-FI" dirty="0"/>
            </a:br>
            <a:r>
              <a:rPr lang="fi-FI" sz="1800" dirty="0"/>
              <a:t>Kirkon ympäristödiplomin käsikirja (julkaistaan syyskuussa 2020)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5013187-80FB-4D70-B1AF-BA429E62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Hautaustoiminnan keskusliitto ry </a:t>
            </a:r>
            <a:br>
              <a:rPr lang="fi-FI" dirty="0"/>
            </a:br>
            <a:r>
              <a:rPr lang="fi-FI" dirty="0"/>
              <a:t>Koulutuspäivät Lahdessa 10.-11.03.2020</a:t>
            </a:r>
          </a:p>
          <a:p>
            <a:endParaRPr lang="fi-FI" dirty="0"/>
          </a:p>
        </p:txBody>
      </p:sp>
      <p:pic>
        <p:nvPicPr>
          <p:cNvPr id="6" name="Kuva 5" descr="Kuva, joka sisältää kohteen ulko, merkki, rakennus, katu&#10;&#10;Kuvaus luotu automaattisesti">
            <a:extLst>
              <a:ext uri="{FF2B5EF4-FFF2-40B4-BE49-F238E27FC236}">
                <a16:creationId xmlns:a16="http://schemas.microsoft.com/office/drawing/2014/main" id="{8C1EC4FB-3A11-4A14-8E8A-E366F1D211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451" y="0"/>
            <a:ext cx="2399549" cy="3398520"/>
          </a:xfrm>
          <a:prstGeom prst="rect">
            <a:avLst/>
          </a:prstGeom>
        </p:spPr>
      </p:pic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1E1662-3205-4B16-994C-B3D4588979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529" y="1444061"/>
            <a:ext cx="8363271" cy="4547639"/>
          </a:xfrm>
        </p:spPr>
        <p:txBody>
          <a:bodyPr>
            <a:noAutofit/>
          </a:bodyPr>
          <a:lstStyle/>
          <a:p>
            <a:r>
              <a:rPr lang="fi-FI" sz="1800" dirty="0"/>
              <a:t>Hyödynnetään seurakunnan omassa viherrakentamisessa </a:t>
            </a:r>
            <a:br>
              <a:rPr lang="fi-FI" sz="1800" dirty="0"/>
            </a:br>
            <a:r>
              <a:rPr lang="fi-FI" sz="1800" dirty="0"/>
              <a:t>poistamalla tunnistetiedot ja muokkaamalla kivet sopiviksi </a:t>
            </a:r>
            <a:br>
              <a:rPr lang="fi-FI" sz="1800" dirty="0"/>
            </a:br>
            <a:r>
              <a:rPr lang="fi-FI" sz="1800" dirty="0"/>
              <a:t>kiviliikkeen toimesta (esim. Lahti, Helsinki).</a:t>
            </a:r>
          </a:p>
          <a:p>
            <a:r>
              <a:rPr lang="fi-FI" sz="1800" dirty="0"/>
              <a:t>Rakennetaan kivistä muistelupaikkoja, muureja, </a:t>
            </a:r>
            <a:br>
              <a:rPr lang="fi-FI" sz="1800" dirty="0"/>
            </a:br>
            <a:r>
              <a:rPr lang="fi-FI" sz="1800" dirty="0"/>
              <a:t>kolumbaarioita jne.</a:t>
            </a:r>
          </a:p>
          <a:p>
            <a:r>
              <a:rPr lang="fi-FI" sz="1800" dirty="0"/>
              <a:t>Suuria sukuhautoja käytetään uudelleen taskumuistolehtoina.</a:t>
            </a:r>
          </a:p>
          <a:p>
            <a:r>
              <a:rPr lang="fi-FI" sz="1800" dirty="0"/>
              <a:t>Luovutetaan kiviä taide- tai kivialan oppilaitosten materiaaliksi.</a:t>
            </a:r>
          </a:p>
          <a:p>
            <a:r>
              <a:rPr lang="fi-FI" sz="1800" dirty="0"/>
              <a:t>Luovutetaan seurakuntalaisille hautapaikkoja kivineen</a:t>
            </a:r>
          </a:p>
          <a:p>
            <a:pPr lvl="1"/>
            <a:r>
              <a:rPr lang="fi-FI" sz="1800" dirty="0"/>
              <a:t>Hiotaan tunnistetiedot pois, lisätään nimitiedot laattaan tai kääntämällä kivi toisin päin. Historiatieto säilyy kiven taustapuolella. </a:t>
            </a:r>
          </a:p>
          <a:p>
            <a:pPr lvl="1"/>
            <a:r>
              <a:rPr lang="fi-FI" sz="1800" dirty="0"/>
              <a:t>Näin voi toimia erityisesti museoalueilla ja kulttuurihistoriallisesti tai taiteellisesti arvokkaiden kivien kohdalla. </a:t>
            </a:r>
          </a:p>
          <a:p>
            <a:r>
              <a:rPr lang="fi-FI" sz="1800" dirty="0"/>
              <a:t>Ekologisin ja edullisin vaihtoehto on lisätä uudet nimet laatoilla kiveen. </a:t>
            </a:r>
          </a:p>
          <a:p>
            <a:r>
              <a:rPr lang="fi-FI" sz="1800" dirty="0"/>
              <a:t>Viimeisin vaihtoehto on </a:t>
            </a:r>
            <a:r>
              <a:rPr lang="fi-FI" sz="1800" dirty="0" err="1"/>
              <a:t>murskauttaa</a:t>
            </a:r>
            <a:r>
              <a:rPr lang="fi-FI" sz="1800" dirty="0"/>
              <a:t> hautakivet viherrakentamisen tarpeisiin. </a:t>
            </a:r>
          </a:p>
          <a:p>
            <a:r>
              <a:rPr lang="fi-FI" sz="1800" dirty="0"/>
              <a:t>Hautakivien maahan kaivamisesta on syytä luopua.</a:t>
            </a:r>
          </a:p>
        </p:txBody>
      </p:sp>
    </p:spTree>
    <p:extLst>
      <p:ext uri="{BB962C8B-B14F-4D97-AF65-F5344CB8AC3E}">
        <p14:creationId xmlns:p14="http://schemas.microsoft.com/office/powerpoint/2010/main" val="2013368057"/>
      </p:ext>
    </p:extLst>
  </p:cSld>
  <p:clrMapOvr>
    <a:masterClrMapping/>
  </p:clrMapOvr>
</p:sld>
</file>

<file path=ppt/theme/theme1.xml><?xml version="1.0" encoding="utf-8"?>
<a:theme xmlns:a="http://schemas.openxmlformats.org/drawingml/2006/main" name="Te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ema1" id="{00E6DECF-FD4F-43B5-AE30-596A5556A060}" vid="{32878631-0076-4788-B3DB-3CC9FCA6C34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1096</TotalTime>
  <Words>244</Words>
  <Application>Microsoft Office PowerPoint</Application>
  <PresentationFormat>Näytössä katseltava diaesitys (4:3)</PresentationFormat>
  <Paragraphs>33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Martti-Regular</vt:lpstr>
      <vt:lpstr>Teema1</vt:lpstr>
      <vt:lpstr>Seurakuntien ja kiviliikeiden yhteistyö</vt:lpstr>
      <vt:lpstr>Paneelikeskustelu yhteistyötavoista ja -käytänteistä sekä hautausmaan merkityksestä</vt:lpstr>
      <vt:lpstr>Hautakivien uusiokäyttö Kirkon ympäristödiplomin käsikirja (julkaistaan syyskuussa 2020)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Ouri Mattila</dc:creator>
  <cp:lastModifiedBy>Ouri Mattila</cp:lastModifiedBy>
  <cp:revision>58</cp:revision>
  <cp:lastPrinted>2020-03-09T17:24:28Z</cp:lastPrinted>
  <dcterms:created xsi:type="dcterms:W3CDTF">2012-03-15T18:53:06Z</dcterms:created>
  <dcterms:modified xsi:type="dcterms:W3CDTF">2020-03-09T17:30:57Z</dcterms:modified>
</cp:coreProperties>
</file>